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56" r:id="rId5"/>
    <p:sldId id="552" r:id="rId6"/>
    <p:sldId id="566" r:id="rId7"/>
    <p:sldId id="603" r:id="rId8"/>
    <p:sldId id="605" r:id="rId9"/>
    <p:sldId id="604" r:id="rId10"/>
    <p:sldId id="606" r:id="rId11"/>
    <p:sldId id="607" r:id="rId12"/>
    <p:sldId id="609" r:id="rId13"/>
    <p:sldId id="614" r:id="rId14"/>
    <p:sldId id="610" r:id="rId15"/>
    <p:sldId id="559" r:id="rId16"/>
    <p:sldId id="611" r:id="rId17"/>
    <p:sldId id="615" r:id="rId18"/>
    <p:sldId id="555" r:id="rId19"/>
    <p:sldId id="556" r:id="rId20"/>
    <p:sldId id="557" r:id="rId21"/>
    <p:sldId id="613" r:id="rId22"/>
    <p:sldId id="616" r:id="rId23"/>
    <p:sldId id="561" r:id="rId24"/>
    <p:sldId id="620" r:id="rId25"/>
    <p:sldId id="618" r:id="rId26"/>
    <p:sldId id="619" r:id="rId27"/>
    <p:sldId id="617" r:id="rId28"/>
    <p:sldId id="308" r:id="rId29"/>
    <p:sldId id="27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DC"/>
    <a:srgbClr val="494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00" autoAdjust="0"/>
  </p:normalViewPr>
  <p:slideViewPr>
    <p:cSldViewPr snapToGrid="0">
      <p:cViewPr varScale="1">
        <p:scale>
          <a:sx n="78" d="100"/>
          <a:sy n="78" d="100"/>
        </p:scale>
        <p:origin x="878" y="72"/>
      </p:cViewPr>
      <p:guideLst/>
    </p:cSldViewPr>
  </p:slideViewPr>
  <p:outlineViewPr>
    <p:cViewPr>
      <p:scale>
        <a:sx n="33" d="100"/>
        <a:sy n="33" d="100"/>
      </p:scale>
      <p:origin x="0" y="-324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F990B-24E5-4499-8C79-4ED219295FDF}"/>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5E1768-BE9B-4942-A8CB-EFAD2A74CC15}"/>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5AAD7F43-CABD-4887-B9A6-4547FDC501DD}"/>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D62B5D-88F2-4AEE-AFD3-46FC212370B6}"/>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94D33B2F-C487-4AD4-A204-7F6ECAAF7584}" type="slidenum">
              <a:rPr lang="en-US" smtClean="0"/>
              <a:t>‹#›</a:t>
            </a:fld>
            <a:endParaRPr lang="en-US" dirty="0"/>
          </a:p>
        </p:txBody>
      </p:sp>
    </p:spTree>
    <p:extLst>
      <p:ext uri="{BB962C8B-B14F-4D97-AF65-F5344CB8AC3E}">
        <p14:creationId xmlns:p14="http://schemas.microsoft.com/office/powerpoint/2010/main" val="21907760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4E78AD7B-6C45-4427-8F54-14247E29ED01}" type="slidenum">
              <a:rPr lang="en-US" smtClean="0"/>
              <a:t>‹#›</a:t>
            </a:fld>
            <a:endParaRPr lang="en-US" dirty="0"/>
          </a:p>
        </p:txBody>
      </p:sp>
    </p:spTree>
    <p:extLst>
      <p:ext uri="{BB962C8B-B14F-4D97-AF65-F5344CB8AC3E}">
        <p14:creationId xmlns:p14="http://schemas.microsoft.com/office/powerpoint/2010/main" val="415069610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F588324-1746-4B6C-A6EF-068B00809B24}"/>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E34A3FB-076C-4B82-8890-1B5D63FA7D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0244" name="Date Placeholder 1">
            <a:extLst>
              <a:ext uri="{FF2B5EF4-FFF2-40B4-BE49-F238E27FC236}">
                <a16:creationId xmlns:a16="http://schemas.microsoft.com/office/drawing/2014/main" id="{972C6D3D-B0D2-4EB9-B343-232B8D979AD9}"/>
              </a:ext>
            </a:extLst>
          </p:cNvPr>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841" indent="-285708">
              <a:spcBef>
                <a:spcPct val="30000"/>
              </a:spcBef>
              <a:defRPr sz="1200">
                <a:solidFill>
                  <a:schemeClr val="tx1"/>
                </a:solidFill>
                <a:latin typeface="Calibri" panose="020F0502020204030204" pitchFamily="34" charset="0"/>
              </a:defRPr>
            </a:lvl2pPr>
            <a:lvl3pPr marL="1142833" indent="-228567">
              <a:spcBef>
                <a:spcPct val="30000"/>
              </a:spcBef>
              <a:defRPr sz="1200">
                <a:solidFill>
                  <a:schemeClr val="tx1"/>
                </a:solidFill>
                <a:latin typeface="Calibri" panose="020F0502020204030204" pitchFamily="34" charset="0"/>
              </a:defRPr>
            </a:lvl3pPr>
            <a:lvl4pPr marL="1599965" indent="-228567">
              <a:spcBef>
                <a:spcPct val="30000"/>
              </a:spcBef>
              <a:defRPr sz="1200">
                <a:solidFill>
                  <a:schemeClr val="tx1"/>
                </a:solidFill>
                <a:latin typeface="Calibri" panose="020F0502020204030204" pitchFamily="34" charset="0"/>
              </a:defRPr>
            </a:lvl4pPr>
            <a:lvl5pPr marL="2057099" indent="-228567">
              <a:spcBef>
                <a:spcPct val="30000"/>
              </a:spcBef>
              <a:defRPr sz="1200">
                <a:solidFill>
                  <a:schemeClr val="tx1"/>
                </a:solidFill>
                <a:latin typeface="Calibri" panose="020F0502020204030204" pitchFamily="34" charset="0"/>
              </a:defRPr>
            </a:lvl5pPr>
            <a:lvl6pPr marL="2514232" indent="-228567" eaLnBrk="0" fontAlgn="base" hangingPunct="0">
              <a:spcBef>
                <a:spcPct val="30000"/>
              </a:spcBef>
              <a:spcAft>
                <a:spcPct val="0"/>
              </a:spcAft>
              <a:defRPr sz="1200">
                <a:solidFill>
                  <a:schemeClr val="tx1"/>
                </a:solidFill>
                <a:latin typeface="Calibri" panose="020F0502020204030204" pitchFamily="34" charset="0"/>
              </a:defRPr>
            </a:lvl6pPr>
            <a:lvl7pPr marL="2971364" indent="-228567" eaLnBrk="0" fontAlgn="base" hangingPunct="0">
              <a:spcBef>
                <a:spcPct val="30000"/>
              </a:spcBef>
              <a:spcAft>
                <a:spcPct val="0"/>
              </a:spcAft>
              <a:defRPr sz="1200">
                <a:solidFill>
                  <a:schemeClr val="tx1"/>
                </a:solidFill>
                <a:latin typeface="Calibri" panose="020F0502020204030204" pitchFamily="34" charset="0"/>
              </a:defRPr>
            </a:lvl7pPr>
            <a:lvl8pPr marL="3428498" indent="-228567" eaLnBrk="0" fontAlgn="base" hangingPunct="0">
              <a:spcBef>
                <a:spcPct val="30000"/>
              </a:spcBef>
              <a:spcAft>
                <a:spcPct val="0"/>
              </a:spcAft>
              <a:defRPr sz="1200">
                <a:solidFill>
                  <a:schemeClr val="tx1"/>
                </a:solidFill>
                <a:latin typeface="Calibri" panose="020F0502020204030204" pitchFamily="34" charset="0"/>
              </a:defRPr>
            </a:lvl8pPr>
            <a:lvl9pPr marL="3885630" indent="-22856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8AD7B-6C45-4427-8F54-14247E29ED01}" type="slidenum">
              <a:rPr lang="en-US" smtClean="0"/>
              <a:t>26</a:t>
            </a:fld>
            <a:endParaRPr lang="en-US" dirty="0"/>
          </a:p>
        </p:txBody>
      </p:sp>
      <p:sp>
        <p:nvSpPr>
          <p:cNvPr id="5" name="Date Placeholder 4">
            <a:extLst>
              <a:ext uri="{FF2B5EF4-FFF2-40B4-BE49-F238E27FC236}">
                <a16:creationId xmlns:a16="http://schemas.microsoft.com/office/drawing/2014/main" id="{F63E2EF9-B027-42A5-9B2A-1EAB302890B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0740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20BDAD0-0D0B-4ADA-8668-76E235BD8DFA}"/>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B2B0553-AE7A-426E-83A0-82CF37438B9D}"/>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FF02D9C4-DF0A-48CB-AAE4-5F15BFADB99E}"/>
              </a:ext>
            </a:extLst>
          </p:cNvPr>
          <p:cNvSpPr>
            <a:spLocks noGrp="1"/>
          </p:cNvSpPr>
          <p:nvPr>
            <p:ph type="sldNum" sz="quarter" idx="5"/>
          </p:nvPr>
        </p:nvSpPr>
        <p:spPr/>
        <p:txBody>
          <a:bodyPr/>
          <a:lstStyle/>
          <a:p>
            <a:pPr>
              <a:defRPr/>
            </a:pPr>
            <a:fld id="{656D3093-2DB9-41B7-B62D-F097A27E5F10}" type="slidenum">
              <a:rPr lang="en-US" smtClean="0"/>
              <a:pPr>
                <a:defRPr/>
              </a:pPr>
              <a:t>2</a:t>
            </a:fld>
            <a:endParaRPr lang="en-US" dirty="0"/>
          </a:p>
        </p:txBody>
      </p:sp>
      <p:sp>
        <p:nvSpPr>
          <p:cNvPr id="2" name="Date Placeholder 1">
            <a:extLst>
              <a:ext uri="{FF2B5EF4-FFF2-40B4-BE49-F238E27FC236}">
                <a16:creationId xmlns:a16="http://schemas.microsoft.com/office/drawing/2014/main" id="{7D551DF5-F766-4298-BB29-19FDAA0DFA7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5868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A589CB8-F042-4FC5-997C-74B4C083C8D1}"/>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0324E21-96B8-4480-A874-4F85C5AD2784}"/>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BC35D971-3305-4525-ACE7-479E9F6D5E40}"/>
              </a:ext>
            </a:extLst>
          </p:cNvPr>
          <p:cNvSpPr>
            <a:spLocks noGrp="1"/>
          </p:cNvSpPr>
          <p:nvPr>
            <p:ph type="sldNum" sz="quarter" idx="5"/>
          </p:nvPr>
        </p:nvSpPr>
        <p:spPr/>
        <p:txBody>
          <a:bodyPr/>
          <a:lstStyle/>
          <a:p>
            <a:pPr>
              <a:defRPr/>
            </a:pPr>
            <a:fld id="{B92DF01C-E34A-4CCF-9D09-E99857EE8BCE}" type="slidenum">
              <a:rPr lang="en-US" smtClean="0"/>
              <a:pPr>
                <a:defRPr/>
              </a:pPr>
              <a:t>3</a:t>
            </a:fld>
            <a:endParaRPr lang="en-US" dirty="0"/>
          </a:p>
        </p:txBody>
      </p:sp>
      <p:sp>
        <p:nvSpPr>
          <p:cNvPr id="2" name="Date Placeholder 1">
            <a:extLst>
              <a:ext uri="{FF2B5EF4-FFF2-40B4-BE49-F238E27FC236}">
                <a16:creationId xmlns:a16="http://schemas.microsoft.com/office/drawing/2014/main" id="{A85907CA-CAE9-4C9C-8F44-6F089444553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1970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9E5C36-3F40-469D-BDE7-0E1062300257}"/>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239933D1-E013-4BAB-BF6A-45B84F259A26}"/>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E962B563-B54C-4A0A-8B97-1D1E67E6414E}"/>
              </a:ext>
            </a:extLst>
          </p:cNvPr>
          <p:cNvSpPr>
            <a:spLocks noGrp="1"/>
          </p:cNvSpPr>
          <p:nvPr>
            <p:ph type="sldNum" sz="quarter" idx="5"/>
          </p:nvPr>
        </p:nvSpPr>
        <p:spPr/>
        <p:txBody>
          <a:bodyPr/>
          <a:lstStyle/>
          <a:p>
            <a:pPr>
              <a:defRPr/>
            </a:pPr>
            <a:fld id="{65A15346-27EE-48C4-8939-B1DEB2CCFB7D}" type="slidenum">
              <a:rPr lang="en-US" smtClean="0"/>
              <a:pPr>
                <a:defRPr/>
              </a:pPr>
              <a:t>12</a:t>
            </a:fld>
            <a:endParaRPr lang="en-US" dirty="0"/>
          </a:p>
        </p:txBody>
      </p:sp>
      <p:sp>
        <p:nvSpPr>
          <p:cNvPr id="2" name="Date Placeholder 1">
            <a:extLst>
              <a:ext uri="{FF2B5EF4-FFF2-40B4-BE49-F238E27FC236}">
                <a16:creationId xmlns:a16="http://schemas.microsoft.com/office/drawing/2014/main" id="{F5EC68AF-7C10-4278-8CEA-1BD881331A8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6130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A716F75-E370-4272-B7B1-899C340EAE68}"/>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6E5BAC4-DC92-47A2-8D5F-7537DE031B64}"/>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ED3A2D3-373D-4B71-B6DB-115601E5F9BE}"/>
              </a:ext>
            </a:extLst>
          </p:cNvPr>
          <p:cNvSpPr>
            <a:spLocks noGrp="1"/>
          </p:cNvSpPr>
          <p:nvPr>
            <p:ph type="sldNum" sz="quarter" idx="5"/>
          </p:nvPr>
        </p:nvSpPr>
        <p:spPr/>
        <p:txBody>
          <a:bodyPr/>
          <a:lstStyle/>
          <a:p>
            <a:pPr>
              <a:defRPr/>
            </a:pPr>
            <a:fld id="{AB67BE64-1709-4619-93ED-527E0572FCF0}" type="slidenum">
              <a:rPr lang="en-US" smtClean="0"/>
              <a:pPr>
                <a:defRPr/>
              </a:pPr>
              <a:t>15</a:t>
            </a:fld>
            <a:endParaRPr lang="en-US" dirty="0"/>
          </a:p>
        </p:txBody>
      </p:sp>
      <p:sp>
        <p:nvSpPr>
          <p:cNvPr id="2" name="Date Placeholder 1">
            <a:extLst>
              <a:ext uri="{FF2B5EF4-FFF2-40B4-BE49-F238E27FC236}">
                <a16:creationId xmlns:a16="http://schemas.microsoft.com/office/drawing/2014/main" id="{E68E7142-1591-48BC-A11A-5FCB6796C97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0795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B214E0F9-E56B-48F6-A138-4611D903155F}"/>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4134F120-012B-4F51-B28A-0903051E7BA5}"/>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6B183E0F-DFCE-4FB2-AE16-132FD96C288D}"/>
              </a:ext>
            </a:extLst>
          </p:cNvPr>
          <p:cNvSpPr>
            <a:spLocks noGrp="1"/>
          </p:cNvSpPr>
          <p:nvPr>
            <p:ph type="sldNum" sz="quarter" idx="5"/>
          </p:nvPr>
        </p:nvSpPr>
        <p:spPr/>
        <p:txBody>
          <a:bodyPr/>
          <a:lstStyle/>
          <a:p>
            <a:pPr>
              <a:defRPr/>
            </a:pPr>
            <a:fld id="{E44B685E-3922-4EE4-A54E-5C3C9B3A8AC6}" type="slidenum">
              <a:rPr lang="en-US" smtClean="0"/>
              <a:pPr>
                <a:defRPr/>
              </a:pPr>
              <a:t>16</a:t>
            </a:fld>
            <a:endParaRPr lang="en-US" dirty="0"/>
          </a:p>
        </p:txBody>
      </p:sp>
      <p:sp>
        <p:nvSpPr>
          <p:cNvPr id="2" name="Date Placeholder 1">
            <a:extLst>
              <a:ext uri="{FF2B5EF4-FFF2-40B4-BE49-F238E27FC236}">
                <a16:creationId xmlns:a16="http://schemas.microsoft.com/office/drawing/2014/main" id="{ACC64E31-184C-4845-8EB2-F895F2A6444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7540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2E62EA1-5AF7-419F-A47D-F65D307D4F5B}"/>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3491FA16-1E78-456C-8ED2-03FC1A09BEAC}"/>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8E5A437F-3586-498A-80E1-798C1F1E96BA}"/>
              </a:ext>
            </a:extLst>
          </p:cNvPr>
          <p:cNvSpPr>
            <a:spLocks noGrp="1"/>
          </p:cNvSpPr>
          <p:nvPr>
            <p:ph type="sldNum" sz="quarter" idx="5"/>
          </p:nvPr>
        </p:nvSpPr>
        <p:spPr/>
        <p:txBody>
          <a:bodyPr/>
          <a:lstStyle/>
          <a:p>
            <a:pPr>
              <a:defRPr/>
            </a:pPr>
            <a:fld id="{ABF1EB54-A96F-4ACA-8D87-B32FDD8E46D9}" type="slidenum">
              <a:rPr lang="en-US" smtClean="0"/>
              <a:pPr>
                <a:defRPr/>
              </a:pPr>
              <a:t>17</a:t>
            </a:fld>
            <a:endParaRPr lang="en-US" dirty="0"/>
          </a:p>
        </p:txBody>
      </p:sp>
      <p:sp>
        <p:nvSpPr>
          <p:cNvPr id="2" name="Date Placeholder 1">
            <a:extLst>
              <a:ext uri="{FF2B5EF4-FFF2-40B4-BE49-F238E27FC236}">
                <a16:creationId xmlns:a16="http://schemas.microsoft.com/office/drawing/2014/main" id="{E92D7EBA-CB84-4C15-A7DB-D38C9851059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1506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7E513E1-0BE6-4AED-9383-0627B3C632C0}"/>
              </a:ext>
            </a:extLst>
          </p:cNvPr>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9D58622-6D90-4CD7-A1A6-9068D6D647A6}"/>
              </a:ext>
            </a:extLst>
          </p:cNvPr>
          <p:cNvSpPr>
            <a:spLocks noGrp="1" noChangeArrowheads="1"/>
          </p:cNvSpPr>
          <p:nvPr>
            <p:ph type="body" idx="1"/>
          </p:nvPr>
        </p:nvSpPr>
        <p:spPr bwMode="auto">
          <a:xfrm>
            <a:off x="701676" y="4416427"/>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7" tIns="46138" rIns="92277" bIns="46138"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E746F5AF-F358-49CD-A618-3B6521BEE290}"/>
              </a:ext>
            </a:extLst>
          </p:cNvPr>
          <p:cNvSpPr>
            <a:spLocks noGrp="1"/>
          </p:cNvSpPr>
          <p:nvPr>
            <p:ph type="sldNum" sz="quarter" idx="5"/>
          </p:nvPr>
        </p:nvSpPr>
        <p:spPr/>
        <p:txBody>
          <a:bodyPr/>
          <a:lstStyle/>
          <a:p>
            <a:pPr>
              <a:defRPr/>
            </a:pPr>
            <a:fld id="{D4EAB6D3-C5A2-435D-99E6-329B4BEB2DF5}" type="slidenum">
              <a:rPr lang="en-US" smtClean="0"/>
              <a:pPr>
                <a:defRPr/>
              </a:pPr>
              <a:t>20</a:t>
            </a:fld>
            <a:endParaRPr lang="en-US" dirty="0"/>
          </a:p>
        </p:txBody>
      </p:sp>
      <p:sp>
        <p:nvSpPr>
          <p:cNvPr id="2" name="Date Placeholder 1">
            <a:extLst>
              <a:ext uri="{FF2B5EF4-FFF2-40B4-BE49-F238E27FC236}">
                <a16:creationId xmlns:a16="http://schemas.microsoft.com/office/drawing/2014/main" id="{ECF64F3F-E5EF-4347-96D0-518C145AFD7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6212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627F59C-1ADB-475D-B138-2E50361C7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858C372F-17FD-47AA-B54E-37146AA3B3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a:extLst>
              <a:ext uri="{FF2B5EF4-FFF2-40B4-BE49-F238E27FC236}">
                <a16:creationId xmlns:a16="http://schemas.microsoft.com/office/drawing/2014/main" id="{F16E824B-CB50-4726-9EE6-9EDB12C8156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6875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solidFill>
        <a:effectLst/>
      </p:bgPr>
    </p:bg>
    <p:spTree>
      <p:nvGrpSpPr>
        <p:cNvPr id="1" name=""/>
        <p:cNvGrpSpPr/>
        <p:nvPr/>
      </p:nvGrpSpPr>
      <p:grpSpPr>
        <a:xfrm>
          <a:off x="0" y="0"/>
          <a:ext cx="0" cy="0"/>
          <a:chOff x="0" y="0"/>
          <a:chExt cx="0" cy="0"/>
        </a:xfrm>
      </p:grpSpPr>
      <p:sp useBgFill="1">
        <p:nvSpPr>
          <p:cNvPr id="13" name="Picture Placeholder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12192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p:spPr>
        <p:txBody>
          <a:bodyPr wrap="square" rIns="792000" anchor="ctr">
            <a:noAutofit/>
          </a:bodyPr>
          <a:lstStyle>
            <a:lvl1pPr marL="0" indent="0" algn="r">
              <a:buNone/>
              <a:defRPr i="1">
                <a:solidFill>
                  <a:schemeClr val="tx1"/>
                </a:solidFill>
              </a:defRPr>
            </a:lvl1pPr>
          </a:lstStyle>
          <a:p>
            <a:r>
              <a:rPr lang="en-US" dirty="0"/>
              <a:t>Drag &amp; Drop or Insert Your Picture</a:t>
            </a:r>
          </a:p>
        </p:txBody>
      </p:sp>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4000" y="1162300"/>
            <a:ext cx="5400000" cy="5256000"/>
          </a:xfrm>
          <a:noFill/>
        </p:spPr>
        <p:txBody>
          <a:bodyPr tIns="252000" anchor="ctr">
            <a:normAutofit/>
          </a:bodyPr>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9244" y="5879308"/>
            <a:ext cx="5029512" cy="392245"/>
          </a:xfrm>
        </p:spPr>
        <p:txBody>
          <a:bodyPr>
            <a:normAutofit/>
          </a:bodyPr>
          <a:lstStyle>
            <a:lvl1pPr marL="0" indent="0" algn="ctr">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864000" y="6372000"/>
            <a:ext cx="54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1033586" y="399078"/>
            <a:ext cx="5060830" cy="4763233"/>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7" name="Group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977308" y="1883873"/>
            <a:ext cx="1143665" cy="881149"/>
            <a:chOff x="2977308" y="1366554"/>
            <a:chExt cx="1143665" cy="881149"/>
          </a:xfrm>
        </p:grpSpPr>
        <p:grpSp>
          <p:nvGrpSpPr>
            <p:cNvPr id="18" name="Group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Freeform: Shape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Pentagon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Freeform: Shape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entagon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15327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6FE-7AAD-451E-876C-91BCE0BDDF14}"/>
              </a:ext>
            </a:extLst>
          </p:cNvPr>
          <p:cNvSpPr>
            <a:spLocks noGrp="1"/>
          </p:cNvSpPr>
          <p:nvPr>
            <p:ph type="title"/>
          </p:nvPr>
        </p:nvSpPr>
        <p:spPr>
          <a:xfrm>
            <a:off x="847627" y="383978"/>
            <a:ext cx="10506174" cy="128111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81F9EB9-1CA8-44AC-8147-C1075E81E01B}"/>
              </a:ext>
            </a:extLst>
          </p:cNvPr>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a:extLst>
              <a:ext uri="{FF2B5EF4-FFF2-40B4-BE49-F238E27FC236}">
                <a16:creationId xmlns:a16="http://schemas.microsoft.com/office/drawing/2014/main" id="{A91F6865-B302-4C2C-A1A1-83E9045C4A42}"/>
              </a:ext>
            </a:extLst>
          </p:cNvPr>
          <p:cNvSpPr txBox="1">
            <a:spLocks noChangeArrowheads="1"/>
          </p:cNvSpPr>
          <p:nvPr userDrawn="1"/>
        </p:nvSpPr>
        <p:spPr bwMode="auto">
          <a:xfrm>
            <a:off x="10346051" y="6573857"/>
            <a:ext cx="1066800" cy="190500"/>
          </a:xfrm>
          <a:prstGeom prst="rect">
            <a:avLst/>
          </a:prstGeom>
          <a:noFill/>
          <a:ln>
            <a:noFill/>
          </a:ln>
          <a:effec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8157EE4-20AC-475A-A254-9934302EE305}" type="slidenum">
              <a:rPr lang="en-US" altLang="en-US" sz="1200" b="1" kern="1200" baseline="0">
                <a:solidFill>
                  <a:schemeClr val="tx1">
                    <a:lumMod val="50000"/>
                    <a:lumOff val="50000"/>
                  </a:schemeClr>
                </a:solidFill>
                <a:latin typeface="Arial" panose="020B0604020202020204" pitchFamily="34" charset="0"/>
                <a:ea typeface="+mn-ea"/>
                <a:cs typeface="Arial" panose="020B0604020202020204" pitchFamily="34" charset="0"/>
              </a:rPr>
              <a:pPr algn="r" eaLnBrk="1" hangingPunct="1"/>
              <a:t>‹#›</a:t>
            </a:fld>
            <a:endParaRPr lang="en-US" altLang="en-US" sz="1200" b="1" kern="1200" baseline="0" dirty="0">
              <a:solidFill>
                <a:schemeClr val="tx1">
                  <a:lumMod val="50000"/>
                  <a:lumOff val="50000"/>
                </a:schemeClr>
              </a:solidFill>
              <a:latin typeface="Arial" panose="020B0604020202020204" pitchFamily="34" charset="0"/>
              <a:ea typeface="+mn-ea"/>
              <a:cs typeface="Arial" panose="020B0604020202020204" pitchFamily="34" charset="0"/>
            </a:endParaRPr>
          </a:p>
        </p:txBody>
      </p:sp>
      <p:sp>
        <p:nvSpPr>
          <p:cNvPr id="9" name="Rectangle 19">
            <a:extLst>
              <a:ext uri="{FF2B5EF4-FFF2-40B4-BE49-F238E27FC236}">
                <a16:creationId xmlns:a16="http://schemas.microsoft.com/office/drawing/2014/main" id="{154F7B41-4CFA-4874-91FB-AE77EBFC7C68}"/>
              </a:ext>
            </a:extLst>
          </p:cNvPr>
          <p:cNvSpPr txBox="1">
            <a:spLocks noChangeArrowheads="1"/>
          </p:cNvSpPr>
          <p:nvPr userDrawn="1"/>
        </p:nvSpPr>
        <p:spPr>
          <a:xfrm>
            <a:off x="3553905" y="6573857"/>
            <a:ext cx="5410200" cy="274638"/>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hangingPunct="1">
              <a:defRPr/>
            </a:pPr>
            <a:r>
              <a:rPr lang="en-US" altLang="en-US" sz="1200" b="1" kern="1200" dirty="0">
                <a:solidFill>
                  <a:schemeClr val="tx1">
                    <a:lumMod val="50000"/>
                    <a:lumOff val="50000"/>
                  </a:schemeClr>
                </a:solidFill>
                <a:latin typeface="Arial" panose="020B0604020202020204" pitchFamily="34" charset="0"/>
                <a:ea typeface="+mn-ea"/>
                <a:cs typeface="Arial" panose="020B0604020202020204" pitchFamily="34" charset="0"/>
              </a:rPr>
              <a:t>Meadows, </a:t>
            </a:r>
            <a:r>
              <a:rPr lang="en-US" altLang="en-US" sz="1200" b="1" kern="1200" baseline="0" dirty="0">
                <a:solidFill>
                  <a:schemeClr val="tx1">
                    <a:lumMod val="50000"/>
                    <a:lumOff val="50000"/>
                  </a:schemeClr>
                </a:solidFill>
                <a:latin typeface="Arial" panose="020B0604020202020204" pitchFamily="34" charset="0"/>
                <a:ea typeface="+mn-ea"/>
                <a:cs typeface="Arial" panose="020B0604020202020204" pitchFamily="34" charset="0"/>
              </a:rPr>
              <a:t>Collier, Reed, Cousins, Crouch &amp; Ungerman, L.L.P.</a:t>
            </a:r>
          </a:p>
        </p:txBody>
      </p:sp>
      <p:sp>
        <p:nvSpPr>
          <p:cNvPr id="4" name="Footer Placeholder 3">
            <a:extLst>
              <a:ext uri="{FF2B5EF4-FFF2-40B4-BE49-F238E27FC236}">
                <a16:creationId xmlns:a16="http://schemas.microsoft.com/office/drawing/2014/main" id="{9058D8FD-CB1E-4062-B0E9-1F83DB72C0A3}"/>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C2824571-F770-4C4D-BD4D-770E723E58BE}"/>
              </a:ext>
            </a:extLst>
          </p:cNvPr>
          <p:cNvSpPr>
            <a:spLocks noGrp="1"/>
          </p:cNvSpPr>
          <p:nvPr>
            <p:ph type="sldNum" sz="quarter" idx="11"/>
          </p:nvPr>
        </p:nvSpPr>
        <p:spPr/>
        <p:txBody>
          <a:bodyPr/>
          <a:lstStyle>
            <a:lvl1pPr>
              <a:defRPr>
                <a:solidFill>
                  <a:schemeClr val="tx1"/>
                </a:solidFill>
              </a:defRPr>
            </a:lvl1p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5650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4" name="Object 15">
            <a:extLst>
              <a:ext uri="{FF2B5EF4-FFF2-40B4-BE49-F238E27FC236}">
                <a16:creationId xmlns:a16="http://schemas.microsoft.com/office/drawing/2014/main" id="{846C0DE9-773F-43D2-B14E-C48E03DE92C6}"/>
              </a:ext>
            </a:extLst>
          </p:cNvPr>
          <p:cNvGraphicFramePr>
            <a:graphicFrameLocks noChangeAspect="1"/>
          </p:cNvGraphicFramePr>
          <p:nvPr/>
        </p:nvGraphicFramePr>
        <p:xfrm>
          <a:off x="59267" y="2393951"/>
          <a:ext cx="12103100" cy="1819275"/>
        </p:xfrm>
        <a:graphic>
          <a:graphicData uri="http://schemas.openxmlformats.org/presentationml/2006/ole">
            <mc:AlternateContent xmlns:mc="http://schemas.openxmlformats.org/markup-compatibility/2006">
              <mc:Choice xmlns:v="urn:schemas-microsoft-com:vml" Requires="v">
                <p:oleObj spid="_x0000_s1042" name="Image" r:id="rId3" imgW="10209524" imgH="1815873" progId="Photoshop.Image.6">
                  <p:embed/>
                </p:oleObj>
              </mc:Choice>
              <mc:Fallback>
                <p:oleObj name="Image" r:id="rId3" imgW="10209524" imgH="1815873" progId="Photoshop.Image.6">
                  <p:embed/>
                  <p:pic>
                    <p:nvPicPr>
                      <p:cNvPr id="4" name="Object 15">
                        <a:extLst>
                          <a:ext uri="{FF2B5EF4-FFF2-40B4-BE49-F238E27FC236}">
                            <a16:creationId xmlns:a16="http://schemas.microsoft.com/office/drawing/2014/main" id="{846C0DE9-773F-43D2-B14E-C48E03DE9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7" y="2393951"/>
                        <a:ext cx="121031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
            <a:extLst>
              <a:ext uri="{FF2B5EF4-FFF2-40B4-BE49-F238E27FC236}">
                <a16:creationId xmlns:a16="http://schemas.microsoft.com/office/drawing/2014/main" id="{CDE42F27-FA36-409B-8889-4B7C0EA31D18}"/>
              </a:ext>
            </a:extLst>
          </p:cNvPr>
          <p:cNvGrpSpPr>
            <a:grpSpLocks/>
          </p:cNvGrpSpPr>
          <p:nvPr userDrawn="1"/>
        </p:nvGrpSpPr>
        <p:grpSpPr bwMode="auto">
          <a:xfrm>
            <a:off x="46567" y="4292600"/>
            <a:ext cx="12098867" cy="2520950"/>
            <a:chOff x="0" y="2640"/>
            <a:chExt cx="5760" cy="1680"/>
          </a:xfrm>
        </p:grpSpPr>
        <p:sp>
          <p:nvSpPr>
            <p:cNvPr id="6" name="Rectangle 17">
              <a:extLst>
                <a:ext uri="{FF2B5EF4-FFF2-40B4-BE49-F238E27FC236}">
                  <a16:creationId xmlns:a16="http://schemas.microsoft.com/office/drawing/2014/main" id="{5E035419-A04A-43BD-B61A-80818B99D250}"/>
                </a:ext>
              </a:extLst>
            </p:cNvPr>
            <p:cNvSpPr>
              <a:spLocks noChangeArrowheads="1"/>
            </p:cNvSpPr>
            <p:nvPr/>
          </p:nvSpPr>
          <p:spPr bwMode="gray">
            <a:xfrm>
              <a:off x="0" y="2640"/>
              <a:ext cx="5760" cy="1680"/>
            </a:xfrm>
            <a:prstGeom prst="rect">
              <a:avLst/>
            </a:prstGeom>
            <a:solidFill>
              <a:schemeClr val="bg2"/>
            </a:solidFill>
            <a:ln>
              <a:solidFill>
                <a:srgbClr val="E9E5DC"/>
              </a:solid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solidFill>
                  <a:srgbClr val="1D528D"/>
                </a:solidFill>
              </a:endParaRPr>
            </a:p>
          </p:txBody>
        </p:sp>
        <p:sp>
          <p:nvSpPr>
            <p:cNvPr id="7" name="Rectangle 18">
              <a:extLst>
                <a:ext uri="{FF2B5EF4-FFF2-40B4-BE49-F238E27FC236}">
                  <a16:creationId xmlns:a16="http://schemas.microsoft.com/office/drawing/2014/main" id="{6248D14F-2F26-41B8-A410-1D1126ABBB8D}"/>
                </a:ext>
              </a:extLst>
            </p:cNvPr>
            <p:cNvSpPr>
              <a:spLocks noChangeArrowheads="1"/>
            </p:cNvSpPr>
            <p:nvPr/>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solidFill>
                <a:srgbClr val="E9E5DC"/>
              </a:solidFill>
              <a:miter lim="800000"/>
              <a:headEnd/>
              <a:tailEnd/>
            </a:ln>
            <a:effectLst/>
          </p:spPr>
          <p:txBody>
            <a:bodyPr wrap="none" anchor="ctr"/>
            <a:lstStyle/>
            <a:p>
              <a:pPr eaLnBrk="1" hangingPunct="1">
                <a:defRPr/>
              </a:pPr>
              <a:endParaRPr lang="en-US" sz="1800" dirty="0">
                <a:solidFill>
                  <a:srgbClr val="1D528D"/>
                </a:solidFill>
                <a:latin typeface="Arial" charset="0"/>
              </a:endParaRPr>
            </a:p>
          </p:txBody>
        </p:sp>
      </p:grpSp>
      <p:sp>
        <p:nvSpPr>
          <p:cNvPr id="8" name="Rectangle 19">
            <a:extLst>
              <a:ext uri="{FF2B5EF4-FFF2-40B4-BE49-F238E27FC236}">
                <a16:creationId xmlns:a16="http://schemas.microsoft.com/office/drawing/2014/main" id="{FC49F0EA-1376-4B39-B723-89BFD43EE298}"/>
              </a:ext>
            </a:extLst>
          </p:cNvPr>
          <p:cNvSpPr>
            <a:spLocks noChangeArrowheads="1"/>
          </p:cNvSpPr>
          <p:nvPr/>
        </p:nvSpPr>
        <p:spPr bwMode="gray">
          <a:xfrm>
            <a:off x="46567" y="44451"/>
            <a:ext cx="12098867"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eaLnBrk="1" hangingPunct="1">
              <a:defRPr/>
            </a:pPr>
            <a:endParaRPr lang="en-US" sz="1800" dirty="0">
              <a:solidFill>
                <a:srgbClr val="1D528D"/>
              </a:solidFill>
              <a:latin typeface="Arial" charset="0"/>
            </a:endParaRPr>
          </a:p>
        </p:txBody>
      </p:sp>
      <p:grpSp>
        <p:nvGrpSpPr>
          <p:cNvPr id="9" name="Group 20">
            <a:extLst>
              <a:ext uri="{FF2B5EF4-FFF2-40B4-BE49-F238E27FC236}">
                <a16:creationId xmlns:a16="http://schemas.microsoft.com/office/drawing/2014/main" id="{00A5C836-32C7-43EA-B80C-09FE4433706A}"/>
              </a:ext>
            </a:extLst>
          </p:cNvPr>
          <p:cNvGrpSpPr>
            <a:grpSpLocks/>
          </p:cNvGrpSpPr>
          <p:nvPr/>
        </p:nvGrpSpPr>
        <p:grpSpPr bwMode="auto">
          <a:xfrm>
            <a:off x="-6350" y="1"/>
            <a:ext cx="12198351" cy="6856413"/>
            <a:chOff x="-3" y="0"/>
            <a:chExt cx="5763" cy="4319"/>
          </a:xfrm>
        </p:grpSpPr>
        <p:sp>
          <p:nvSpPr>
            <p:cNvPr id="10" name="AutoShape 21">
              <a:extLst>
                <a:ext uri="{FF2B5EF4-FFF2-40B4-BE49-F238E27FC236}">
                  <a16:creationId xmlns:a16="http://schemas.microsoft.com/office/drawing/2014/main" id="{9776C663-AAAF-4EAB-A0EA-3BEC7B1AE12D}"/>
                </a:ext>
              </a:extLst>
            </p:cNvPr>
            <p:cNvSpPr>
              <a:spLocks noChangeArrowheads="1"/>
            </p:cNvSpPr>
            <p:nvPr/>
          </p:nvSpPr>
          <p:spPr bwMode="gray">
            <a:xfrm>
              <a:off x="24" y="24"/>
              <a:ext cx="5712" cy="4272"/>
            </a:xfrm>
            <a:prstGeom prst="roundRect">
              <a:avLst>
                <a:gd name="adj" fmla="val 6227"/>
              </a:avLst>
            </a:prstGeom>
            <a:noFill/>
            <a:ln w="7620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solidFill>
                  <a:srgbClr val="1D528D"/>
                </a:solidFill>
              </a:endParaRPr>
            </a:p>
          </p:txBody>
        </p:sp>
        <p:sp>
          <p:nvSpPr>
            <p:cNvPr id="11" name="Freeform 22">
              <a:extLst>
                <a:ext uri="{FF2B5EF4-FFF2-40B4-BE49-F238E27FC236}">
                  <a16:creationId xmlns:a16="http://schemas.microsoft.com/office/drawing/2014/main" id="{FBB47ED9-C1DF-4B50-B665-332E4F466DEA}"/>
                </a:ext>
              </a:extLst>
            </p:cNvPr>
            <p:cNvSpPr>
              <a:spLocks/>
            </p:cNvSpPr>
            <p:nvPr/>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sp>
          <p:nvSpPr>
            <p:cNvPr id="12" name="Freeform 23">
              <a:extLst>
                <a:ext uri="{FF2B5EF4-FFF2-40B4-BE49-F238E27FC236}">
                  <a16:creationId xmlns:a16="http://schemas.microsoft.com/office/drawing/2014/main" id="{1B4059CE-B178-46C8-8BA7-0723D2E10E7A}"/>
                </a:ext>
              </a:extLst>
            </p:cNvPr>
            <p:cNvSpPr>
              <a:spLocks/>
            </p:cNvSpPr>
            <p:nvPr/>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sp>
          <p:nvSpPr>
            <p:cNvPr id="13" name="Freeform 24">
              <a:extLst>
                <a:ext uri="{FF2B5EF4-FFF2-40B4-BE49-F238E27FC236}">
                  <a16:creationId xmlns:a16="http://schemas.microsoft.com/office/drawing/2014/main" id="{12D6BA9D-5123-403A-8C23-7B8768132B9B}"/>
                </a:ext>
              </a:extLst>
            </p:cNvPr>
            <p:cNvSpPr>
              <a:spLocks/>
            </p:cNvSpPr>
            <p:nvPr/>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sp>
          <p:nvSpPr>
            <p:cNvPr id="14" name="Freeform 25">
              <a:extLst>
                <a:ext uri="{FF2B5EF4-FFF2-40B4-BE49-F238E27FC236}">
                  <a16:creationId xmlns:a16="http://schemas.microsoft.com/office/drawing/2014/main" id="{0CC0507D-9C35-46AF-B532-7F3D87C58A77}"/>
                </a:ext>
              </a:extLst>
            </p:cNvPr>
            <p:cNvSpPr>
              <a:spLocks/>
            </p:cNvSpPr>
            <p:nvPr/>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p>
          </p:txBody>
        </p:sp>
      </p:grpSp>
      <p:grpSp>
        <p:nvGrpSpPr>
          <p:cNvPr id="15" name="Group 26">
            <a:extLst>
              <a:ext uri="{FF2B5EF4-FFF2-40B4-BE49-F238E27FC236}">
                <a16:creationId xmlns:a16="http://schemas.microsoft.com/office/drawing/2014/main" id="{570C01D1-B697-4E4A-8CE4-183C18079B74}"/>
              </a:ext>
            </a:extLst>
          </p:cNvPr>
          <p:cNvGrpSpPr>
            <a:grpSpLocks/>
          </p:cNvGrpSpPr>
          <p:nvPr/>
        </p:nvGrpSpPr>
        <p:grpSpPr bwMode="auto">
          <a:xfrm>
            <a:off x="3310467" y="2895600"/>
            <a:ext cx="3598333" cy="1041400"/>
            <a:chOff x="1610" y="1965"/>
            <a:chExt cx="1700" cy="656"/>
          </a:xfrm>
        </p:grpSpPr>
        <p:pic>
          <p:nvPicPr>
            <p:cNvPr id="16" name="Picture 27" descr="Untitled-1 copy">
              <a:extLst>
                <a:ext uri="{FF2B5EF4-FFF2-40B4-BE49-F238E27FC236}">
                  <a16:creationId xmlns:a16="http://schemas.microsoft.com/office/drawing/2014/main" id="{045E8F90-5F7A-4A3C-9195-9967E63B28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Untitled-1 copy">
              <a:extLst>
                <a:ext uri="{FF2B5EF4-FFF2-40B4-BE49-F238E27FC236}">
                  <a16:creationId xmlns:a16="http://schemas.microsoft.com/office/drawing/2014/main" id="{E448473B-FF07-461F-BBBA-8EAA83B496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Untitled-1 copy">
              <a:extLst>
                <a:ext uri="{FF2B5EF4-FFF2-40B4-BE49-F238E27FC236}">
                  <a16:creationId xmlns:a16="http://schemas.microsoft.com/office/drawing/2014/main" id="{34D96531-D133-48CE-B343-B2FD19369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bwMode="ltGray">
          <a:xfrm>
            <a:off x="1016000" y="990600"/>
            <a:ext cx="10363200" cy="1066800"/>
          </a:xfrm>
        </p:spPr>
        <p:txBody>
          <a:bodyPr/>
          <a:lstStyle>
            <a:lvl1pPr algn="ctr">
              <a:defRPr sz="4400"/>
            </a:lvl1pPr>
          </a:lstStyle>
          <a:p>
            <a:r>
              <a:rPr lang="en-US"/>
              <a:t>Click to edit Master title style</a:t>
            </a:r>
          </a:p>
        </p:txBody>
      </p:sp>
      <p:sp>
        <p:nvSpPr>
          <p:cNvPr id="3075" name="Rectangle 3"/>
          <p:cNvSpPr>
            <a:spLocks noGrp="1" noChangeArrowheads="1"/>
          </p:cNvSpPr>
          <p:nvPr>
            <p:ph type="subTitle" idx="1"/>
          </p:nvPr>
        </p:nvSpPr>
        <p:spPr>
          <a:xfrm>
            <a:off x="1828800" y="4953000"/>
            <a:ext cx="8534400" cy="533400"/>
          </a:xfrm>
        </p:spPr>
        <p:txBody>
          <a:bodyPr/>
          <a:lstStyle>
            <a:lvl1pPr marL="0" indent="0" algn="ctr">
              <a:buFontTx/>
              <a:buNone/>
              <a:defRPr sz="2800">
                <a:solidFill>
                  <a:schemeClr val="tx2"/>
                </a:solidFill>
              </a:defRPr>
            </a:lvl1pPr>
          </a:lstStyle>
          <a:p>
            <a:r>
              <a:rPr lang="en-US"/>
              <a:t>Click to edit Master subtitle style</a:t>
            </a:r>
          </a:p>
        </p:txBody>
      </p:sp>
      <p:sp>
        <p:nvSpPr>
          <p:cNvPr id="19" name="Rectangle 4">
            <a:extLst>
              <a:ext uri="{FF2B5EF4-FFF2-40B4-BE49-F238E27FC236}">
                <a16:creationId xmlns:a16="http://schemas.microsoft.com/office/drawing/2014/main" id="{D9C4A805-2F3C-41E3-9C33-071C88A8BA6B}"/>
              </a:ext>
            </a:extLst>
          </p:cNvPr>
          <p:cNvSpPr>
            <a:spLocks noGrp="1" noChangeArrowheads="1"/>
          </p:cNvSpPr>
          <p:nvPr>
            <p:ph type="dt" sz="half" idx="10"/>
          </p:nvPr>
        </p:nvSpPr>
        <p:spPr/>
        <p:txBody>
          <a:bodyPr/>
          <a:lstStyle>
            <a:lvl1pPr>
              <a:defRPr/>
            </a:lvl1pPr>
          </a:lstStyle>
          <a:p>
            <a:pPr>
              <a:defRPr/>
            </a:pPr>
            <a:fld id="{F9E81C5F-6BA3-4293-B4A0-DEF20AD4010F}" type="datetime1">
              <a:rPr lang="en-US" altLang="en-US"/>
              <a:pPr>
                <a:defRPr/>
              </a:pPr>
              <a:t>1/25/2022</a:t>
            </a:fld>
            <a:endParaRPr lang="en-US" altLang="en-US" dirty="0"/>
          </a:p>
        </p:txBody>
      </p:sp>
    </p:spTree>
    <p:extLst>
      <p:ext uri="{BB962C8B-B14F-4D97-AF65-F5344CB8AC3E}">
        <p14:creationId xmlns:p14="http://schemas.microsoft.com/office/powerpoint/2010/main" val="45876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81A3CA-80AB-4E95-9108-57756347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BC2E15E-0AD5-440E-9097-74B03C10BB8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B73A161-3FB7-4DAC-A14F-0315D8754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F03C2C8-8B5F-45CA-B03C-86A7238BBCAC}" type="slidenum">
              <a:rPr lang="en-US" smtClean="0"/>
              <a:pPr/>
              <a:t>‹#›</a:t>
            </a:fld>
            <a:endParaRPr lang="en-US" dirty="0"/>
          </a:p>
        </p:txBody>
      </p:sp>
      <p:pic>
        <p:nvPicPr>
          <p:cNvPr id="4" name="Picture 3">
            <a:extLst>
              <a:ext uri="{FF2B5EF4-FFF2-40B4-BE49-F238E27FC236}">
                <a16:creationId xmlns:a16="http://schemas.microsoft.com/office/drawing/2014/main" id="{DE36FABA-834D-4C36-9637-AFE2FFF9A1B9}"/>
              </a:ext>
            </a:extLst>
          </p:cNvPr>
          <p:cNvPicPr preferRelativeResize="0">
            <a:picLocks/>
          </p:cNvPicPr>
          <p:nvPr userDrawn="1"/>
        </p:nvPicPr>
        <p:blipFill>
          <a:blip r:embed="rId5"/>
          <a:stretch>
            <a:fillRect/>
          </a:stretch>
        </p:blipFill>
        <p:spPr>
          <a:xfrm>
            <a:off x="847165" y="365125"/>
            <a:ext cx="10515600" cy="1325562"/>
          </a:xfrm>
          <a:prstGeom prst="rect">
            <a:avLst/>
          </a:prstGeom>
        </p:spPr>
      </p:pic>
      <p:sp>
        <p:nvSpPr>
          <p:cNvPr id="2" name="Title Placeholder 1">
            <a:extLst>
              <a:ext uri="{FF2B5EF4-FFF2-40B4-BE49-F238E27FC236}">
                <a16:creationId xmlns:a16="http://schemas.microsoft.com/office/drawing/2014/main" id="{B2B56D30-36E1-4F7F-84F3-D9266E14F112}"/>
              </a:ext>
            </a:extLst>
          </p:cNvPr>
          <p:cNvSpPr>
            <a:spLocks noGrp="1"/>
          </p:cNvSpPr>
          <p:nvPr>
            <p:ph type="title"/>
          </p:nvPr>
        </p:nvSpPr>
        <p:spPr>
          <a:xfrm>
            <a:off x="847627" y="365126"/>
            <a:ext cx="10515138" cy="13255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74230398"/>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9" r:id="rId3"/>
  </p:sldLayoutIdLst>
  <p:txStyles>
    <p:titleStyle>
      <a:lvl1pPr algn="ctr" defTabSz="914400" rtl="0" eaLnBrk="1" latinLnBrk="0" hangingPunct="1">
        <a:lnSpc>
          <a:spcPct val="90000"/>
        </a:lnSpc>
        <a:spcBef>
          <a:spcPct val="0"/>
        </a:spcBef>
        <a:buNone/>
        <a:defRPr sz="4000" i="0" kern="1200" cap="all" baseline="0">
          <a:solidFill>
            <a:srgbClr val="494142"/>
          </a:solidFill>
          <a:latin typeface="Arial" panose="020B0604020202020204" pitchFamily="34" charset="0"/>
          <a:ea typeface="+mj-ea"/>
          <a:cs typeface="Arial" panose="020B0604020202020204" pitchFamily="34" charset="0"/>
        </a:defRPr>
      </a:lvl1pPr>
    </p:titleStyle>
    <p:bodyStyle>
      <a:lvl1pPr marL="461963" indent="-461963" algn="l" defTabSz="914400" rtl="0" eaLnBrk="1" latinLnBrk="0" hangingPunct="1">
        <a:lnSpc>
          <a:spcPct val="100000"/>
        </a:lnSpc>
        <a:spcBef>
          <a:spcPts val="0"/>
        </a:spcBef>
        <a:spcAft>
          <a:spcPts val="600"/>
        </a:spcAft>
        <a:buFont typeface="Garamond" panose="02020404030301010803" pitchFamily="18"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0"/>
        </a:spcBef>
        <a:spcAft>
          <a:spcPts val="600"/>
        </a:spcAft>
        <a:buFont typeface="Wingdings" panose="05000000000000000000" pitchFamily="2" charset="2"/>
        <a:buChar char="§"/>
        <a:defRPr sz="2000" kern="1200" baseline="0">
          <a:solidFill>
            <a:schemeClr val="tx1"/>
          </a:solidFill>
          <a:latin typeface="Arial" panose="020B0604020202020204" pitchFamily="34" charset="0"/>
          <a:ea typeface="+mn-ea"/>
          <a:cs typeface="Arial" panose="020B0604020202020204" pitchFamily="34" charset="0"/>
        </a:defRPr>
      </a:lvl2pPr>
      <a:lvl3pPr marL="1376363" indent="-461963" algn="l" defTabSz="914400" rtl="0" eaLnBrk="1" latinLnBrk="0" hangingPunct="1">
        <a:lnSpc>
          <a:spcPct val="100000"/>
        </a:lnSpc>
        <a:spcBef>
          <a:spcPts val="0"/>
        </a:spcBef>
        <a:spcAft>
          <a:spcPts val="600"/>
        </a:spcAft>
        <a:buFont typeface="Wingdings" panose="05000000000000000000" pitchFamily="2" charset="2"/>
        <a:buChar char="v"/>
        <a:defRPr sz="1600" kern="1200" baseline="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100000"/>
        </a:lnSpc>
        <a:spcBef>
          <a:spcPts val="0"/>
        </a:spcBef>
        <a:spcAft>
          <a:spcPts val="600"/>
        </a:spcAft>
        <a:buFont typeface="Wingdings" panose="05000000000000000000" pitchFamily="2" charset="2"/>
        <a:buChar char="Ø"/>
        <a:defRPr sz="1400" kern="1200" baseline="0">
          <a:solidFill>
            <a:schemeClr val="tx1"/>
          </a:solidFill>
          <a:latin typeface="Arial" panose="020B0604020202020204" pitchFamily="34" charset="0"/>
          <a:ea typeface="+mn-ea"/>
          <a:cs typeface="Arial" panose="020B0604020202020204" pitchFamily="34" charset="0"/>
        </a:defRPr>
      </a:lvl4pPr>
      <a:lvl5pPr marL="2290763" indent="-461963" algn="l" defTabSz="914400" rtl="0" eaLnBrk="1" latinLnBrk="0" hangingPunct="1">
        <a:lnSpc>
          <a:spcPct val="100000"/>
        </a:lnSpc>
        <a:spcBef>
          <a:spcPts val="0"/>
        </a:spcBef>
        <a:spcAft>
          <a:spcPts val="600"/>
        </a:spcAft>
        <a:buFont typeface="Courier New" panose="02070309020205020404" pitchFamily="49" charset="0"/>
        <a:buChar char="o"/>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DCA2C41F-834F-4494-AB04-B58588925E10}"/>
              </a:ext>
            </a:extLst>
          </p:cNvPr>
          <p:cNvSpPr>
            <a:spLocks noGrp="1" noChangeArrowheads="1"/>
          </p:cNvSpPr>
          <p:nvPr>
            <p:ph type="ctrTitle"/>
          </p:nvPr>
        </p:nvSpPr>
        <p:spPr>
          <a:xfrm>
            <a:off x="2209800" y="811213"/>
            <a:ext cx="7772400" cy="1371600"/>
          </a:xfrm>
        </p:spPr>
        <p:txBody>
          <a:bodyPr>
            <a:normAutofit/>
          </a:bodyPr>
          <a:lstStyle/>
          <a:p>
            <a:pPr eaLnBrk="1" hangingPunct="1">
              <a:lnSpc>
                <a:spcPct val="100000"/>
              </a:lnSpc>
            </a:pPr>
            <a:r>
              <a:rPr lang="en-US" altLang="en-US" sz="3000" b="1" dirty="0">
                <a:solidFill>
                  <a:schemeClr val="bg1"/>
                </a:solidFill>
              </a:rPr>
              <a:t>ESTATE PLANNING CURRENT DEVELOPMENTS AND HOT TOPICS</a:t>
            </a:r>
            <a:br>
              <a:rPr lang="en-US" altLang="en-US" sz="3000" b="1" dirty="0">
                <a:solidFill>
                  <a:schemeClr val="bg1"/>
                </a:solidFill>
              </a:rPr>
            </a:br>
            <a:r>
              <a:rPr lang="en-US" altLang="en-US" sz="2400" b="1" dirty="0">
                <a:solidFill>
                  <a:schemeClr val="bg1"/>
                </a:solidFill>
              </a:rPr>
              <a:t>JANUARY 25, 2022</a:t>
            </a:r>
          </a:p>
        </p:txBody>
      </p:sp>
      <p:sp>
        <p:nvSpPr>
          <p:cNvPr id="9219" name="Rectangle 7">
            <a:extLst>
              <a:ext uri="{FF2B5EF4-FFF2-40B4-BE49-F238E27FC236}">
                <a16:creationId xmlns:a16="http://schemas.microsoft.com/office/drawing/2014/main" id="{2177442F-FFEE-4EC3-8C28-52B0705069C2}"/>
              </a:ext>
            </a:extLst>
          </p:cNvPr>
          <p:cNvSpPr>
            <a:spLocks noChangeArrowheads="1"/>
          </p:cNvSpPr>
          <p:nvPr/>
        </p:nvSpPr>
        <p:spPr bwMode="auto">
          <a:xfrm>
            <a:off x="4381500" y="5449888"/>
            <a:ext cx="35433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dirty="0">
                <a:solidFill>
                  <a:srgbClr val="1D528D"/>
                </a:solidFill>
              </a:rPr>
              <a:t>901 Main Street, Suite 3700</a:t>
            </a:r>
          </a:p>
          <a:p>
            <a:pPr algn="ctr">
              <a:spcBef>
                <a:spcPct val="0"/>
              </a:spcBef>
              <a:buFontTx/>
              <a:buNone/>
            </a:pPr>
            <a:r>
              <a:rPr lang="en-US" altLang="en-US" sz="1300" b="1" dirty="0">
                <a:solidFill>
                  <a:srgbClr val="1D528D"/>
                </a:solidFill>
              </a:rPr>
              <a:t>Dallas, TX  75202</a:t>
            </a:r>
          </a:p>
          <a:p>
            <a:pPr algn="ctr">
              <a:spcBef>
                <a:spcPct val="0"/>
              </a:spcBef>
              <a:buFontTx/>
              <a:buNone/>
            </a:pPr>
            <a:r>
              <a:rPr lang="en-US" altLang="en-US" sz="1300" b="1" dirty="0">
                <a:solidFill>
                  <a:srgbClr val="1D528D"/>
                </a:solidFill>
              </a:rPr>
              <a:t>214.749.2456    800.451.0093</a:t>
            </a:r>
          </a:p>
          <a:p>
            <a:pPr algn="ctr">
              <a:spcBef>
                <a:spcPct val="0"/>
              </a:spcBef>
              <a:buFontTx/>
              <a:buNone/>
            </a:pPr>
            <a:r>
              <a:rPr lang="en-US" altLang="en-US" sz="1300" b="1" dirty="0">
                <a:solidFill>
                  <a:srgbClr val="1D528D"/>
                </a:solidFill>
              </a:rPr>
              <a:t>fax 214.292.2956</a:t>
            </a:r>
          </a:p>
          <a:p>
            <a:pPr algn="ctr">
              <a:spcBef>
                <a:spcPct val="0"/>
              </a:spcBef>
              <a:buFontTx/>
              <a:buNone/>
            </a:pPr>
            <a:r>
              <a:rPr lang="en-US" altLang="en-US" sz="1300" b="1" dirty="0">
                <a:solidFill>
                  <a:srgbClr val="1D528D"/>
                </a:solidFill>
              </a:rPr>
              <a:t>jcrouch@meadowscollier.com</a:t>
            </a:r>
          </a:p>
          <a:p>
            <a:pPr algn="ctr">
              <a:spcBef>
                <a:spcPct val="0"/>
              </a:spcBef>
              <a:buFontTx/>
              <a:buNone/>
            </a:pPr>
            <a:r>
              <a:rPr lang="en-US" altLang="en-US" sz="1300" b="1" dirty="0">
                <a:solidFill>
                  <a:srgbClr val="1D528D"/>
                </a:solidFill>
              </a:rPr>
              <a:t>www.meadowscollier.com</a:t>
            </a:r>
          </a:p>
        </p:txBody>
      </p:sp>
      <p:sp>
        <p:nvSpPr>
          <p:cNvPr id="9220" name="Text Box 9">
            <a:extLst>
              <a:ext uri="{FF2B5EF4-FFF2-40B4-BE49-F238E27FC236}">
                <a16:creationId xmlns:a16="http://schemas.microsoft.com/office/drawing/2014/main" id="{879C6C6F-EF71-46FD-A080-6D6FE8074365}"/>
              </a:ext>
            </a:extLst>
          </p:cNvPr>
          <p:cNvSpPr txBox="1">
            <a:spLocks noChangeArrowheads="1"/>
          </p:cNvSpPr>
          <p:nvPr/>
        </p:nvSpPr>
        <p:spPr bwMode="auto">
          <a:xfrm>
            <a:off x="2881313" y="4319588"/>
            <a:ext cx="6096000" cy="584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1D528D"/>
                </a:solidFill>
              </a:rPr>
              <a:t>Joel N. Crouch, J.D.</a:t>
            </a:r>
          </a:p>
        </p:txBody>
      </p:sp>
      <p:pic>
        <p:nvPicPr>
          <p:cNvPr id="9221" name="Picture 7">
            <a:extLst>
              <a:ext uri="{FF2B5EF4-FFF2-40B4-BE49-F238E27FC236}">
                <a16:creationId xmlns:a16="http://schemas.microsoft.com/office/drawing/2014/main" id="{188A7181-B038-4B45-B913-80961CE5BE16}"/>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57700" y="4854576"/>
            <a:ext cx="2781300" cy="631825"/>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B17B430E-B08A-49C4-B649-B6293EEC0A35}"/>
              </a:ext>
            </a:extLst>
          </p:cNvPr>
          <p:cNvSpPr txBox="1">
            <a:spLocks noChangeArrowheads="1"/>
          </p:cNvSpPr>
          <p:nvPr/>
        </p:nvSpPr>
        <p:spPr bwMode="ltGray">
          <a:xfrm>
            <a:off x="2209800" y="-115888"/>
            <a:ext cx="7772400" cy="1066801"/>
          </a:xfrm>
          <a:prstGeom prst="rect">
            <a:avLst/>
          </a:prstGeom>
          <a:noFill/>
          <a:ln>
            <a:noFill/>
          </a:ln>
        </p:spPr>
        <p:txBody>
          <a:bodyPr anchor="ctr"/>
          <a:lstStyle>
            <a:lvl1pPr algn="ctr" rtl="0" eaLnBrk="0" fontAlgn="base" hangingPunct="0">
              <a:spcBef>
                <a:spcPct val="0"/>
              </a:spcBef>
              <a:spcAft>
                <a:spcPct val="0"/>
              </a:spcAft>
              <a:defRPr sz="4400">
                <a:solidFill>
                  <a:schemeClr val="bg1"/>
                </a:solidFill>
                <a:latin typeface="Arial" charset="0"/>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a:lstStyle>
          <a:p>
            <a:pPr eaLnBrk="1" hangingPunct="1">
              <a:defRPr/>
            </a:pPr>
            <a:r>
              <a:rPr lang="en-US" altLang="en-US" sz="2600" kern="0" dirty="0"/>
              <a:t>Estate Planning Council of Central Texas</a:t>
            </a:r>
            <a:endParaRPr lang="en-US" altLang="en-US" sz="24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3696-5DA1-4152-A2A4-EA44BCCD235D}"/>
              </a:ext>
            </a:extLst>
          </p:cNvPr>
          <p:cNvSpPr>
            <a:spLocks noGrp="1"/>
          </p:cNvSpPr>
          <p:nvPr>
            <p:ph type="title"/>
          </p:nvPr>
        </p:nvSpPr>
        <p:spPr/>
        <p:txBody>
          <a:bodyPr/>
          <a:lstStyle/>
          <a:p>
            <a:r>
              <a:rPr lang="en-US" dirty="0"/>
              <a:t>Estate Closing Letters</a:t>
            </a:r>
          </a:p>
        </p:txBody>
      </p:sp>
      <p:sp>
        <p:nvSpPr>
          <p:cNvPr id="3" name="Content Placeholder 2">
            <a:extLst>
              <a:ext uri="{FF2B5EF4-FFF2-40B4-BE49-F238E27FC236}">
                <a16:creationId xmlns:a16="http://schemas.microsoft.com/office/drawing/2014/main" id="{98B8B4FB-1E50-4AC9-A1E9-5A135E0423F0}"/>
              </a:ext>
            </a:extLst>
          </p:cNvPr>
          <p:cNvSpPr>
            <a:spLocks noGrp="1"/>
          </p:cNvSpPr>
          <p:nvPr>
            <p:ph idx="1"/>
          </p:nvPr>
        </p:nvSpPr>
        <p:spPr/>
        <p:txBody>
          <a:bodyPr>
            <a:noAutofit/>
          </a:bodyPr>
          <a:lstStyle/>
          <a:p>
            <a:r>
              <a:rPr lang="en-US" sz="2300" dirty="0"/>
              <a:t>In Chief Counsel Advice 202142010 (October 22, 2021), IRS Counsel determined that the issuance of an estate closing letter does </a:t>
            </a:r>
            <a:r>
              <a:rPr lang="en-US" sz="2300" b="1" u="sng" dirty="0"/>
              <a:t>not</a:t>
            </a:r>
            <a:r>
              <a:rPr lang="en-US" sz="2300" dirty="0"/>
              <a:t> preclude the IRS from examining the estate tax return. </a:t>
            </a:r>
          </a:p>
          <a:p>
            <a:r>
              <a:rPr lang="en-US" sz="2300" dirty="0"/>
              <a:t>In the facts of the Advice, the IRS had issued the Letter 627 prior to any audit.  But the Advice notes that even if the IRS had previously audited the estate tax return, the issuance of the Letter 627 would not prevent the IRS from examining the estate tax return a second time, provided one of three criteria are met:  (1) there is evidence of fraud, malfeasance, collusion, concealment or misrepresentation of material fact, (2) the closed case involved a clearly-defined, substantial error based on an established IRS position at the time of the examination, or (3) there are “other circumstances” indicating that a failure to reopen the case would be a serious administrative omission.</a:t>
            </a:r>
          </a:p>
          <a:p>
            <a:endParaRPr lang="en-US" sz="2300" dirty="0"/>
          </a:p>
        </p:txBody>
      </p:sp>
    </p:spTree>
    <p:extLst>
      <p:ext uri="{BB962C8B-B14F-4D97-AF65-F5344CB8AC3E}">
        <p14:creationId xmlns:p14="http://schemas.microsoft.com/office/powerpoint/2010/main" val="340456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66FA-CA8C-4999-801C-80EFC6FB5CB3}"/>
              </a:ext>
            </a:extLst>
          </p:cNvPr>
          <p:cNvSpPr>
            <a:spLocks noGrp="1"/>
          </p:cNvSpPr>
          <p:nvPr>
            <p:ph type="title"/>
          </p:nvPr>
        </p:nvSpPr>
        <p:spPr/>
        <p:txBody>
          <a:bodyPr/>
          <a:lstStyle/>
          <a:p>
            <a:r>
              <a:rPr lang="en-US" dirty="0"/>
              <a:t>IRS says it is dumping its files</a:t>
            </a:r>
          </a:p>
        </p:txBody>
      </p:sp>
      <p:sp>
        <p:nvSpPr>
          <p:cNvPr id="3" name="Content Placeholder 2">
            <a:extLst>
              <a:ext uri="{FF2B5EF4-FFF2-40B4-BE49-F238E27FC236}">
                <a16:creationId xmlns:a16="http://schemas.microsoft.com/office/drawing/2014/main" id="{B310E1D6-A91D-488A-9E90-BF41D9C411F8}"/>
              </a:ext>
            </a:extLst>
          </p:cNvPr>
          <p:cNvSpPr>
            <a:spLocks noGrp="1"/>
          </p:cNvSpPr>
          <p:nvPr>
            <p:ph idx="1"/>
          </p:nvPr>
        </p:nvSpPr>
        <p:spPr/>
        <p:txBody>
          <a:bodyPr>
            <a:normAutofit/>
          </a:bodyPr>
          <a:lstStyle/>
          <a:p>
            <a:r>
              <a:rPr lang="en-US" dirty="0"/>
              <a:t>The IRS recently announced that it is reducing the retention period for estate tax returns and associated gift tax returns from 75 years to 40 years.</a:t>
            </a:r>
          </a:p>
          <a:p>
            <a:r>
              <a:rPr lang="en-US" dirty="0"/>
              <a:t>Taxpayers have until February 11, 2022, to submit requests for the older, soon-to-be-destroyed returns. </a:t>
            </a:r>
          </a:p>
          <a:p>
            <a:r>
              <a:rPr lang="en-US" dirty="0"/>
              <a:t>Older returns could be helpful if tax-free step-up basis is repealed in some form, as proposed by the Biden administration earlier this year. </a:t>
            </a:r>
          </a:p>
          <a:p>
            <a:endParaRPr lang="en-US" dirty="0"/>
          </a:p>
        </p:txBody>
      </p:sp>
    </p:spTree>
    <p:extLst>
      <p:ext uri="{BB962C8B-B14F-4D97-AF65-F5344CB8AC3E}">
        <p14:creationId xmlns:p14="http://schemas.microsoft.com/office/powerpoint/2010/main" val="300751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F736-F706-4238-B9F4-110C9A9FF2D6}"/>
              </a:ext>
            </a:extLst>
          </p:cNvPr>
          <p:cNvSpPr>
            <a:spLocks noGrp="1"/>
          </p:cNvSpPr>
          <p:nvPr>
            <p:ph type="title"/>
          </p:nvPr>
        </p:nvSpPr>
        <p:spPr/>
        <p:txBody>
          <a:bodyPr/>
          <a:lstStyle/>
          <a:p>
            <a:r>
              <a:rPr lang="en-US" dirty="0"/>
              <a:t>Popular Planning Techniques</a:t>
            </a:r>
          </a:p>
        </p:txBody>
      </p:sp>
      <p:sp>
        <p:nvSpPr>
          <p:cNvPr id="3" name="Content Placeholder 2">
            <a:extLst>
              <a:ext uri="{FF2B5EF4-FFF2-40B4-BE49-F238E27FC236}">
                <a16:creationId xmlns:a16="http://schemas.microsoft.com/office/drawing/2014/main" id="{7A6C97A5-6601-4904-9808-D4F2368820B0}"/>
              </a:ext>
            </a:extLst>
          </p:cNvPr>
          <p:cNvSpPr>
            <a:spLocks noGrp="1"/>
          </p:cNvSpPr>
          <p:nvPr>
            <p:ph idx="1"/>
          </p:nvPr>
        </p:nvSpPr>
        <p:spPr/>
        <p:txBody>
          <a:bodyPr/>
          <a:lstStyle/>
          <a:p>
            <a:r>
              <a:rPr lang="en-US" dirty="0"/>
              <a:t>Grantor Retained Annuity Trusts (GRATs)</a:t>
            </a:r>
          </a:p>
          <a:p>
            <a:r>
              <a:rPr lang="en-US" dirty="0"/>
              <a:t>Spousal Lifetime Access Trusts (SLATs)</a:t>
            </a:r>
          </a:p>
          <a:p>
            <a:r>
              <a:rPr lang="en-US" dirty="0"/>
              <a:t>Sales to Intentionally Defective Grantor Trusts (IDGTs)</a:t>
            </a:r>
          </a:p>
          <a:p>
            <a:r>
              <a:rPr lang="en-US" dirty="0"/>
              <a:t>Intra-Family Loans and Refinancing Existing Debt</a:t>
            </a:r>
          </a:p>
          <a:p>
            <a:r>
              <a:rPr lang="en-US" dirty="0"/>
              <a:t>Gifts</a:t>
            </a:r>
          </a:p>
          <a:p>
            <a:r>
              <a:rPr lang="en-US" dirty="0"/>
              <a:t>Proceed With Caution:</a:t>
            </a:r>
          </a:p>
          <a:p>
            <a:pPr lvl="1"/>
            <a:r>
              <a:rPr lang="en-US" dirty="0"/>
              <a:t>Reciprocal Non-Reciprocal Trusts</a:t>
            </a:r>
          </a:p>
          <a:p>
            <a:pPr lvl="1"/>
            <a:r>
              <a:rPr lang="en-US" dirty="0"/>
              <a:t>Section 678, Beneficiary Defective Income Trust (BDITs)</a:t>
            </a:r>
          </a:p>
          <a:p>
            <a:r>
              <a:rPr lang="en-US" dirty="0"/>
              <a:t>Family Limited Partnerships and other Discounted Entities </a:t>
            </a:r>
          </a:p>
          <a:p>
            <a:pPr lvl="2"/>
            <a:endParaRPr lang="en-US" dirty="0"/>
          </a:p>
          <a:p>
            <a:pPr lvl="2"/>
            <a:endParaRPr lang="en-US" dirty="0"/>
          </a:p>
        </p:txBody>
      </p:sp>
    </p:spTree>
    <p:extLst>
      <p:ext uri="{BB962C8B-B14F-4D97-AF65-F5344CB8AC3E}">
        <p14:creationId xmlns:p14="http://schemas.microsoft.com/office/powerpoint/2010/main" val="180060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2C7E-318A-4CF4-9C42-4E5F416F49A1}"/>
              </a:ext>
            </a:extLst>
          </p:cNvPr>
          <p:cNvSpPr>
            <a:spLocks noGrp="1"/>
          </p:cNvSpPr>
          <p:nvPr>
            <p:ph type="title"/>
          </p:nvPr>
        </p:nvSpPr>
        <p:spPr/>
        <p:txBody>
          <a:bodyPr>
            <a:normAutofit fontScale="90000"/>
          </a:bodyPr>
          <a:lstStyle/>
          <a:p>
            <a:r>
              <a:rPr lang="en-US" dirty="0"/>
              <a:t>What about the front lines of IRS enforcement – what’s the view like? </a:t>
            </a:r>
          </a:p>
        </p:txBody>
      </p:sp>
      <p:sp>
        <p:nvSpPr>
          <p:cNvPr id="3" name="Content Placeholder 2">
            <a:extLst>
              <a:ext uri="{FF2B5EF4-FFF2-40B4-BE49-F238E27FC236}">
                <a16:creationId xmlns:a16="http://schemas.microsoft.com/office/drawing/2014/main" id="{7F57B3B0-D680-488F-9C8F-ED3A39A7E84A}"/>
              </a:ext>
            </a:extLst>
          </p:cNvPr>
          <p:cNvSpPr>
            <a:spLocks noGrp="1"/>
          </p:cNvSpPr>
          <p:nvPr>
            <p:ph idx="1"/>
          </p:nvPr>
        </p:nvSpPr>
        <p:spPr/>
        <p:txBody>
          <a:bodyPr>
            <a:noAutofit/>
          </a:bodyPr>
          <a:lstStyle/>
          <a:p>
            <a:r>
              <a:rPr lang="en-US" sz="1800" dirty="0"/>
              <a:t>Valuation discounts to continue to be front and center (and in many cases, the beginning, middle and end of the IRS examination).</a:t>
            </a:r>
          </a:p>
          <a:p>
            <a:r>
              <a:rPr lang="en-US" sz="1800" dirty="0"/>
              <a:t>Tax-affecting is routinely, and rigidly, challenged at IRS examination level, although some Appellate Officers have shown a willingness to recognize hazards of litigation on this issue. </a:t>
            </a:r>
          </a:p>
          <a:p>
            <a:pPr lvl="1"/>
            <a:r>
              <a:rPr lang="en-US" sz="1600" dirty="0"/>
              <a:t>Tax affecting is a valuation issue most commonly with S corporations, but can apply to any pass-through entity. </a:t>
            </a:r>
          </a:p>
          <a:p>
            <a:pPr lvl="1"/>
            <a:r>
              <a:rPr lang="en-US" sz="1600" dirty="0"/>
              <a:t>As it relates to S corporation, the argument is that S Corp earnings are subject to individual tax rates whether or not they distribute and that the additional cost should be factored into valuation.  The IRS naturally opposes tax affecting. </a:t>
            </a:r>
          </a:p>
          <a:p>
            <a:pPr lvl="1"/>
            <a:r>
              <a:rPr lang="en-US" sz="1600" dirty="0"/>
              <a:t>The Tax Court has ruled that tax affecting may be appropriate in some cases, but has not found such a case. </a:t>
            </a:r>
          </a:p>
          <a:p>
            <a:pPr lvl="1"/>
            <a:r>
              <a:rPr lang="en-US" sz="1600" dirty="0"/>
              <a:t>The valuation literature, in general, supports tax affecting.</a:t>
            </a:r>
          </a:p>
          <a:p>
            <a:r>
              <a:rPr lang="en-US" sz="1800" dirty="0"/>
              <a:t>The IRS continues challenge transfers using Defined Value Clauses that do not meet the requirements of a Wandry clause.  </a:t>
            </a:r>
          </a:p>
          <a:p>
            <a:r>
              <a:rPr lang="en-US" sz="1800" dirty="0"/>
              <a:t>IRS has started to poke around the implementation of “his” and “her” SLATs and the potential application of the reciprocal trust doctrine. </a:t>
            </a:r>
          </a:p>
          <a:p>
            <a:endParaRPr lang="en-US" sz="1400" dirty="0"/>
          </a:p>
        </p:txBody>
      </p:sp>
    </p:spTree>
    <p:extLst>
      <p:ext uri="{BB962C8B-B14F-4D97-AF65-F5344CB8AC3E}">
        <p14:creationId xmlns:p14="http://schemas.microsoft.com/office/powerpoint/2010/main" val="153251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2B1D-A7DF-4B7F-8DBF-8BE76BD49207}"/>
              </a:ext>
            </a:extLst>
          </p:cNvPr>
          <p:cNvSpPr>
            <a:spLocks noGrp="1"/>
          </p:cNvSpPr>
          <p:nvPr>
            <p:ph type="title"/>
          </p:nvPr>
        </p:nvSpPr>
        <p:spPr/>
        <p:txBody>
          <a:bodyPr>
            <a:normAutofit fontScale="90000"/>
          </a:bodyPr>
          <a:lstStyle/>
          <a:p>
            <a:r>
              <a:rPr lang="en-US" dirty="0"/>
              <a:t>What about the front lines of IRS enforcement – what’s the view like? </a:t>
            </a:r>
          </a:p>
        </p:txBody>
      </p:sp>
      <p:sp>
        <p:nvSpPr>
          <p:cNvPr id="3" name="Content Placeholder 2">
            <a:extLst>
              <a:ext uri="{FF2B5EF4-FFF2-40B4-BE49-F238E27FC236}">
                <a16:creationId xmlns:a16="http://schemas.microsoft.com/office/drawing/2014/main" id="{355F8BF5-A8FE-49EE-A300-3CC4D0ABD997}"/>
              </a:ext>
            </a:extLst>
          </p:cNvPr>
          <p:cNvSpPr>
            <a:spLocks noGrp="1"/>
          </p:cNvSpPr>
          <p:nvPr>
            <p:ph idx="1"/>
          </p:nvPr>
        </p:nvSpPr>
        <p:spPr/>
        <p:txBody>
          <a:bodyPr/>
          <a:lstStyle/>
          <a:p>
            <a:r>
              <a:rPr lang="en-US" dirty="0"/>
              <a:t>IRC Sec. 2036 continues to be the weapon of choice for the IRS, with almost 40 reported cases.</a:t>
            </a:r>
          </a:p>
          <a:p>
            <a:r>
              <a:rPr lang="en-US" dirty="0"/>
              <a:t>The IRS argues that although assets are transferred, there is an implied agreement of retained enjoyment or control and the assets should be included in the estate.</a:t>
            </a:r>
          </a:p>
          <a:p>
            <a:r>
              <a:rPr lang="en-US" dirty="0"/>
              <a:t>If the IRS is successful, discounts are a moot issue.</a:t>
            </a:r>
          </a:p>
          <a:p>
            <a:endParaRPr lang="en-US" dirty="0"/>
          </a:p>
        </p:txBody>
      </p:sp>
    </p:spTree>
    <p:extLst>
      <p:ext uri="{BB962C8B-B14F-4D97-AF65-F5344CB8AC3E}">
        <p14:creationId xmlns:p14="http://schemas.microsoft.com/office/powerpoint/2010/main" val="116327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C18C-F343-4EA9-A2CF-73BCA9A85631}"/>
              </a:ext>
            </a:extLst>
          </p:cNvPr>
          <p:cNvSpPr>
            <a:spLocks noGrp="1"/>
          </p:cNvSpPr>
          <p:nvPr>
            <p:ph type="title"/>
          </p:nvPr>
        </p:nvSpPr>
        <p:spPr/>
        <p:txBody>
          <a:bodyPr/>
          <a:lstStyle/>
          <a:p>
            <a:r>
              <a:rPr lang="en-US" dirty="0"/>
              <a:t>Stress Testing the Estate Planning</a:t>
            </a:r>
          </a:p>
        </p:txBody>
      </p:sp>
      <p:sp>
        <p:nvSpPr>
          <p:cNvPr id="101379" name="Content Placeholder 2">
            <a:extLst>
              <a:ext uri="{FF2B5EF4-FFF2-40B4-BE49-F238E27FC236}">
                <a16:creationId xmlns:a16="http://schemas.microsoft.com/office/drawing/2014/main" id="{63716A74-1B50-4770-895A-97E66D4DD941}"/>
              </a:ext>
            </a:extLst>
          </p:cNvPr>
          <p:cNvSpPr>
            <a:spLocks noGrp="1" noChangeArrowheads="1"/>
          </p:cNvSpPr>
          <p:nvPr>
            <p:ph idx="1"/>
          </p:nvPr>
        </p:nvSpPr>
        <p:spPr/>
        <p:txBody>
          <a:bodyPr>
            <a:noAutofit/>
          </a:bodyPr>
          <a:lstStyle/>
          <a:p>
            <a:r>
              <a:rPr lang="en-US" altLang="en-US" dirty="0"/>
              <a:t>Now is the time to stress test the planning. What can we do to backfill and fix the problems before it is too late?</a:t>
            </a:r>
          </a:p>
          <a:p>
            <a:pPr lvl="1">
              <a:spcAft>
                <a:spcPts val="300"/>
              </a:spcAft>
            </a:pPr>
            <a:r>
              <a:rPr lang="en-US" altLang="en-US" dirty="0"/>
              <a:t>Have gift tax returns been filed and do they adequately disclose the gifts?</a:t>
            </a:r>
          </a:p>
          <a:p>
            <a:pPr lvl="1">
              <a:spcAft>
                <a:spcPts val="300"/>
              </a:spcAft>
            </a:pPr>
            <a:r>
              <a:rPr lang="en-US" altLang="en-US" dirty="0"/>
              <a:t>Have all the income tax returns been filed?</a:t>
            </a:r>
          </a:p>
          <a:p>
            <a:pPr lvl="1">
              <a:spcAft>
                <a:spcPts val="300"/>
              </a:spcAft>
            </a:pPr>
            <a:r>
              <a:rPr lang="en-US" altLang="en-US" dirty="0"/>
              <a:t>Do the tax returns, transfer documents and appraisals match?</a:t>
            </a:r>
          </a:p>
          <a:p>
            <a:pPr lvl="1">
              <a:spcAft>
                <a:spcPts val="300"/>
              </a:spcAft>
            </a:pPr>
            <a:r>
              <a:rPr lang="en-US" altLang="en-US" dirty="0"/>
              <a:t>Are the entities in good standing?</a:t>
            </a:r>
          </a:p>
          <a:p>
            <a:pPr lvl="1">
              <a:spcAft>
                <a:spcPts val="300"/>
              </a:spcAft>
            </a:pPr>
            <a:r>
              <a:rPr lang="en-US" altLang="en-US" dirty="0"/>
              <a:t>Are the clients respecting the legitimacy of the entities and following formalities?</a:t>
            </a:r>
          </a:p>
          <a:p>
            <a:pPr lvl="1">
              <a:spcAft>
                <a:spcPts val="300"/>
              </a:spcAft>
            </a:pPr>
            <a:r>
              <a:rPr lang="en-US" altLang="en-US" dirty="0"/>
              <a:t>Is the client relying on distributions from the entity or is it making disproportionate distributions?</a:t>
            </a:r>
          </a:p>
          <a:p>
            <a:pPr lvl="1">
              <a:spcAft>
                <a:spcPts val="300"/>
              </a:spcAft>
            </a:pPr>
            <a:r>
              <a:rPr lang="en-US" altLang="en-US" dirty="0"/>
              <a:t>Is the client commingling personal assets with entity assets (“living out of the partnership”) or using partnership assets (vacations at the Aspen condo and Maui pad)?</a:t>
            </a:r>
          </a:p>
          <a:p>
            <a:pPr lvl="1"/>
            <a:r>
              <a:rPr lang="en-US" altLang="en-US" dirty="0"/>
              <a:t>Are there transfer documents evidencing contributions to the entity?</a:t>
            </a:r>
          </a:p>
          <a:p>
            <a:pPr lvl="2"/>
            <a:endParaRPr lang="en-US" altLang="en-US" dirty="0"/>
          </a:p>
        </p:txBody>
      </p:sp>
    </p:spTree>
    <p:extLst>
      <p:ext uri="{BB962C8B-B14F-4D97-AF65-F5344CB8AC3E}">
        <p14:creationId xmlns:p14="http://schemas.microsoft.com/office/powerpoint/2010/main" val="373819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B6FD-1001-4E6B-89BF-5CC4F3A52275}"/>
              </a:ext>
            </a:extLst>
          </p:cNvPr>
          <p:cNvSpPr>
            <a:spLocks noGrp="1"/>
          </p:cNvSpPr>
          <p:nvPr>
            <p:ph type="title"/>
          </p:nvPr>
        </p:nvSpPr>
        <p:spPr/>
        <p:txBody>
          <a:bodyPr/>
          <a:lstStyle/>
          <a:p>
            <a:r>
              <a:rPr lang="en-US" dirty="0"/>
              <a:t>Stress Testing the Estate Planning</a:t>
            </a:r>
          </a:p>
        </p:txBody>
      </p:sp>
      <p:sp>
        <p:nvSpPr>
          <p:cNvPr id="103427" name="Content Placeholder 2">
            <a:extLst>
              <a:ext uri="{FF2B5EF4-FFF2-40B4-BE49-F238E27FC236}">
                <a16:creationId xmlns:a16="http://schemas.microsoft.com/office/drawing/2014/main" id="{AD2EB69D-9B1A-45AC-B4A9-46BF97992E09}"/>
              </a:ext>
            </a:extLst>
          </p:cNvPr>
          <p:cNvSpPr>
            <a:spLocks noGrp="1" noChangeArrowheads="1"/>
          </p:cNvSpPr>
          <p:nvPr>
            <p:ph idx="1"/>
          </p:nvPr>
        </p:nvSpPr>
        <p:spPr/>
        <p:txBody>
          <a:bodyPr/>
          <a:lstStyle/>
          <a:p>
            <a:r>
              <a:rPr lang="en-US" altLang="en-US" dirty="0"/>
              <a:t>Continued stress test planning:</a:t>
            </a:r>
          </a:p>
          <a:p>
            <a:pPr lvl="1"/>
            <a:r>
              <a:rPr lang="en-US" altLang="en-US" dirty="0"/>
              <a:t>Have you documented the non-tax purposes for the entity?</a:t>
            </a:r>
          </a:p>
          <a:p>
            <a:pPr lvl="1"/>
            <a:r>
              <a:rPr lang="en-US" altLang="en-US" dirty="0"/>
              <a:t>Have you documented adequate and full consideration for the issued entity interests?</a:t>
            </a:r>
          </a:p>
          <a:p>
            <a:pPr lvl="2"/>
            <a:r>
              <a:rPr lang="en-US" altLang="en-US" dirty="0"/>
              <a:t>Contribution Schedule</a:t>
            </a:r>
          </a:p>
          <a:p>
            <a:pPr lvl="2"/>
            <a:r>
              <a:rPr lang="en-US" altLang="en-US" dirty="0"/>
              <a:t>Ownership Percentages</a:t>
            </a:r>
          </a:p>
          <a:p>
            <a:pPr lvl="2"/>
            <a:r>
              <a:rPr lang="en-US" altLang="en-US" dirty="0"/>
              <a:t>Capital Account Ledgers</a:t>
            </a:r>
          </a:p>
          <a:p>
            <a:pPr lvl="1"/>
            <a:r>
              <a:rPr lang="en-US" altLang="en-US" dirty="0"/>
              <a:t>Does client have books and records for the entity?</a:t>
            </a:r>
          </a:p>
          <a:p>
            <a:pPr lvl="1"/>
            <a:r>
              <a:rPr lang="en-US" altLang="en-US" dirty="0"/>
              <a:t>Are property taxes and other expenses being paid by the entity?</a:t>
            </a:r>
          </a:p>
          <a:p>
            <a:pPr lvl="1"/>
            <a:r>
              <a:rPr lang="en-US" altLang="en-US" dirty="0"/>
              <a:t>Is property liability insurance being paid by the entity?</a:t>
            </a:r>
          </a:p>
          <a:p>
            <a:pPr lvl="2"/>
            <a:endParaRPr lang="en-US" altLang="en-US" dirty="0"/>
          </a:p>
        </p:txBody>
      </p:sp>
    </p:spTree>
    <p:extLst>
      <p:ext uri="{BB962C8B-B14F-4D97-AF65-F5344CB8AC3E}">
        <p14:creationId xmlns:p14="http://schemas.microsoft.com/office/powerpoint/2010/main" val="129401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B240-08E3-4B28-B461-3D85F34D0A59}"/>
              </a:ext>
            </a:extLst>
          </p:cNvPr>
          <p:cNvSpPr>
            <a:spLocks noGrp="1"/>
          </p:cNvSpPr>
          <p:nvPr>
            <p:ph type="title"/>
          </p:nvPr>
        </p:nvSpPr>
        <p:spPr/>
        <p:txBody>
          <a:bodyPr/>
          <a:lstStyle/>
          <a:p>
            <a:r>
              <a:rPr lang="en-US" dirty="0"/>
              <a:t>Stress Testing the Estate Planning</a:t>
            </a:r>
          </a:p>
        </p:txBody>
      </p:sp>
      <p:sp>
        <p:nvSpPr>
          <p:cNvPr id="105475" name="Content Placeholder 2">
            <a:extLst>
              <a:ext uri="{FF2B5EF4-FFF2-40B4-BE49-F238E27FC236}">
                <a16:creationId xmlns:a16="http://schemas.microsoft.com/office/drawing/2014/main" id="{BE4B5AF2-7B0D-402C-AE3C-4967013A5F29}"/>
              </a:ext>
            </a:extLst>
          </p:cNvPr>
          <p:cNvSpPr>
            <a:spLocks noGrp="1" noChangeArrowheads="1"/>
          </p:cNvSpPr>
          <p:nvPr>
            <p:ph idx="1"/>
          </p:nvPr>
        </p:nvSpPr>
        <p:spPr/>
        <p:txBody>
          <a:bodyPr>
            <a:normAutofit/>
          </a:bodyPr>
          <a:lstStyle/>
          <a:p>
            <a:r>
              <a:rPr lang="en-US" altLang="en-US" dirty="0"/>
              <a:t>Continued stress test planning:</a:t>
            </a:r>
          </a:p>
          <a:p>
            <a:pPr lvl="1"/>
            <a:r>
              <a:rPr lang="en-US" altLang="en-US" dirty="0"/>
              <a:t>Is there any personal use of entity property?</a:t>
            </a:r>
          </a:p>
          <a:p>
            <a:pPr lvl="1"/>
            <a:r>
              <a:rPr lang="en-US" altLang="en-US" dirty="0"/>
              <a:t>Is there any commingling of entity assets?</a:t>
            </a:r>
          </a:p>
          <a:p>
            <a:pPr lvl="1"/>
            <a:r>
              <a:rPr lang="en-US" altLang="en-US" dirty="0"/>
              <a:t>Has client retained assets for own support and maintenance?</a:t>
            </a:r>
          </a:p>
          <a:p>
            <a:pPr lvl="1"/>
            <a:r>
              <a:rPr lang="en-US" altLang="en-US" dirty="0"/>
              <a:t>Do the partners conduct an annual meeting and prepare minutes?</a:t>
            </a:r>
          </a:p>
          <a:p>
            <a:pPr lvl="1"/>
            <a:r>
              <a:rPr lang="en-US" altLang="en-US" dirty="0"/>
              <a:t>If children or trusts own entity interests, have gift tax returns been filed?</a:t>
            </a:r>
          </a:p>
          <a:p>
            <a:pPr lvl="1"/>
            <a:r>
              <a:rPr lang="en-US" altLang="en-US" dirty="0"/>
              <a:t>Are there prior sales or other non-gift transactions that have not been disclosed on prior returns? Agent will request statement for operating accounts and search for non-disclosed gifts.</a:t>
            </a:r>
          </a:p>
          <a:p>
            <a:pPr lvl="1"/>
            <a:r>
              <a:rPr lang="en-US" altLang="en-US" dirty="0"/>
              <a:t>Does client have Crummey letters for gifts? If no, can you establish actual knowledge of gifts by beneficiaries?</a:t>
            </a:r>
          </a:p>
          <a:p>
            <a:pPr lvl="1"/>
            <a:endParaRPr lang="en-US" altLang="en-US" dirty="0"/>
          </a:p>
          <a:p>
            <a:pPr lvl="2"/>
            <a:endParaRPr lang="en-US" altLang="en-US" dirty="0"/>
          </a:p>
        </p:txBody>
      </p:sp>
    </p:spTree>
    <p:extLst>
      <p:ext uri="{BB962C8B-B14F-4D97-AF65-F5344CB8AC3E}">
        <p14:creationId xmlns:p14="http://schemas.microsoft.com/office/powerpoint/2010/main" val="33941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D567-9D52-495B-ADB9-23EA3D81A1B8}"/>
              </a:ext>
            </a:extLst>
          </p:cNvPr>
          <p:cNvSpPr>
            <a:spLocks noGrp="1"/>
          </p:cNvSpPr>
          <p:nvPr>
            <p:ph type="title"/>
          </p:nvPr>
        </p:nvSpPr>
        <p:spPr/>
        <p:txBody>
          <a:bodyPr/>
          <a:lstStyle/>
          <a:p>
            <a:r>
              <a:rPr lang="en-US" dirty="0"/>
              <a:t>IRS Audit Tips</a:t>
            </a:r>
          </a:p>
        </p:txBody>
      </p:sp>
      <p:sp>
        <p:nvSpPr>
          <p:cNvPr id="3" name="Content Placeholder 2">
            <a:extLst>
              <a:ext uri="{FF2B5EF4-FFF2-40B4-BE49-F238E27FC236}">
                <a16:creationId xmlns:a16="http://schemas.microsoft.com/office/drawing/2014/main" id="{26303DFF-0C44-4F6F-AA8E-21EF75CB4D56}"/>
              </a:ext>
            </a:extLst>
          </p:cNvPr>
          <p:cNvSpPr>
            <a:spLocks noGrp="1"/>
          </p:cNvSpPr>
          <p:nvPr>
            <p:ph idx="1"/>
          </p:nvPr>
        </p:nvSpPr>
        <p:spPr/>
        <p:txBody>
          <a:bodyPr>
            <a:normAutofit/>
          </a:bodyPr>
          <a:lstStyle/>
          <a:p>
            <a:r>
              <a:rPr lang="en-US" dirty="0"/>
              <a:t>Know the process.</a:t>
            </a:r>
          </a:p>
          <a:p>
            <a:r>
              <a:rPr lang="en-US" dirty="0"/>
              <a:t>Know when to run for cover.</a:t>
            </a:r>
          </a:p>
          <a:p>
            <a:r>
              <a:rPr lang="en-US" dirty="0"/>
              <a:t>Never sell yourself short on discounting.</a:t>
            </a:r>
          </a:p>
          <a:p>
            <a:r>
              <a:rPr lang="en-US" dirty="0"/>
              <a:t>Know when to play them; know when to (temporarily) fold them. </a:t>
            </a:r>
          </a:p>
          <a:p>
            <a:r>
              <a:rPr lang="en-US" dirty="0"/>
              <a:t>Find the weakest link and consider putting it at the front of the chain.</a:t>
            </a:r>
          </a:p>
        </p:txBody>
      </p:sp>
    </p:spTree>
    <p:extLst>
      <p:ext uri="{BB962C8B-B14F-4D97-AF65-F5344CB8AC3E}">
        <p14:creationId xmlns:p14="http://schemas.microsoft.com/office/powerpoint/2010/main" val="292245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B71B-DAE2-4534-9179-BE271419899A}"/>
              </a:ext>
            </a:extLst>
          </p:cNvPr>
          <p:cNvSpPr>
            <a:spLocks noGrp="1"/>
          </p:cNvSpPr>
          <p:nvPr>
            <p:ph type="title"/>
          </p:nvPr>
        </p:nvSpPr>
        <p:spPr/>
        <p:txBody>
          <a:bodyPr/>
          <a:lstStyle/>
          <a:p>
            <a:r>
              <a:rPr lang="en-US" dirty="0"/>
              <a:t>IRS Audit Tips</a:t>
            </a:r>
          </a:p>
        </p:txBody>
      </p:sp>
      <p:sp>
        <p:nvSpPr>
          <p:cNvPr id="3" name="Content Placeholder 2">
            <a:extLst>
              <a:ext uri="{FF2B5EF4-FFF2-40B4-BE49-F238E27FC236}">
                <a16:creationId xmlns:a16="http://schemas.microsoft.com/office/drawing/2014/main" id="{9BC0E744-6406-469B-944F-201B426E7083}"/>
              </a:ext>
            </a:extLst>
          </p:cNvPr>
          <p:cNvSpPr>
            <a:spLocks noGrp="1"/>
          </p:cNvSpPr>
          <p:nvPr>
            <p:ph idx="1"/>
          </p:nvPr>
        </p:nvSpPr>
        <p:spPr/>
        <p:txBody>
          <a:bodyPr/>
          <a:lstStyle/>
          <a:p>
            <a:r>
              <a:rPr lang="en-US" dirty="0"/>
              <a:t>Save your bullets when expert input is sought by IRS examiner.</a:t>
            </a:r>
          </a:p>
          <a:p>
            <a:r>
              <a:rPr lang="en-US" dirty="0"/>
              <a:t>Know what the examiner can and can’t do.</a:t>
            </a:r>
          </a:p>
          <a:p>
            <a:r>
              <a:rPr lang="en-US" dirty="0"/>
              <a:t>Know when you need back up. </a:t>
            </a:r>
          </a:p>
          <a:p>
            <a:r>
              <a:rPr lang="en-US" dirty="0"/>
              <a:t>Be ready for a long-distance relationship. </a:t>
            </a:r>
          </a:p>
          <a:p>
            <a:r>
              <a:rPr lang="en-US" dirty="0"/>
              <a:t>Be diligent in preparing for post-audit. </a:t>
            </a:r>
          </a:p>
          <a:p>
            <a:endParaRPr lang="en-US" dirty="0"/>
          </a:p>
        </p:txBody>
      </p:sp>
    </p:spTree>
    <p:extLst>
      <p:ext uri="{BB962C8B-B14F-4D97-AF65-F5344CB8AC3E}">
        <p14:creationId xmlns:p14="http://schemas.microsoft.com/office/powerpoint/2010/main" val="408173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403C-4634-4897-A0C8-952DD96923DA}"/>
              </a:ext>
            </a:extLst>
          </p:cNvPr>
          <p:cNvSpPr>
            <a:spLocks noGrp="1"/>
          </p:cNvSpPr>
          <p:nvPr>
            <p:ph type="title"/>
          </p:nvPr>
        </p:nvSpPr>
        <p:spPr/>
        <p:txBody>
          <a:bodyPr/>
          <a:lstStyle/>
          <a:p>
            <a:r>
              <a:rPr lang="en-US" dirty="0"/>
              <a:t>GOLDEN AGE OF ESTATE PLANNING</a:t>
            </a:r>
          </a:p>
        </p:txBody>
      </p:sp>
      <p:sp>
        <p:nvSpPr>
          <p:cNvPr id="3" name="Content Placeholder 2">
            <a:extLst>
              <a:ext uri="{FF2B5EF4-FFF2-40B4-BE49-F238E27FC236}">
                <a16:creationId xmlns:a16="http://schemas.microsoft.com/office/drawing/2014/main" id="{F646F2F9-B94D-4BC9-8F31-CB25A979A8A7}"/>
              </a:ext>
            </a:extLst>
          </p:cNvPr>
          <p:cNvSpPr>
            <a:spLocks noGrp="1"/>
          </p:cNvSpPr>
          <p:nvPr>
            <p:ph idx="1"/>
          </p:nvPr>
        </p:nvSpPr>
        <p:spPr/>
        <p:txBody>
          <a:bodyPr/>
          <a:lstStyle/>
          <a:p>
            <a:r>
              <a:rPr lang="en-US" dirty="0"/>
              <a:t>Enormous Gift, Estate and GST tax exemptions</a:t>
            </a:r>
          </a:p>
          <a:p>
            <a:r>
              <a:rPr lang="en-US" dirty="0"/>
              <a:t>Large valuation discounts still available</a:t>
            </a:r>
          </a:p>
          <a:p>
            <a:pPr lvl="1"/>
            <a:r>
              <a:rPr lang="en-US" dirty="0"/>
              <a:t>Failure of 2704 Regs.</a:t>
            </a:r>
          </a:p>
          <a:p>
            <a:pPr lvl="1"/>
            <a:r>
              <a:rPr lang="en-US" dirty="0"/>
              <a:t>Continued Tax Court and 5th Circuit support for discounts</a:t>
            </a:r>
          </a:p>
          <a:p>
            <a:r>
              <a:rPr lang="en-US" dirty="0"/>
              <a:t>Historically low AFR to facilitate family transfers</a:t>
            </a:r>
          </a:p>
          <a:p>
            <a:r>
              <a:rPr lang="en-US" dirty="0"/>
              <a:t>Grantor trust authority</a:t>
            </a:r>
          </a:p>
          <a:p>
            <a:r>
              <a:rPr lang="en-US" dirty="0"/>
              <a:t>No GRAT limitations</a:t>
            </a:r>
          </a:p>
          <a:p>
            <a:r>
              <a:rPr lang="en-US" dirty="0"/>
              <a:t>No claw back of lifetime gifts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287165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6CB4-107C-4095-B319-F47B9EF20F92}"/>
              </a:ext>
            </a:extLst>
          </p:cNvPr>
          <p:cNvSpPr>
            <a:spLocks noGrp="1"/>
          </p:cNvSpPr>
          <p:nvPr>
            <p:ph type="title"/>
          </p:nvPr>
        </p:nvSpPr>
        <p:spPr/>
        <p:txBody>
          <a:bodyPr/>
          <a:lstStyle/>
          <a:p>
            <a:r>
              <a:rPr lang="en-US" dirty="0"/>
              <a:t>Moore v. Commissioner</a:t>
            </a:r>
            <a:br>
              <a:rPr lang="en-US" dirty="0"/>
            </a:br>
            <a:r>
              <a:rPr lang="en-US" dirty="0"/>
              <a:t>T.C. Memo 2020-40</a:t>
            </a:r>
          </a:p>
        </p:txBody>
      </p:sp>
      <p:sp>
        <p:nvSpPr>
          <p:cNvPr id="95236" name="Content Placeholder 2">
            <a:extLst>
              <a:ext uri="{FF2B5EF4-FFF2-40B4-BE49-F238E27FC236}">
                <a16:creationId xmlns:a16="http://schemas.microsoft.com/office/drawing/2014/main" id="{27C7AF09-B89E-46F6-8F51-C89A7C71C00F}"/>
              </a:ext>
            </a:extLst>
          </p:cNvPr>
          <p:cNvSpPr>
            <a:spLocks noGrp="1" noChangeArrowheads="1"/>
          </p:cNvSpPr>
          <p:nvPr>
            <p:ph idx="1"/>
          </p:nvPr>
        </p:nvSpPr>
        <p:spPr/>
        <p:txBody>
          <a:bodyPr>
            <a:noAutofit/>
          </a:bodyPr>
          <a:lstStyle/>
          <a:p>
            <a:r>
              <a:rPr lang="en-US" altLang="en-US" dirty="0"/>
              <a:t>Taxpayer started negotiations for sale of farm; experienced health event; followed by hospice care. </a:t>
            </a:r>
          </a:p>
          <a:p>
            <a:r>
              <a:rPr lang="en-US" altLang="en-US" dirty="0"/>
              <a:t>Within 3 months, taxpayer settles a series of trusts, forms FLP, finalizes farm sale, sells FLP to dynasty trusts, settles up expenses, and dies.</a:t>
            </a:r>
          </a:p>
          <a:p>
            <a:r>
              <a:rPr lang="en-US" altLang="en-US" dirty="0"/>
              <a:t>The wrinkles:</a:t>
            </a:r>
          </a:p>
          <a:p>
            <a:pPr lvl="1"/>
            <a:r>
              <a:rPr lang="en-US" altLang="en-US" sz="1900" dirty="0"/>
              <a:t>Taxpayer sold the farm within days of forming FLP and with no FLP involvement despite 80% ownership</a:t>
            </a:r>
          </a:p>
          <a:p>
            <a:pPr lvl="1"/>
            <a:r>
              <a:rPr lang="en-US" altLang="en-US" sz="1900" dirty="0"/>
              <a:t>FLP paid for attorneys fees for Taxpayer estate planning.  </a:t>
            </a:r>
          </a:p>
          <a:p>
            <a:pPr lvl="1"/>
            <a:r>
              <a:rPr lang="en-US" altLang="en-US" sz="1900" dirty="0"/>
              <a:t>FLP made a series of loans to Taxpayer and his kids; none of which were ever repaid. </a:t>
            </a:r>
          </a:p>
          <a:p>
            <a:pPr lvl="1"/>
            <a:r>
              <a:rPr lang="en-US" altLang="en-US" sz="1900" dirty="0"/>
              <a:t>Taxpayer continued to live on, and manage, farm til death.</a:t>
            </a:r>
          </a:p>
          <a:p>
            <a:r>
              <a:rPr lang="en-US" altLang="en-US" dirty="0"/>
              <a:t>IRS sought to include farm in Taxpayer's gross estate under IRC Sec. 2036</a:t>
            </a:r>
          </a:p>
          <a:p>
            <a:endParaRPr lang="en-US" altLang="en-US" dirty="0"/>
          </a:p>
        </p:txBody>
      </p:sp>
    </p:spTree>
    <p:extLst>
      <p:ext uri="{BB962C8B-B14F-4D97-AF65-F5344CB8AC3E}">
        <p14:creationId xmlns:p14="http://schemas.microsoft.com/office/powerpoint/2010/main" val="265790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5BF-4CEA-41E8-8A81-04C51E3524B0}"/>
              </a:ext>
            </a:extLst>
          </p:cNvPr>
          <p:cNvSpPr>
            <a:spLocks noGrp="1"/>
          </p:cNvSpPr>
          <p:nvPr>
            <p:ph type="title"/>
          </p:nvPr>
        </p:nvSpPr>
        <p:spPr/>
        <p:txBody>
          <a:bodyPr/>
          <a:lstStyle/>
          <a:p>
            <a:r>
              <a:rPr lang="it-IT" dirty="0"/>
              <a:t>Moore v. Commissioner</a:t>
            </a:r>
            <a:br>
              <a:rPr lang="it-IT" dirty="0"/>
            </a:br>
            <a:r>
              <a:rPr lang="it-IT" dirty="0"/>
              <a:t>T.C. Memo 2020-40</a:t>
            </a:r>
            <a:endParaRPr lang="en-US" dirty="0"/>
          </a:p>
        </p:txBody>
      </p:sp>
      <p:sp>
        <p:nvSpPr>
          <p:cNvPr id="3" name="Content Placeholder 2">
            <a:extLst>
              <a:ext uri="{FF2B5EF4-FFF2-40B4-BE49-F238E27FC236}">
                <a16:creationId xmlns:a16="http://schemas.microsoft.com/office/drawing/2014/main" id="{0CE21851-1D5D-4D8E-BF12-C2E049FC567D}"/>
              </a:ext>
            </a:extLst>
          </p:cNvPr>
          <p:cNvSpPr>
            <a:spLocks noGrp="1"/>
          </p:cNvSpPr>
          <p:nvPr>
            <p:ph idx="1"/>
          </p:nvPr>
        </p:nvSpPr>
        <p:spPr/>
        <p:txBody>
          <a:bodyPr/>
          <a:lstStyle/>
          <a:p>
            <a:r>
              <a:rPr lang="en-US" dirty="0"/>
              <a:t>Tax Court held that farm was includable under IRC Sec. 2036</a:t>
            </a:r>
          </a:p>
          <a:p>
            <a:pPr lvl="1"/>
            <a:r>
              <a:rPr lang="en-US" dirty="0"/>
              <a:t>Sale of FLP interests served no non-tax purpose</a:t>
            </a:r>
          </a:p>
          <a:p>
            <a:pPr lvl="1"/>
            <a:r>
              <a:rPr lang="en-US" dirty="0"/>
              <a:t>None of the stated boilerplate reasons “fit,” as it did not bring the family together and FLP sole asset was sold and put in investment portfolio managed by advisor without any input from surviving family </a:t>
            </a:r>
          </a:p>
          <a:p>
            <a:pPr lvl="1"/>
            <a:r>
              <a:rPr lang="en-US" dirty="0"/>
              <a:t>No evidence of creditor protection needs</a:t>
            </a:r>
          </a:p>
          <a:p>
            <a:pPr lvl="1"/>
            <a:r>
              <a:rPr lang="en-US" dirty="0"/>
              <a:t>Taxpayer health problems cast a testamentary “light” on transactions</a:t>
            </a:r>
          </a:p>
          <a:p>
            <a:pPr lvl="1"/>
            <a:r>
              <a:rPr lang="en-US" dirty="0"/>
              <a:t>At the very least, implied agreement to retain possession of the farm</a:t>
            </a:r>
          </a:p>
          <a:p>
            <a:pPr lvl="1"/>
            <a:r>
              <a:rPr lang="en-US" dirty="0"/>
              <a:t>Taxpayer used FLP assets to make loans for personal expenses that were never repaid</a:t>
            </a:r>
          </a:p>
          <a:p>
            <a:endParaRPr lang="en-US" dirty="0"/>
          </a:p>
        </p:txBody>
      </p:sp>
    </p:spTree>
    <p:extLst>
      <p:ext uri="{BB962C8B-B14F-4D97-AF65-F5344CB8AC3E}">
        <p14:creationId xmlns:p14="http://schemas.microsoft.com/office/powerpoint/2010/main" val="87860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C395-04B5-44BB-A1F4-5AFD865E9971}"/>
              </a:ext>
            </a:extLst>
          </p:cNvPr>
          <p:cNvSpPr>
            <a:spLocks noGrp="1"/>
          </p:cNvSpPr>
          <p:nvPr>
            <p:ph type="title"/>
          </p:nvPr>
        </p:nvSpPr>
        <p:spPr/>
        <p:txBody>
          <a:bodyPr>
            <a:normAutofit fontScale="90000"/>
          </a:bodyPr>
          <a:lstStyle/>
          <a:p>
            <a:br>
              <a:rPr lang="it-IT" dirty="0"/>
            </a:br>
            <a:r>
              <a:rPr lang="it-IT" dirty="0"/>
              <a:t>Smaldino v. Commissioner</a:t>
            </a:r>
            <a:br>
              <a:rPr lang="it-IT" dirty="0"/>
            </a:br>
            <a:r>
              <a:rPr lang="it-IT" dirty="0"/>
              <a:t>T.C. Memo 2021-127</a:t>
            </a:r>
            <a:br>
              <a:rPr lang="it-IT" dirty="0"/>
            </a:br>
            <a:endParaRPr lang="en-US" dirty="0"/>
          </a:p>
        </p:txBody>
      </p:sp>
      <p:sp>
        <p:nvSpPr>
          <p:cNvPr id="3" name="Content Placeholder 2">
            <a:extLst>
              <a:ext uri="{FF2B5EF4-FFF2-40B4-BE49-F238E27FC236}">
                <a16:creationId xmlns:a16="http://schemas.microsoft.com/office/drawing/2014/main" id="{EDF9F87F-8D3F-4ACD-80E7-3EAA663C408C}"/>
              </a:ext>
            </a:extLst>
          </p:cNvPr>
          <p:cNvSpPr>
            <a:spLocks noGrp="1"/>
          </p:cNvSpPr>
          <p:nvPr>
            <p:ph idx="1"/>
          </p:nvPr>
        </p:nvSpPr>
        <p:spPr/>
        <p:txBody>
          <a:bodyPr>
            <a:normAutofit/>
          </a:bodyPr>
          <a:lstStyle/>
          <a:p>
            <a:r>
              <a:rPr lang="en-US" dirty="0"/>
              <a:t>Planning in the context of second marriage, which involved funding of old/cold LLC by Husband, followed by – </a:t>
            </a:r>
          </a:p>
          <a:p>
            <a:pPr lvl="1"/>
            <a:r>
              <a:rPr lang="en-US" dirty="0"/>
              <a:t>Transfer of $5.2 million LLC units to New Wife</a:t>
            </a:r>
          </a:p>
          <a:p>
            <a:pPr lvl="1"/>
            <a:r>
              <a:rPr lang="en-US" dirty="0"/>
              <a:t>Same day, gift of units by New Wife to Dynasty Trust for benefit of step kids.</a:t>
            </a:r>
          </a:p>
          <a:p>
            <a:pPr lvl="1"/>
            <a:r>
              <a:rPr lang="en-US" dirty="0"/>
              <a:t>Next day, Husband separately transfers LLC units to Dynasty Trust.</a:t>
            </a:r>
          </a:p>
          <a:p>
            <a:pPr lvl="1"/>
            <a:r>
              <a:rPr lang="en-US" dirty="0"/>
              <a:t>Amendment by Husband of family trust to make additional provision for New Wife.</a:t>
            </a:r>
          </a:p>
          <a:p>
            <a:pPr lvl="1"/>
            <a:r>
              <a:rPr lang="en-US" dirty="0"/>
              <a:t>In corporate documents, New Wife never shown as member of LLC. </a:t>
            </a:r>
          </a:p>
          <a:p>
            <a:r>
              <a:rPr lang="en-US" dirty="0"/>
              <a:t>IRS argued that Husband made direct gift of LLC units to Trust. </a:t>
            </a:r>
          </a:p>
          <a:p>
            <a:r>
              <a:rPr lang="en-US" dirty="0"/>
              <a:t>The Husband argued that while part of prearranged plan, there was documented transfer to New Wife and that was determinative.</a:t>
            </a:r>
          </a:p>
          <a:p>
            <a:endParaRPr lang="en-US" dirty="0"/>
          </a:p>
          <a:p>
            <a:endParaRPr lang="en-US" dirty="0"/>
          </a:p>
        </p:txBody>
      </p:sp>
    </p:spTree>
    <p:extLst>
      <p:ext uri="{BB962C8B-B14F-4D97-AF65-F5344CB8AC3E}">
        <p14:creationId xmlns:p14="http://schemas.microsoft.com/office/powerpoint/2010/main" val="308054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D9FB-2009-472C-BD91-F2EDCFBD44C7}"/>
              </a:ext>
            </a:extLst>
          </p:cNvPr>
          <p:cNvSpPr>
            <a:spLocks noGrp="1"/>
          </p:cNvSpPr>
          <p:nvPr>
            <p:ph type="title"/>
          </p:nvPr>
        </p:nvSpPr>
        <p:spPr/>
        <p:txBody>
          <a:bodyPr/>
          <a:lstStyle/>
          <a:p>
            <a:r>
              <a:rPr lang="it-IT" dirty="0"/>
              <a:t>Smaldino v. Commissioner</a:t>
            </a:r>
            <a:br>
              <a:rPr lang="it-IT" dirty="0"/>
            </a:br>
            <a:r>
              <a:rPr lang="it-IT" dirty="0"/>
              <a:t>T.C. Memo 2021-127</a:t>
            </a:r>
            <a:endParaRPr lang="en-US" dirty="0"/>
          </a:p>
        </p:txBody>
      </p:sp>
      <p:sp>
        <p:nvSpPr>
          <p:cNvPr id="3" name="Content Placeholder 2">
            <a:extLst>
              <a:ext uri="{FF2B5EF4-FFF2-40B4-BE49-F238E27FC236}">
                <a16:creationId xmlns:a16="http://schemas.microsoft.com/office/drawing/2014/main" id="{61FC76EA-9CDE-49F3-B572-A015E9BC7A74}"/>
              </a:ext>
            </a:extLst>
          </p:cNvPr>
          <p:cNvSpPr>
            <a:spLocks noGrp="1"/>
          </p:cNvSpPr>
          <p:nvPr>
            <p:ph idx="1"/>
          </p:nvPr>
        </p:nvSpPr>
        <p:spPr/>
        <p:txBody>
          <a:bodyPr>
            <a:noAutofit/>
          </a:bodyPr>
          <a:lstStyle/>
          <a:p>
            <a:r>
              <a:rPr lang="en-US" dirty="0"/>
              <a:t>Based on totality circumstances, Tax Court held direct transfer:</a:t>
            </a:r>
          </a:p>
          <a:p>
            <a:pPr lvl="1"/>
            <a:r>
              <a:rPr lang="en-US" dirty="0"/>
              <a:t>LLC agreement had transfer restrictions which were not met.</a:t>
            </a:r>
          </a:p>
          <a:p>
            <a:pPr lvl="1"/>
            <a:r>
              <a:rPr lang="en-US" dirty="0"/>
              <a:t>LLC agreement amended post-transfer by “sole member,” ignoring intermediate transfers. </a:t>
            </a:r>
          </a:p>
          <a:p>
            <a:pPr lvl="1"/>
            <a:r>
              <a:rPr lang="en-US" dirty="0"/>
              <a:t>New Wife never reflected in corporate documents as owner.</a:t>
            </a:r>
          </a:p>
          <a:p>
            <a:pPr lvl="1"/>
            <a:r>
              <a:rPr lang="en-US" dirty="0"/>
              <a:t>Use of values in transfer documents revealed that execution occurred months after “effective” date.</a:t>
            </a:r>
          </a:p>
          <a:p>
            <a:pPr lvl="1"/>
            <a:r>
              <a:rPr lang="en-US" dirty="0"/>
              <a:t>New Wife testimony that she could not change her mind in making the gift of the LLC units.</a:t>
            </a:r>
          </a:p>
          <a:p>
            <a:r>
              <a:rPr lang="en-US" dirty="0"/>
              <a:t>Other issues decided by the Tax Court – </a:t>
            </a:r>
          </a:p>
          <a:p>
            <a:pPr lvl="1"/>
            <a:r>
              <a:rPr lang="en-US" dirty="0"/>
              <a:t>Last minute amendment to LLC agreement, to provide for management fee, was sustained and given effect in valuing the entity. </a:t>
            </a:r>
          </a:p>
          <a:p>
            <a:pPr lvl="1"/>
            <a:r>
              <a:rPr lang="en-US" dirty="0"/>
              <a:t>Allowed combined LOM/LOC discount of 36%.</a:t>
            </a:r>
          </a:p>
          <a:p>
            <a:endParaRPr lang="en-US" dirty="0"/>
          </a:p>
        </p:txBody>
      </p:sp>
    </p:spTree>
    <p:extLst>
      <p:ext uri="{BB962C8B-B14F-4D97-AF65-F5344CB8AC3E}">
        <p14:creationId xmlns:p14="http://schemas.microsoft.com/office/powerpoint/2010/main" val="83374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158F-935D-45FA-85A2-F7ECC75010C2}"/>
              </a:ext>
            </a:extLst>
          </p:cNvPr>
          <p:cNvSpPr>
            <a:spLocks noGrp="1"/>
          </p:cNvSpPr>
          <p:nvPr>
            <p:ph type="title"/>
          </p:nvPr>
        </p:nvSpPr>
        <p:spPr/>
        <p:txBody>
          <a:bodyPr>
            <a:normAutofit fontScale="90000"/>
          </a:bodyPr>
          <a:lstStyle/>
          <a:p>
            <a:br>
              <a:rPr lang="en-US" dirty="0"/>
            </a:br>
            <a:r>
              <a:rPr lang="en-US" dirty="0"/>
              <a:t>Nelson v. Commissioner </a:t>
            </a:r>
            <a:br>
              <a:rPr lang="en-US" dirty="0"/>
            </a:br>
            <a:r>
              <a:rPr lang="en-US" dirty="0"/>
              <a:t>128 AFTR 2d 2021-XXXX (5th Cir. 2021)</a:t>
            </a:r>
            <a:br>
              <a:rPr lang="en-US" dirty="0"/>
            </a:br>
            <a:endParaRPr lang="en-US" dirty="0"/>
          </a:p>
        </p:txBody>
      </p:sp>
      <p:sp>
        <p:nvSpPr>
          <p:cNvPr id="3" name="Content Placeholder 2">
            <a:extLst>
              <a:ext uri="{FF2B5EF4-FFF2-40B4-BE49-F238E27FC236}">
                <a16:creationId xmlns:a16="http://schemas.microsoft.com/office/drawing/2014/main" id="{A7BBFCEA-0A66-446A-A403-6954BA892E09}"/>
              </a:ext>
            </a:extLst>
          </p:cNvPr>
          <p:cNvSpPr>
            <a:spLocks noGrp="1"/>
          </p:cNvSpPr>
          <p:nvPr>
            <p:ph idx="1"/>
          </p:nvPr>
        </p:nvSpPr>
        <p:spPr/>
        <p:txBody>
          <a:bodyPr/>
          <a:lstStyle/>
          <a:p>
            <a:r>
              <a:rPr lang="en-US" dirty="0"/>
              <a:t>Gift and sale of FLP interest to SLAT using defined value clause.</a:t>
            </a:r>
          </a:p>
          <a:p>
            <a:r>
              <a:rPr lang="en-US" dirty="0"/>
              <a:t>“Having a value as determined by qualified appraiser within X days”.</a:t>
            </a:r>
          </a:p>
          <a:p>
            <a:r>
              <a:rPr lang="en-US" dirty="0"/>
              <a:t>IRS challenged valuations and proposed gift tax deficiencies.</a:t>
            </a:r>
          </a:p>
          <a:p>
            <a:r>
              <a:rPr lang="en-US" dirty="0"/>
              <a:t>Taxpayer argued under clause, smaller FLP interest transferred.</a:t>
            </a:r>
          </a:p>
          <a:p>
            <a:r>
              <a:rPr lang="en-US" dirty="0"/>
              <a:t>Tax Court:  Value fixed by appraisal; not dependent on value “for gift tax purposes;” no language to deal with re-allocation.  No adjustment.</a:t>
            </a:r>
          </a:p>
          <a:p>
            <a:r>
              <a:rPr lang="en-US" dirty="0"/>
              <a:t>Fifth Circuit:  That’s right.</a:t>
            </a:r>
          </a:p>
          <a:p>
            <a:endParaRPr lang="en-US" dirty="0"/>
          </a:p>
        </p:txBody>
      </p:sp>
    </p:spTree>
    <p:extLst>
      <p:ext uri="{BB962C8B-B14F-4D97-AF65-F5344CB8AC3E}">
        <p14:creationId xmlns:p14="http://schemas.microsoft.com/office/powerpoint/2010/main" val="307389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0A09CE8-E5E2-4E48-BBAD-3D91FBDD4B01}"/>
              </a:ext>
            </a:extLst>
          </p:cNvPr>
          <p:cNvSpPr>
            <a:spLocks noGrp="1" noChangeArrowheads="1"/>
          </p:cNvSpPr>
          <p:nvPr>
            <p:ph type="title"/>
          </p:nvPr>
        </p:nvSpPr>
        <p:spPr>
          <a:xfrm>
            <a:off x="847627" y="394963"/>
            <a:ext cx="10506174" cy="1281114"/>
          </a:xfrm>
        </p:spPr>
        <p:txBody>
          <a:bodyPr/>
          <a:lstStyle/>
          <a:p>
            <a:pPr>
              <a:defRPr/>
            </a:pPr>
            <a:r>
              <a:rPr lang="en-US" altLang="en-US" dirty="0"/>
              <a:t>Joel N. Crouch</a:t>
            </a:r>
            <a:br>
              <a:rPr lang="en-US" altLang="en-US" dirty="0"/>
            </a:br>
            <a:r>
              <a:rPr lang="en-US" altLang="en-US" sz="2000" dirty="0"/>
              <a:t>Partner</a:t>
            </a:r>
          </a:p>
        </p:txBody>
      </p:sp>
      <p:sp>
        <p:nvSpPr>
          <p:cNvPr id="4099" name="Rectangle 3">
            <a:extLst>
              <a:ext uri="{FF2B5EF4-FFF2-40B4-BE49-F238E27FC236}">
                <a16:creationId xmlns:a16="http://schemas.microsoft.com/office/drawing/2014/main" id="{861B46E9-052C-4B37-B5C2-FE44FE629F1E}"/>
              </a:ext>
            </a:extLst>
          </p:cNvPr>
          <p:cNvSpPr>
            <a:spLocks noChangeArrowheads="1"/>
          </p:cNvSpPr>
          <p:nvPr/>
        </p:nvSpPr>
        <p:spPr bwMode="auto">
          <a:xfrm>
            <a:off x="3002281" y="1942053"/>
            <a:ext cx="835152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1200"/>
              </a:spcAft>
              <a:buClr>
                <a:srgbClr val="623045"/>
              </a:buClr>
              <a:buNone/>
            </a:pPr>
            <a:r>
              <a:rPr lang="en-US" altLang="en-US" sz="1600" dirty="0">
                <a:latin typeface="Arial" panose="020B0604020202020204" pitchFamily="34" charset="0"/>
              </a:rPr>
              <a:t>Joel counsels businesses, wealthy individuals and families about their most demanding tax planning, estate planning and IRS controversies.  He often works with tax professionals and financial specialists to help develop solutions for their clients. Joel is a Partner in the firm and is Board Certified in Tax Law by the Texas Board of Legal Specialization.</a:t>
            </a:r>
          </a:p>
          <a:p>
            <a:pPr algn="just">
              <a:spcBef>
                <a:spcPct val="0"/>
              </a:spcBef>
              <a:spcAft>
                <a:spcPts val="1200"/>
              </a:spcAft>
              <a:buClr>
                <a:srgbClr val="623045"/>
              </a:buClr>
              <a:buNone/>
            </a:pPr>
            <a:r>
              <a:rPr lang="en-US" altLang="en-US" sz="1600" dirty="0">
                <a:latin typeface="Arial" panose="020B0604020202020204" pitchFamily="34" charset="0"/>
              </a:rPr>
              <a:t>Joel has been recognized as one of the best in his field by Texas Monthly and Law and Politics Magazines by being named a Texas Super Lawyer from 2003 through 2021.  He has also been named one of the Best Lawyers in Dallas by D Magazine for the year 2012-2021 and he has also been named to Best Lawyers in America for Tax Law. </a:t>
            </a:r>
          </a:p>
          <a:p>
            <a:pPr algn="just">
              <a:spcBef>
                <a:spcPct val="0"/>
              </a:spcBef>
              <a:spcAft>
                <a:spcPts val="1200"/>
              </a:spcAft>
              <a:buClr>
                <a:srgbClr val="623045"/>
              </a:buClr>
              <a:buNone/>
            </a:pPr>
            <a:r>
              <a:rPr lang="en-US" altLang="en-US" sz="1600" dirty="0">
                <a:latin typeface="Arial" panose="020B0604020202020204" pitchFamily="34" charset="0"/>
              </a:rPr>
              <a:t>Joel is a frequent speaker on procedural and substantive tax issues for legal and accounting professionals.  Some of his topics include:  Tax Shelter Defense, IRS Examinations, Appeals, Litigation and Collection Strategies, IRS Criminal Investigations, IRS Offshore Activities, IRS Focus on Tax Professionals, Employment Classification, IRS Penalties, and Litigation Partnership Tax Cases.  He has also published various articles regarding the IRS and tax procedures.</a:t>
            </a:r>
          </a:p>
        </p:txBody>
      </p:sp>
      <p:sp>
        <p:nvSpPr>
          <p:cNvPr id="4100" name="Rectangle 5">
            <a:extLst>
              <a:ext uri="{FF2B5EF4-FFF2-40B4-BE49-F238E27FC236}">
                <a16:creationId xmlns:a16="http://schemas.microsoft.com/office/drawing/2014/main" id="{B72D52AC-BFED-4F75-9FDD-CEF0317B86A7}"/>
              </a:ext>
            </a:extLst>
          </p:cNvPr>
          <p:cNvSpPr>
            <a:spLocks noChangeArrowheads="1"/>
          </p:cNvSpPr>
          <p:nvPr/>
        </p:nvSpPr>
        <p:spPr bwMode="auto">
          <a:xfrm>
            <a:off x="716280" y="4485587"/>
            <a:ext cx="2286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dirty="0">
                <a:latin typeface="Arial" panose="020B0604020202020204" pitchFamily="34" charset="0"/>
              </a:rPr>
              <a:t>phone  (214) 749-2456</a:t>
            </a:r>
          </a:p>
          <a:p>
            <a:pPr algn="ctr" eaLnBrk="1" hangingPunct="1">
              <a:spcBef>
                <a:spcPct val="0"/>
              </a:spcBef>
              <a:buFontTx/>
              <a:buNone/>
            </a:pPr>
            <a:r>
              <a:rPr lang="en-US" altLang="en-US" sz="1100" dirty="0">
                <a:latin typeface="Arial" panose="020B0604020202020204" pitchFamily="34" charset="0"/>
              </a:rPr>
              <a:t>toll-free  (800) 451-0093</a:t>
            </a:r>
          </a:p>
          <a:p>
            <a:pPr algn="ctr" eaLnBrk="1" hangingPunct="1">
              <a:spcBef>
                <a:spcPct val="0"/>
              </a:spcBef>
              <a:buFontTx/>
              <a:buNone/>
            </a:pPr>
            <a:r>
              <a:rPr lang="en-US" altLang="en-US" sz="1100" dirty="0">
                <a:latin typeface="Arial" panose="020B0604020202020204" pitchFamily="34" charset="0"/>
              </a:rPr>
              <a:t>fax (214) 747-3732 </a:t>
            </a:r>
          </a:p>
          <a:p>
            <a:pPr algn="ctr" eaLnBrk="1" hangingPunct="1">
              <a:spcBef>
                <a:spcPct val="0"/>
              </a:spcBef>
              <a:buFontTx/>
              <a:buNone/>
            </a:pPr>
            <a:r>
              <a:rPr lang="en-US" altLang="en-US" sz="1100" dirty="0">
                <a:latin typeface="Arial" panose="020B0604020202020204" pitchFamily="34" charset="0"/>
              </a:rPr>
              <a:t>jcrouch@meadowscollier.com</a:t>
            </a:r>
          </a:p>
          <a:p>
            <a:pPr algn="ctr" eaLnBrk="1" hangingPunct="1">
              <a:spcBef>
                <a:spcPct val="0"/>
              </a:spcBef>
              <a:buFontTx/>
              <a:buNone/>
            </a:pPr>
            <a:endParaRPr lang="en-US" altLang="en-US" sz="1100" b="1" dirty="0">
              <a:latin typeface="Arial" panose="020B0604020202020204" pitchFamily="34" charset="0"/>
            </a:endParaRPr>
          </a:p>
        </p:txBody>
      </p:sp>
      <p:sp>
        <p:nvSpPr>
          <p:cNvPr id="4101" name="Rectangle 8">
            <a:extLst>
              <a:ext uri="{FF2B5EF4-FFF2-40B4-BE49-F238E27FC236}">
                <a16:creationId xmlns:a16="http://schemas.microsoft.com/office/drawing/2014/main" id="{81A2D0C8-5324-48B5-B78B-A1CBB904AD5A}"/>
              </a:ext>
            </a:extLst>
          </p:cNvPr>
          <p:cNvSpPr>
            <a:spLocks noChangeArrowheads="1"/>
          </p:cNvSpPr>
          <p:nvPr/>
        </p:nvSpPr>
        <p:spPr bwMode="auto">
          <a:xfrm>
            <a:off x="1524001"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dirty="0">
              <a:latin typeface="Arial" panose="020B0604020202020204" pitchFamily="34" charset="0"/>
            </a:endParaRPr>
          </a:p>
        </p:txBody>
      </p:sp>
      <p:pic>
        <p:nvPicPr>
          <p:cNvPr id="8" name="Picture 3">
            <a:extLst>
              <a:ext uri="{FF2B5EF4-FFF2-40B4-BE49-F238E27FC236}">
                <a16:creationId xmlns:a16="http://schemas.microsoft.com/office/drawing/2014/main" id="{E59C8C44-6843-4716-BD4D-5292ADD17B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921" y="2374583"/>
            <a:ext cx="1506718" cy="2108834"/>
          </a:xfrm>
          <a:prstGeom prst="rect">
            <a:avLst/>
          </a:prstGeom>
          <a:noFill/>
          <a:ln w="38100">
            <a:solidFill>
              <a:srgbClr val="C3C7C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9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B01B-5AFE-43DD-BF34-F76D2459114A}"/>
              </a:ext>
            </a:extLst>
          </p:cNvPr>
          <p:cNvSpPr>
            <a:spLocks noGrp="1"/>
          </p:cNvSpPr>
          <p:nvPr>
            <p:ph type="title"/>
          </p:nvPr>
        </p:nvSpPr>
        <p:spPr/>
        <p:txBody>
          <a:bodyPr/>
          <a:lstStyle/>
          <a:p>
            <a:r>
              <a:rPr lang="en-US" altLang="en-US" dirty="0"/>
              <a:t>DISCLAIMER</a:t>
            </a:r>
            <a:endParaRPr lang="en-US" dirty="0"/>
          </a:p>
        </p:txBody>
      </p:sp>
      <p:sp>
        <p:nvSpPr>
          <p:cNvPr id="3" name="Content Placeholder 2">
            <a:extLst>
              <a:ext uri="{FF2B5EF4-FFF2-40B4-BE49-F238E27FC236}">
                <a16:creationId xmlns:a16="http://schemas.microsoft.com/office/drawing/2014/main" id="{468E754D-BFBD-409C-885F-A9B513CAAF79}"/>
              </a:ext>
            </a:extLst>
          </p:cNvPr>
          <p:cNvSpPr>
            <a:spLocks noGrp="1"/>
          </p:cNvSpPr>
          <p:nvPr>
            <p:ph idx="4294967295"/>
          </p:nvPr>
        </p:nvSpPr>
        <p:spPr>
          <a:xfrm>
            <a:off x="838200" y="1825625"/>
            <a:ext cx="10515600" cy="4351338"/>
          </a:xfrm>
        </p:spPr>
        <p:txBody>
          <a:bodyPr/>
          <a:lstStyle/>
          <a:p>
            <a:pPr marL="0" indent="0" algn="ctr">
              <a:buNone/>
            </a:pPr>
            <a:r>
              <a:rPr lang="en-US" altLang="en-US" dirty="0"/>
              <a:t>The information included in these slides is for discussion purposes only and should not be relied on without seeking individual legal advice.</a:t>
            </a:r>
          </a:p>
          <a:p>
            <a:endParaRPr lang="en-US" dirty="0"/>
          </a:p>
        </p:txBody>
      </p:sp>
    </p:spTree>
    <p:extLst>
      <p:ext uri="{BB962C8B-B14F-4D97-AF65-F5344CB8AC3E}">
        <p14:creationId xmlns:p14="http://schemas.microsoft.com/office/powerpoint/2010/main" val="382866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A275-5329-46E0-A79E-419921820A5B}"/>
              </a:ext>
            </a:extLst>
          </p:cNvPr>
          <p:cNvSpPr>
            <a:spLocks noGrp="1"/>
          </p:cNvSpPr>
          <p:nvPr>
            <p:ph type="title"/>
          </p:nvPr>
        </p:nvSpPr>
        <p:spPr/>
        <p:txBody>
          <a:bodyPr/>
          <a:lstStyle/>
          <a:p>
            <a:r>
              <a:rPr lang="en-US" dirty="0"/>
              <a:t>Where Are We?</a:t>
            </a:r>
          </a:p>
        </p:txBody>
      </p:sp>
      <p:sp>
        <p:nvSpPr>
          <p:cNvPr id="56323" name="Content Placeholder 2">
            <a:extLst>
              <a:ext uri="{FF2B5EF4-FFF2-40B4-BE49-F238E27FC236}">
                <a16:creationId xmlns:a16="http://schemas.microsoft.com/office/drawing/2014/main" id="{743A1830-FAA4-4B2D-A494-BB99B48C8E79}"/>
              </a:ext>
            </a:extLst>
          </p:cNvPr>
          <p:cNvSpPr>
            <a:spLocks noGrp="1" noChangeArrowheads="1"/>
          </p:cNvSpPr>
          <p:nvPr>
            <p:ph idx="1"/>
          </p:nvPr>
        </p:nvSpPr>
        <p:spPr/>
        <p:txBody>
          <a:bodyPr/>
          <a:lstStyle/>
          <a:p>
            <a:r>
              <a:rPr lang="en-US" altLang="en-US" dirty="0"/>
              <a:t>The gift, estate, and generation-skipping transfer tax exclusion amount for 2021 is $12,060,000 or $24,120,000 for married couples.</a:t>
            </a:r>
          </a:p>
          <a:p>
            <a:r>
              <a:rPr lang="en-US" altLang="en-US" dirty="0"/>
              <a:t>The annual exclusion for gifts for 2022 is $16,000.</a:t>
            </a:r>
          </a:p>
          <a:p>
            <a:r>
              <a:rPr lang="en-US" altLang="en-US" dirty="0"/>
              <a:t>The gift, estate, and generation-skipping transfer tax exclusion will revert to $5,000,000 (indexed for inflation) on January 1, 2026.</a:t>
            </a:r>
          </a:p>
          <a:p>
            <a:r>
              <a:rPr lang="en-US" altLang="en-US" dirty="0"/>
              <a:t>The IRS has estimated that there will be 15,000 Forms 706 filed in 2021 with less than 10% taxable.</a:t>
            </a:r>
          </a:p>
          <a:p>
            <a:pPr lvl="2"/>
            <a:endParaRPr lang="en-US" altLang="en-US" dirty="0"/>
          </a:p>
          <a:p>
            <a:pPr lvl="2"/>
            <a:endParaRPr lang="en-US" altLang="en-US" dirty="0"/>
          </a:p>
        </p:txBody>
      </p:sp>
    </p:spTree>
    <p:extLst>
      <p:ext uri="{BB962C8B-B14F-4D97-AF65-F5344CB8AC3E}">
        <p14:creationId xmlns:p14="http://schemas.microsoft.com/office/powerpoint/2010/main" val="410011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EB47-BCEC-4616-A2F5-C7A114FC26EE}"/>
              </a:ext>
            </a:extLst>
          </p:cNvPr>
          <p:cNvSpPr>
            <a:spLocks noGrp="1"/>
          </p:cNvSpPr>
          <p:nvPr>
            <p:ph type="title"/>
          </p:nvPr>
        </p:nvSpPr>
        <p:spPr/>
        <p:txBody>
          <a:bodyPr/>
          <a:lstStyle/>
          <a:p>
            <a:r>
              <a:rPr lang="en-US" dirty="0"/>
              <a:t>House Ways and Means Committee September 2021 Tax Proposal</a:t>
            </a:r>
          </a:p>
        </p:txBody>
      </p:sp>
      <p:sp>
        <p:nvSpPr>
          <p:cNvPr id="3" name="Content Placeholder 2">
            <a:extLst>
              <a:ext uri="{FF2B5EF4-FFF2-40B4-BE49-F238E27FC236}">
                <a16:creationId xmlns:a16="http://schemas.microsoft.com/office/drawing/2014/main" id="{A78E9016-07BC-45C5-9BBB-1A4B86D76CF9}"/>
              </a:ext>
            </a:extLst>
          </p:cNvPr>
          <p:cNvSpPr>
            <a:spLocks noGrp="1"/>
          </p:cNvSpPr>
          <p:nvPr>
            <p:ph idx="1"/>
          </p:nvPr>
        </p:nvSpPr>
        <p:spPr/>
        <p:txBody>
          <a:bodyPr>
            <a:noAutofit/>
          </a:bodyPr>
          <a:lstStyle/>
          <a:p>
            <a:pPr>
              <a:spcAft>
                <a:spcPts val="300"/>
              </a:spcAft>
            </a:pPr>
            <a:r>
              <a:rPr lang="en-US" sz="2300" dirty="0"/>
              <a:t>The proposal called for a reversion of the gift and estate tax exemption to 2017 levels ($5,000,000 per person (Indexed for Inflation). </a:t>
            </a:r>
          </a:p>
          <a:p>
            <a:pPr>
              <a:spcAft>
                <a:spcPts val="300"/>
              </a:spcAft>
            </a:pPr>
            <a:r>
              <a:rPr lang="en-US" sz="2300" dirty="0"/>
              <a:t>The proposal called for the denial of valuation discounts (typically lack of control and lack of marketability) for all “nonbusiness assets”. Nonbusiness assets are defined as passive assets that are held for the production of income and not used in the active conduct of a trade or business. </a:t>
            </a:r>
          </a:p>
          <a:p>
            <a:pPr>
              <a:spcAft>
                <a:spcPts val="300"/>
              </a:spcAft>
            </a:pPr>
            <a:r>
              <a:rPr lang="en-US" sz="2300" dirty="0"/>
              <a:t>The proposal called for all Grantor Trusts to be included in the gross estate of the deemed owner (typically the grantor). Additionally, sales between grantor trusts and their deemed owner would be treated as sales between the owner and a third party.</a:t>
            </a:r>
          </a:p>
          <a:p>
            <a:pPr>
              <a:spcAft>
                <a:spcPts val="300"/>
              </a:spcAft>
            </a:pPr>
            <a:r>
              <a:rPr lang="en-US" sz="2300" dirty="0"/>
              <a:t>The proposal increased from $750,000 to $11,700,000 the amount that certain real estate used in farming or a family business may be reduced based on its actual use versus the fair market value. </a:t>
            </a:r>
          </a:p>
        </p:txBody>
      </p:sp>
    </p:spTree>
    <p:extLst>
      <p:ext uri="{BB962C8B-B14F-4D97-AF65-F5344CB8AC3E}">
        <p14:creationId xmlns:p14="http://schemas.microsoft.com/office/powerpoint/2010/main" val="172628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23A5-6BB5-4858-A70C-B510CBFA3109}"/>
              </a:ext>
            </a:extLst>
          </p:cNvPr>
          <p:cNvSpPr>
            <a:spLocks noGrp="1"/>
          </p:cNvSpPr>
          <p:nvPr>
            <p:ph type="title"/>
          </p:nvPr>
        </p:nvSpPr>
        <p:spPr/>
        <p:txBody>
          <a:bodyPr/>
          <a:lstStyle/>
          <a:p>
            <a:r>
              <a:rPr lang="en-US" dirty="0"/>
              <a:t>Build Better Back Bill</a:t>
            </a:r>
            <a:br>
              <a:rPr lang="en-US" dirty="0"/>
            </a:br>
            <a:r>
              <a:rPr lang="en-US" dirty="0"/>
              <a:t>December 2021</a:t>
            </a:r>
          </a:p>
        </p:txBody>
      </p:sp>
      <p:sp>
        <p:nvSpPr>
          <p:cNvPr id="3" name="Content Placeholder 2">
            <a:extLst>
              <a:ext uri="{FF2B5EF4-FFF2-40B4-BE49-F238E27FC236}">
                <a16:creationId xmlns:a16="http://schemas.microsoft.com/office/drawing/2014/main" id="{807D05EB-05E6-495B-A732-774503E8D260}"/>
              </a:ext>
            </a:extLst>
          </p:cNvPr>
          <p:cNvSpPr>
            <a:spLocks noGrp="1"/>
          </p:cNvSpPr>
          <p:nvPr>
            <p:ph idx="1"/>
          </p:nvPr>
        </p:nvSpPr>
        <p:spPr/>
        <p:txBody>
          <a:bodyPr>
            <a:normAutofit/>
          </a:bodyPr>
          <a:lstStyle/>
          <a:p>
            <a:r>
              <a:rPr lang="en-US" dirty="0"/>
              <a:t>None of the proposed changes from September survived in the BBB bill.</a:t>
            </a:r>
          </a:p>
          <a:p>
            <a:r>
              <a:rPr lang="en-US" dirty="0"/>
              <a:t>However, the gift, estate, and generation-skipping transfer tax exclusion will revert to $5,000,000 (indexed for inflation) on January 1, 2026.</a:t>
            </a:r>
          </a:p>
          <a:p>
            <a:r>
              <a:rPr lang="en-US" dirty="0"/>
              <a:t>The (unfortunate) Name of the Game: Uncertainty</a:t>
            </a:r>
          </a:p>
          <a:p>
            <a:pPr lvl="1"/>
            <a:r>
              <a:rPr lang="en-US" dirty="0"/>
              <a:t>“Use it or Lose it”: IRS has indicated that a taxpayer’s lifetime exemption (known as the “basic exclusion amount”) amount will be the higher of his allowable use in a particular year or the applicable basic exclusion amount in his year of death.</a:t>
            </a:r>
          </a:p>
          <a:p>
            <a:pPr lvl="1"/>
            <a:r>
              <a:rPr lang="en-US" dirty="0"/>
              <a:t>Potential retroactivity of proposed legislation (most notably, provisions related to capital gain taxation)</a:t>
            </a:r>
          </a:p>
          <a:p>
            <a:pPr lvl="1"/>
            <a:r>
              <a:rPr lang="en-US" dirty="0"/>
              <a:t>Formula gifting in light of valuations and applicable remaining exemption amounts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864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6D69-33E6-4B26-AAA9-EE0D12BAAFF8}"/>
              </a:ext>
            </a:extLst>
          </p:cNvPr>
          <p:cNvSpPr>
            <a:spLocks noGrp="1"/>
          </p:cNvSpPr>
          <p:nvPr>
            <p:ph type="title"/>
          </p:nvPr>
        </p:nvSpPr>
        <p:spPr/>
        <p:txBody>
          <a:bodyPr/>
          <a:lstStyle/>
          <a:p>
            <a:r>
              <a:rPr lang="en-US" dirty="0"/>
              <a:t>Filing Stats</a:t>
            </a:r>
          </a:p>
        </p:txBody>
      </p:sp>
      <p:sp>
        <p:nvSpPr>
          <p:cNvPr id="3" name="Content Placeholder 2">
            <a:extLst>
              <a:ext uri="{FF2B5EF4-FFF2-40B4-BE49-F238E27FC236}">
                <a16:creationId xmlns:a16="http://schemas.microsoft.com/office/drawing/2014/main" id="{CDF39521-0310-4394-8F37-36BF52A19BFE}"/>
              </a:ext>
            </a:extLst>
          </p:cNvPr>
          <p:cNvSpPr>
            <a:spLocks noGrp="1"/>
          </p:cNvSpPr>
          <p:nvPr>
            <p:ph idx="1"/>
          </p:nvPr>
        </p:nvSpPr>
        <p:spPr/>
        <p:txBody>
          <a:bodyPr/>
          <a:lstStyle/>
          <a:p>
            <a:r>
              <a:rPr lang="en-US" dirty="0"/>
              <a:t>Forms 706 Estate Tax Returns filed.</a:t>
            </a:r>
          </a:p>
          <a:p>
            <a:pPr lvl="1"/>
            <a:r>
              <a:rPr lang="en-US" sz="2400" dirty="0"/>
              <a:t>2016    35,592</a:t>
            </a:r>
          </a:p>
          <a:p>
            <a:pPr lvl="1"/>
            <a:r>
              <a:rPr lang="en-US" sz="2400" dirty="0"/>
              <a:t>2020    15,023</a:t>
            </a:r>
          </a:p>
          <a:p>
            <a:r>
              <a:rPr lang="en-US" dirty="0"/>
              <a:t>Forms 709 Gift Tax Returns filed</a:t>
            </a:r>
          </a:p>
          <a:p>
            <a:pPr lvl="1"/>
            <a:r>
              <a:rPr lang="en-US" sz="2400" dirty="0"/>
              <a:t>2016    249,302</a:t>
            </a:r>
          </a:p>
          <a:p>
            <a:pPr lvl="1"/>
            <a:r>
              <a:rPr lang="en-US" sz="2400" dirty="0"/>
              <a:t>2019    239,618</a:t>
            </a:r>
          </a:p>
          <a:p>
            <a:pPr lvl="1"/>
            <a:r>
              <a:rPr lang="en-US" sz="2400" dirty="0"/>
              <a:t>2020    158,095</a:t>
            </a:r>
          </a:p>
          <a:p>
            <a:r>
              <a:rPr lang="en-US" dirty="0"/>
              <a:t>Texas ranks 4</a:t>
            </a:r>
            <a:r>
              <a:rPr lang="en-US" baseline="30000" dirty="0"/>
              <a:t>th</a:t>
            </a:r>
            <a:r>
              <a:rPr lang="en-US" dirty="0"/>
              <a:t> in the number of estate and gift tax returns filed each year.  </a:t>
            </a:r>
          </a:p>
          <a:p>
            <a:pPr lvl="1"/>
            <a:endParaRPr lang="en-US" dirty="0"/>
          </a:p>
        </p:txBody>
      </p:sp>
    </p:spTree>
    <p:extLst>
      <p:ext uri="{BB962C8B-B14F-4D97-AF65-F5344CB8AC3E}">
        <p14:creationId xmlns:p14="http://schemas.microsoft.com/office/powerpoint/2010/main" val="400921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1D0D-F0BA-4EA1-B3EA-4950E7477E10}"/>
              </a:ext>
            </a:extLst>
          </p:cNvPr>
          <p:cNvSpPr>
            <a:spLocks noGrp="1"/>
          </p:cNvSpPr>
          <p:nvPr>
            <p:ph type="title"/>
          </p:nvPr>
        </p:nvSpPr>
        <p:spPr/>
        <p:txBody>
          <a:bodyPr/>
          <a:lstStyle/>
          <a:p>
            <a:r>
              <a:rPr lang="en-US" dirty="0"/>
              <a:t>IRS Statistics</a:t>
            </a:r>
          </a:p>
        </p:txBody>
      </p:sp>
      <p:sp>
        <p:nvSpPr>
          <p:cNvPr id="3" name="Content Placeholder 2">
            <a:extLst>
              <a:ext uri="{FF2B5EF4-FFF2-40B4-BE49-F238E27FC236}">
                <a16:creationId xmlns:a16="http://schemas.microsoft.com/office/drawing/2014/main" id="{B9444B6C-C6D9-4BD2-8E18-C47868248B6B}"/>
              </a:ext>
            </a:extLst>
          </p:cNvPr>
          <p:cNvSpPr>
            <a:spLocks noGrp="1"/>
          </p:cNvSpPr>
          <p:nvPr>
            <p:ph idx="1"/>
          </p:nvPr>
        </p:nvSpPr>
        <p:spPr/>
        <p:txBody>
          <a:bodyPr>
            <a:noAutofit/>
          </a:bodyPr>
          <a:lstStyle/>
          <a:p>
            <a:r>
              <a:rPr lang="en-US" sz="2300" dirty="0"/>
              <a:t>During the period 2005 through 2009, taxpayers reported $123 billion in estate taxes (collectively) and $13 billion in gift taxes. </a:t>
            </a:r>
          </a:p>
          <a:p>
            <a:r>
              <a:rPr lang="en-US" sz="2300" dirty="0"/>
              <a:t>During the period 2015 through 2019, taxpayers reported only $98 billion in estate taxes and $8 billion in gift taxes. </a:t>
            </a:r>
          </a:p>
          <a:p>
            <a:r>
              <a:rPr lang="en-US" sz="2300" dirty="0"/>
              <a:t>For fiscal years 2012 through 2017, the audit coverage rate ranged from 6-8% (i.e., 6 to 8 of every 100 returns were audited).   For fiscal year 2018, the audit coverage plummeted to 1.1%. Although gift tax return audit coverage has always been low, i.e., less than 1%, the audit rate hit a new low in fiscal year 2018 at 0.2%. </a:t>
            </a:r>
          </a:p>
          <a:p>
            <a:r>
              <a:rPr lang="en-US" sz="2300" dirty="0"/>
              <a:t>Fiscal year 2020, however, showed a reversal of this audit coverage decline and perhaps the start of a new trend.  The audit coverage rate for estate tax returns was 4%, while the coverage rate for gift tax returns was 0.8%. </a:t>
            </a:r>
          </a:p>
          <a:p>
            <a:endParaRPr lang="en-US" sz="2300" dirty="0"/>
          </a:p>
        </p:txBody>
      </p:sp>
    </p:spTree>
    <p:extLst>
      <p:ext uri="{BB962C8B-B14F-4D97-AF65-F5344CB8AC3E}">
        <p14:creationId xmlns:p14="http://schemas.microsoft.com/office/powerpoint/2010/main" val="78464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9D35-B669-49BB-9133-E65D8B412C36}"/>
              </a:ext>
            </a:extLst>
          </p:cNvPr>
          <p:cNvSpPr>
            <a:spLocks noGrp="1"/>
          </p:cNvSpPr>
          <p:nvPr>
            <p:ph type="title"/>
          </p:nvPr>
        </p:nvSpPr>
        <p:spPr/>
        <p:txBody>
          <a:bodyPr/>
          <a:lstStyle/>
          <a:p>
            <a:r>
              <a:rPr lang="en-US" dirty="0"/>
              <a:t>IRS statistics</a:t>
            </a:r>
          </a:p>
        </p:txBody>
      </p:sp>
      <p:sp>
        <p:nvSpPr>
          <p:cNvPr id="3" name="Content Placeholder 2">
            <a:extLst>
              <a:ext uri="{FF2B5EF4-FFF2-40B4-BE49-F238E27FC236}">
                <a16:creationId xmlns:a16="http://schemas.microsoft.com/office/drawing/2014/main" id="{C7716725-7DF4-476D-BCC9-54C83BE1B0C6}"/>
              </a:ext>
            </a:extLst>
          </p:cNvPr>
          <p:cNvSpPr>
            <a:spLocks noGrp="1"/>
          </p:cNvSpPr>
          <p:nvPr>
            <p:ph idx="1"/>
          </p:nvPr>
        </p:nvSpPr>
        <p:spPr/>
        <p:txBody>
          <a:bodyPr>
            <a:noAutofit/>
          </a:bodyPr>
          <a:lstStyle/>
          <a:p>
            <a:r>
              <a:rPr lang="en-US" dirty="0"/>
              <a:t>During fiscal year 2014, the IRS proposed additional estate tax and gift tax as a result of audit of $1.2 billion and $283 million, respectively. </a:t>
            </a:r>
          </a:p>
          <a:p>
            <a:r>
              <a:rPr lang="en-US" dirty="0"/>
              <a:t>During fiscal year 2020, the IRS proposed additional estate tax and gift tax as a result of audit of $383 million and $272 million, respectively. </a:t>
            </a:r>
          </a:p>
          <a:p>
            <a:r>
              <a:rPr lang="en-US" dirty="0"/>
              <a:t>Interestingly, of the 1,454 estate tax audits during fiscal year 2020, all but 79 closed agreed.   Of those unagreed, the amount in dispute was $169 million.  Of the 1,259 gift tax audits, all but 98 closed agreed.   Of those unagreed, the amount in dispute was $258 million. </a:t>
            </a:r>
          </a:p>
          <a:p>
            <a:r>
              <a:rPr lang="en-US" dirty="0"/>
              <a:t>There are a limited number of Appeals Officers that work transfer tax cases nationwide, which is estimated to be less than 10.   The nearest Appeals Officer is located in Houston, Texas. </a:t>
            </a:r>
          </a:p>
          <a:p>
            <a:endParaRPr lang="en-US" dirty="0"/>
          </a:p>
        </p:txBody>
      </p:sp>
    </p:spTree>
    <p:extLst>
      <p:ext uri="{BB962C8B-B14F-4D97-AF65-F5344CB8AC3E}">
        <p14:creationId xmlns:p14="http://schemas.microsoft.com/office/powerpoint/2010/main" val="298262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6522-91BC-45EB-8121-F1AF2D3A90E5}"/>
              </a:ext>
            </a:extLst>
          </p:cNvPr>
          <p:cNvSpPr>
            <a:spLocks noGrp="1"/>
          </p:cNvSpPr>
          <p:nvPr>
            <p:ph type="title"/>
          </p:nvPr>
        </p:nvSpPr>
        <p:spPr/>
        <p:txBody>
          <a:bodyPr/>
          <a:lstStyle/>
          <a:p>
            <a:r>
              <a:rPr lang="en-US" dirty="0"/>
              <a:t>Estate Tax Closing Letter</a:t>
            </a:r>
          </a:p>
        </p:txBody>
      </p:sp>
      <p:sp>
        <p:nvSpPr>
          <p:cNvPr id="3" name="Content Placeholder 2">
            <a:extLst>
              <a:ext uri="{FF2B5EF4-FFF2-40B4-BE49-F238E27FC236}">
                <a16:creationId xmlns:a16="http://schemas.microsoft.com/office/drawing/2014/main" id="{0DE62C58-D016-4371-B414-7FA4E5B51334}"/>
              </a:ext>
            </a:extLst>
          </p:cNvPr>
          <p:cNvSpPr>
            <a:spLocks noGrp="1"/>
          </p:cNvSpPr>
          <p:nvPr>
            <p:ph idx="1"/>
          </p:nvPr>
        </p:nvSpPr>
        <p:spPr/>
        <p:txBody>
          <a:bodyPr>
            <a:noAutofit/>
          </a:bodyPr>
          <a:lstStyle/>
          <a:p>
            <a:r>
              <a:rPr lang="en-US" dirty="0"/>
              <a:t>An Estate Tax Closing Letter (ETCL) (Letter 627) is a written communication from the IRS that confirms that the estate tax return has either been accepted as filed or after an adjustment to which the estate has agreed.  ETCL’s are no longer automatically sent out by the IRS.</a:t>
            </a:r>
          </a:p>
          <a:p>
            <a:r>
              <a:rPr lang="en-US" dirty="0"/>
              <a:t>Effective October 28, 2021, the IRS is now charging a $67 user to anyone requesting the issue of an ETCL.</a:t>
            </a:r>
          </a:p>
          <a:p>
            <a:r>
              <a:rPr lang="en-US" dirty="0"/>
              <a:t>Alternatively in December 2015, the IRS published a new online procedure that provides executors and other estate representatives with a code on account transcripts that states, “Closed examination of tax return.” Transaction Code 421 tells professionals that an estate tax return has been accepted as filed or that an examination is complete. If the code does not appear, the IRS says tax return remains under review. </a:t>
            </a:r>
          </a:p>
          <a:p>
            <a:endParaRPr lang="en-US" dirty="0"/>
          </a:p>
        </p:txBody>
      </p:sp>
    </p:spTree>
    <p:extLst>
      <p:ext uri="{BB962C8B-B14F-4D97-AF65-F5344CB8AC3E}">
        <p14:creationId xmlns:p14="http://schemas.microsoft.com/office/powerpoint/2010/main" val="1871052228"/>
      </p:ext>
    </p:extLst>
  </p:cSld>
  <p:clrMapOvr>
    <a:masterClrMapping/>
  </p:clrMapOvr>
</p:sld>
</file>

<file path=ppt/theme/theme1.xml><?xml version="1.0" encoding="utf-8"?>
<a:theme xmlns:a="http://schemas.openxmlformats.org/drawingml/2006/main" name="Office Theme">
  <a:themeElements>
    <a:clrScheme name="MS-Theme-Flow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Flow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Conference Presentation_Win32_SB v2" id="{B53486CA-0B12-407E-B210-0E27351771A7}" vid="{766347BD-4DDC-47ED-977F-A882BCAC92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CFF6F-B573-4540-8AB0-753D7106C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4924D2-B457-4674-82F7-724FAB0167FB}">
  <ds:schemaRefs>
    <ds:schemaRef ds:uri="http://www.w3.org/XML/1998/namespace"/>
    <ds:schemaRef ds:uri="71af3243-3dd4-4a8d-8c0d-dd76da1f02a5"/>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6370FC28-D756-41B3-A1D7-66FF5447E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conference presentation</Template>
  <TotalTime>0</TotalTime>
  <Words>2904</Words>
  <Application>Microsoft Office PowerPoint</Application>
  <PresentationFormat>Widescreen</PresentationFormat>
  <Paragraphs>193</Paragraphs>
  <Slides>26</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Courier New</vt:lpstr>
      <vt:lpstr>Garamond</vt:lpstr>
      <vt:lpstr>Wingdings</vt:lpstr>
      <vt:lpstr>Office Theme</vt:lpstr>
      <vt:lpstr>Image</vt:lpstr>
      <vt:lpstr>ESTATE PLANNING CURRENT DEVELOPMENTS AND HOT TOPICS JANUARY 25, 2022</vt:lpstr>
      <vt:lpstr>GOLDEN AGE OF ESTATE PLANNING</vt:lpstr>
      <vt:lpstr>Where Are We?</vt:lpstr>
      <vt:lpstr>House Ways and Means Committee September 2021 Tax Proposal</vt:lpstr>
      <vt:lpstr>Build Better Back Bill December 2021</vt:lpstr>
      <vt:lpstr>Filing Stats</vt:lpstr>
      <vt:lpstr>IRS Statistics</vt:lpstr>
      <vt:lpstr>IRS statistics</vt:lpstr>
      <vt:lpstr>Estate Tax Closing Letter</vt:lpstr>
      <vt:lpstr>Estate Closing Letters</vt:lpstr>
      <vt:lpstr>IRS says it is dumping its files</vt:lpstr>
      <vt:lpstr>Popular Planning Techniques</vt:lpstr>
      <vt:lpstr>What about the front lines of IRS enforcement – what’s the view like? </vt:lpstr>
      <vt:lpstr>What about the front lines of IRS enforcement – what’s the view like? </vt:lpstr>
      <vt:lpstr>Stress Testing the Estate Planning</vt:lpstr>
      <vt:lpstr>Stress Testing the Estate Planning</vt:lpstr>
      <vt:lpstr>Stress Testing the Estate Planning</vt:lpstr>
      <vt:lpstr>IRS Audit Tips</vt:lpstr>
      <vt:lpstr>IRS Audit Tips</vt:lpstr>
      <vt:lpstr>Moore v. Commissioner T.C. Memo 2020-40</vt:lpstr>
      <vt:lpstr>Moore v. Commissioner T.C. Memo 2020-40</vt:lpstr>
      <vt:lpstr> Smaldino v. Commissioner T.C. Memo 2021-127 </vt:lpstr>
      <vt:lpstr>Smaldino v. Commissioner T.C. Memo 2021-127</vt:lpstr>
      <vt:lpstr> Nelson v. Commissioner  128 AFTR 2d 2021-XXXX (5th Cir. 2021) </vt:lpstr>
      <vt:lpstr>Joel N. Crouch Partner</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2021-01-08T13:33:39Z</dcterms:created>
  <dcterms:modified xsi:type="dcterms:W3CDTF">2022-01-25T23:48:15Z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