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Lst>
  <p:notesMasterIdLst>
    <p:notesMasterId r:id="rId55"/>
  </p:notesMasterIdLst>
  <p:handoutMasterIdLst>
    <p:handoutMasterId r:id="rId56"/>
  </p:handoutMasterIdLst>
  <p:sldIdLst>
    <p:sldId id="269" r:id="rId6"/>
    <p:sldId id="349" r:id="rId7"/>
    <p:sldId id="359" r:id="rId8"/>
    <p:sldId id="363" r:id="rId9"/>
    <p:sldId id="364" r:id="rId10"/>
    <p:sldId id="365" r:id="rId11"/>
    <p:sldId id="366" r:id="rId12"/>
    <p:sldId id="367" r:id="rId13"/>
    <p:sldId id="368" r:id="rId14"/>
    <p:sldId id="369" r:id="rId15"/>
    <p:sldId id="370" r:id="rId16"/>
    <p:sldId id="362" r:id="rId17"/>
    <p:sldId id="360" r:id="rId18"/>
    <p:sldId id="372" r:id="rId19"/>
    <p:sldId id="373" r:id="rId20"/>
    <p:sldId id="374" r:id="rId21"/>
    <p:sldId id="375" r:id="rId22"/>
    <p:sldId id="376" r:id="rId23"/>
    <p:sldId id="377" r:id="rId24"/>
    <p:sldId id="378" r:id="rId25"/>
    <p:sldId id="361" r:id="rId26"/>
    <p:sldId id="356" r:id="rId27"/>
    <p:sldId id="371" r:id="rId28"/>
    <p:sldId id="358" r:id="rId29"/>
    <p:sldId id="357" r:id="rId30"/>
    <p:sldId id="319" r:id="rId31"/>
    <p:sldId id="334" r:id="rId32"/>
    <p:sldId id="332" r:id="rId33"/>
    <p:sldId id="333" r:id="rId34"/>
    <p:sldId id="352" r:id="rId35"/>
    <p:sldId id="336" r:id="rId36"/>
    <p:sldId id="338" r:id="rId37"/>
    <p:sldId id="351" r:id="rId38"/>
    <p:sldId id="354" r:id="rId39"/>
    <p:sldId id="355" r:id="rId40"/>
    <p:sldId id="343" r:id="rId41"/>
    <p:sldId id="344" r:id="rId42"/>
    <p:sldId id="345" r:id="rId43"/>
    <p:sldId id="346" r:id="rId44"/>
    <p:sldId id="350" r:id="rId45"/>
    <p:sldId id="339" r:id="rId46"/>
    <p:sldId id="340" r:id="rId47"/>
    <p:sldId id="341" r:id="rId48"/>
    <p:sldId id="342" r:id="rId49"/>
    <p:sldId id="347" r:id="rId50"/>
    <p:sldId id="348" r:id="rId51"/>
    <p:sldId id="379" r:id="rId52"/>
    <p:sldId id="353" r:id="rId53"/>
    <p:sldId id="301" r:id="rId5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FB7EFEE-245E-4B7B-85F3-9908FDCAB69B}">
          <p14:sldIdLst>
            <p14:sldId id="269"/>
            <p14:sldId id="349"/>
            <p14:sldId id="359"/>
            <p14:sldId id="363"/>
            <p14:sldId id="364"/>
            <p14:sldId id="365"/>
            <p14:sldId id="366"/>
            <p14:sldId id="367"/>
            <p14:sldId id="368"/>
            <p14:sldId id="369"/>
            <p14:sldId id="370"/>
            <p14:sldId id="362"/>
            <p14:sldId id="360"/>
            <p14:sldId id="372"/>
            <p14:sldId id="373"/>
            <p14:sldId id="374"/>
            <p14:sldId id="375"/>
            <p14:sldId id="376"/>
            <p14:sldId id="377"/>
            <p14:sldId id="378"/>
            <p14:sldId id="361"/>
            <p14:sldId id="356"/>
            <p14:sldId id="371"/>
            <p14:sldId id="358"/>
            <p14:sldId id="357"/>
          </p14:sldIdLst>
        </p14:section>
        <p14:section name="Untitled Section" id="{AACDBC42-24A2-466C-935F-5862DD4F014E}">
          <p14:sldIdLst>
            <p14:sldId id="319"/>
            <p14:sldId id="334"/>
            <p14:sldId id="332"/>
            <p14:sldId id="333"/>
            <p14:sldId id="352"/>
            <p14:sldId id="336"/>
            <p14:sldId id="338"/>
            <p14:sldId id="351"/>
            <p14:sldId id="354"/>
            <p14:sldId id="355"/>
            <p14:sldId id="343"/>
            <p14:sldId id="344"/>
            <p14:sldId id="345"/>
            <p14:sldId id="346"/>
            <p14:sldId id="350"/>
            <p14:sldId id="339"/>
            <p14:sldId id="340"/>
            <p14:sldId id="341"/>
            <p14:sldId id="342"/>
            <p14:sldId id="347"/>
            <p14:sldId id="348"/>
            <p14:sldId id="379"/>
            <p14:sldId id="353"/>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CCECFF"/>
    <a:srgbClr val="0066CC"/>
    <a:srgbClr val="1F45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4660"/>
  </p:normalViewPr>
  <p:slideViewPr>
    <p:cSldViewPr>
      <p:cViewPr varScale="1">
        <p:scale>
          <a:sx n="98" d="100"/>
          <a:sy n="98" d="100"/>
        </p:scale>
        <p:origin x="95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0DEF9BE-2B0A-4DE9-82C4-33FBC9DAA822}" type="datetimeFigureOut">
              <a:rPr lang="en-US" smtClean="0"/>
              <a:t>11/10/2018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98E3CA4-A38F-47AB-8932-0E66CB89E52D}" type="slidenum">
              <a:rPr lang="en-US" smtClean="0"/>
              <a:t>‹#›</a:t>
            </a:fld>
            <a:endParaRPr lang="en-US"/>
          </a:p>
        </p:txBody>
      </p:sp>
    </p:spTree>
    <p:extLst>
      <p:ext uri="{BB962C8B-B14F-4D97-AF65-F5344CB8AC3E}">
        <p14:creationId xmlns:p14="http://schemas.microsoft.com/office/powerpoint/2010/main" val="2112867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60F3E1A-F44A-4BDC-BFDE-3CE901F7CC0B}" type="datetimeFigureOut">
              <a:rPr lang="en-US" smtClean="0"/>
              <a:t>11/10/2018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8BE1359-2DA2-4102-8E5F-3C314329F386}" type="slidenum">
              <a:rPr lang="en-US" smtClean="0"/>
              <a:t>‹#›</a:t>
            </a:fld>
            <a:endParaRPr lang="en-US"/>
          </a:p>
        </p:txBody>
      </p:sp>
    </p:spTree>
    <p:extLst>
      <p:ext uri="{BB962C8B-B14F-4D97-AF65-F5344CB8AC3E}">
        <p14:creationId xmlns:p14="http://schemas.microsoft.com/office/powerpoint/2010/main" val="3258860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86128476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0256183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1106038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422572022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5.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6"/>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93" r:id="rId13"/>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7"/>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 id="2147483679" r:id="rId4"/>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6.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upremecourt.gov/opinions/13pdf/13-299_6k4c.pdf" TargetMode="Externa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p:cNvSpPr txBox="1">
            <a:spLocks/>
          </p:cNvSpPr>
          <p:nvPr/>
        </p:nvSpPr>
        <p:spPr>
          <a:xfrm>
            <a:off x="730249" y="5029200"/>
            <a:ext cx="7681913" cy="1284548"/>
          </a:xfrm>
          <a:prstGeom prst="rect">
            <a:avLst/>
          </a:prstGeom>
        </p:spPr>
        <p:txBody>
          <a:bodyPr>
            <a:normAutofit fontScale="85000" lnSpcReduction="20000"/>
          </a:bodyPr>
          <a:lst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latin typeface="Arial" panose="020B0604020202020204" pitchFamily="34" charset="0"/>
                <a:cs typeface="Arial" panose="020B0604020202020204" pitchFamily="34" charset="0"/>
              </a:rPr>
              <a:t>Erik J. Anderson, CPA, CFP</a:t>
            </a:r>
            <a:r>
              <a:rPr lang="en-US" sz="2000" baseline="30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PFS, AIFA</a:t>
            </a:r>
            <a:r>
              <a:rPr lang="en-US" sz="2000" baseline="30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eanderson@eip.net</a:t>
            </a:r>
          </a:p>
          <a:p>
            <a:r>
              <a:rPr lang="en-US" sz="2000" dirty="0">
                <a:latin typeface="Arial" panose="020B0604020202020204" pitchFamily="34" charset="0"/>
                <a:cs typeface="Arial" panose="020B0604020202020204" pitchFamily="34" charset="0"/>
              </a:rPr>
              <a:t>Employee Incentive Plans, Inc</a:t>
            </a:r>
          </a:p>
          <a:p>
            <a:r>
              <a:rPr lang="en-US" sz="2000" dirty="0">
                <a:latin typeface="Arial" panose="020B0604020202020204" pitchFamily="34" charset="0"/>
                <a:cs typeface="Arial" panose="020B0604020202020204" pitchFamily="34" charset="0"/>
              </a:rPr>
              <a:t>512.258.4040</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pic>
        <p:nvPicPr>
          <p:cNvPr id="2" name="Picture 1">
            <a:extLst>
              <a:ext uri="{FF2B5EF4-FFF2-40B4-BE49-F238E27FC236}">
                <a16:creationId xmlns:a16="http://schemas.microsoft.com/office/drawing/2014/main" id="{9EAE4623-3127-4147-9934-C7A43DB533FB}"/>
              </a:ext>
            </a:extLst>
          </p:cNvPr>
          <p:cNvPicPr>
            <a:picLocks noChangeAspect="1"/>
          </p:cNvPicPr>
          <p:nvPr/>
        </p:nvPicPr>
        <p:blipFill>
          <a:blip r:embed="rId4"/>
          <a:stretch>
            <a:fillRect/>
          </a:stretch>
        </p:blipFill>
        <p:spPr>
          <a:xfrm>
            <a:off x="1984320" y="2104886"/>
            <a:ext cx="5175360" cy="2191028"/>
          </a:xfrm>
          <a:prstGeom prst="rect">
            <a:avLst/>
          </a:prstGeom>
        </p:spPr>
      </p:pic>
    </p:spTree>
    <p:extLst>
      <p:ext uri="{BB962C8B-B14F-4D97-AF65-F5344CB8AC3E}">
        <p14:creationId xmlns:p14="http://schemas.microsoft.com/office/powerpoint/2010/main" val="36310797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ERISA § 404(a)(1)(D)</a:t>
            </a:r>
            <a:endParaRPr lang="en-US" sz="105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Beneficiary Designations</a:t>
            </a:r>
            <a:br>
              <a:rPr lang="en-US" sz="3200" dirty="0"/>
            </a:br>
            <a:r>
              <a:rPr lang="en-US" sz="3200" dirty="0"/>
              <a:t>	</a:t>
            </a:r>
            <a:r>
              <a:rPr lang="en-US" sz="3200" i="1" dirty="0"/>
              <a:t>Plan Document Rules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828800"/>
            <a:ext cx="8610600" cy="3539430"/>
          </a:xfrm>
          <a:prstGeom prst="rect">
            <a:avLst/>
          </a:prstGeom>
          <a:noFill/>
        </p:spPr>
        <p:txBody>
          <a:bodyPr wrap="square" rtlCol="0">
            <a:spAutoFit/>
          </a:bodyPr>
          <a:lstStyle/>
          <a:p>
            <a:r>
              <a:rPr lang="en-US" sz="2800" i="1" dirty="0"/>
              <a:t>Kennedy v. Dupont </a:t>
            </a:r>
            <a:r>
              <a:rPr lang="en-US" sz="2800" dirty="0"/>
              <a:t>Cont’d</a:t>
            </a:r>
          </a:p>
          <a:p>
            <a:pPr marL="514350" indent="-514350">
              <a:buFont typeface="+mj-lt"/>
              <a:buAutoNum type="arabicPeriod"/>
            </a:pPr>
            <a:endParaRPr lang="en-US" sz="2800" i="1" dirty="0"/>
          </a:p>
          <a:p>
            <a:r>
              <a:rPr lang="en-US" sz="2800" dirty="0"/>
              <a:t>Governing Documents (i.e. Beneficiary Designation) Controls</a:t>
            </a:r>
          </a:p>
          <a:p>
            <a:endParaRPr lang="en-US" sz="2800" dirty="0"/>
          </a:p>
          <a:p>
            <a:r>
              <a:rPr lang="en-US" sz="2800" dirty="0"/>
              <a:t>**Specifics – designations and changes had to have been made a particular way, according to the Plan Document. These procedures were not followed.**</a:t>
            </a:r>
          </a:p>
        </p:txBody>
      </p:sp>
    </p:spTree>
    <p:extLst>
      <p:ext uri="{BB962C8B-B14F-4D97-AF65-F5344CB8AC3E}">
        <p14:creationId xmlns:p14="http://schemas.microsoft.com/office/powerpoint/2010/main" val="31514756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ERISA § 404(a)(1)(D)</a:t>
            </a: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Beneficiary Designations</a:t>
            </a:r>
            <a:br>
              <a:rPr lang="en-US" sz="3200" dirty="0"/>
            </a:br>
            <a:r>
              <a:rPr lang="en-US" sz="3200" dirty="0"/>
              <a:t>	</a:t>
            </a:r>
            <a:r>
              <a:rPr lang="en-US" sz="3200" i="1" dirty="0"/>
              <a:t>Plan Document Rules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828800"/>
            <a:ext cx="8610600" cy="3108543"/>
          </a:xfrm>
          <a:prstGeom prst="rect">
            <a:avLst/>
          </a:prstGeom>
          <a:noFill/>
        </p:spPr>
        <p:txBody>
          <a:bodyPr wrap="square" rtlCol="0">
            <a:spAutoFit/>
          </a:bodyPr>
          <a:lstStyle/>
          <a:p>
            <a:r>
              <a:rPr lang="en-US" sz="2800" i="1" dirty="0"/>
              <a:t>Kennedy v. Dupont </a:t>
            </a:r>
            <a:r>
              <a:rPr lang="en-US" sz="2800" dirty="0"/>
              <a:t>Cont’d</a:t>
            </a:r>
          </a:p>
          <a:p>
            <a:pPr marL="514350" indent="-514350">
              <a:buFont typeface="+mj-lt"/>
              <a:buAutoNum type="arabicPeriod"/>
            </a:pPr>
            <a:endParaRPr lang="en-US" sz="2800" i="1" dirty="0"/>
          </a:p>
          <a:p>
            <a:r>
              <a:rPr lang="en-US" sz="2800" dirty="0"/>
              <a:t>Supreme Court Ruling – Footnote 10</a:t>
            </a:r>
          </a:p>
          <a:p>
            <a:endParaRPr lang="en-US" sz="2800" dirty="0"/>
          </a:p>
          <a:p>
            <a:r>
              <a:rPr lang="en-US" sz="2800" dirty="0"/>
              <a:t>Left open the possibility that the Plan Document </a:t>
            </a:r>
            <a:r>
              <a:rPr lang="en-US" sz="2800" i="1" u="sng" dirty="0"/>
              <a:t>might</a:t>
            </a:r>
            <a:r>
              <a:rPr lang="en-US" sz="2800" dirty="0"/>
              <a:t> provide a means for recognizing waivers through a divorce decree.  That was not the case in </a:t>
            </a:r>
            <a:r>
              <a:rPr lang="en-US" sz="2800" i="1" dirty="0"/>
              <a:t>Kennedy</a:t>
            </a:r>
            <a:r>
              <a:rPr lang="en-US" sz="2800" dirty="0"/>
              <a:t>.</a:t>
            </a:r>
          </a:p>
        </p:txBody>
      </p:sp>
    </p:spTree>
    <p:extLst>
      <p:ext uri="{BB962C8B-B14F-4D97-AF65-F5344CB8AC3E}">
        <p14:creationId xmlns:p14="http://schemas.microsoft.com/office/powerpoint/2010/main" val="280784305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Treasury Regulation § 1.401(a)(9)-4</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Required Minimum Distributions</a:t>
            </a:r>
            <a:br>
              <a:rPr lang="en-US" sz="3200" dirty="0"/>
            </a:br>
            <a:r>
              <a:rPr lang="en-US" sz="3200" dirty="0"/>
              <a:t>	</a:t>
            </a:r>
            <a:r>
              <a:rPr lang="en-US" sz="3200" i="1" dirty="0"/>
              <a:t>Death After Required Beginning Date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2667000"/>
            <a:ext cx="8534400" cy="1723549"/>
          </a:xfrm>
          <a:prstGeom prst="rect">
            <a:avLst/>
          </a:prstGeom>
          <a:noFill/>
        </p:spPr>
        <p:txBody>
          <a:bodyPr wrap="square" rtlCol="0">
            <a:spAutoFit/>
          </a:bodyPr>
          <a:lstStyle/>
          <a:p>
            <a:pPr marL="285750" indent="-285750">
              <a:buFont typeface="Arial" panose="020B0604020202020204" pitchFamily="34" charset="0"/>
              <a:buChar char="•"/>
            </a:pPr>
            <a:r>
              <a:rPr lang="en-US" sz="2800" dirty="0"/>
              <a:t>Year of Participant’s Death</a:t>
            </a:r>
          </a:p>
          <a:p>
            <a:pPr marL="742950" lvl="1" indent="-285750">
              <a:buFont typeface="Arial" panose="020B0604020202020204" pitchFamily="34" charset="0"/>
              <a:buChar char="•"/>
            </a:pPr>
            <a:endParaRPr lang="en-US" dirty="0"/>
          </a:p>
          <a:p>
            <a:pPr marL="800100" lvl="1" indent="-342900">
              <a:buAutoNum type="arabicParenBoth"/>
            </a:pPr>
            <a:r>
              <a:rPr lang="en-US" sz="2000" dirty="0"/>
              <a:t>RMD is still required and calculated as if the participant is still alive.</a:t>
            </a:r>
          </a:p>
          <a:p>
            <a:pPr marL="800100" lvl="1" indent="-342900">
              <a:buAutoNum type="arabicParenBoth"/>
            </a:pPr>
            <a:endParaRPr lang="en-US" sz="2000" dirty="0"/>
          </a:p>
          <a:p>
            <a:pPr marL="800100" lvl="1" indent="-342900">
              <a:buAutoNum type="arabicParenBoth"/>
            </a:pPr>
            <a:r>
              <a:rPr lang="en-US" sz="2000" dirty="0"/>
              <a:t>10% Early Withdrawal Penalty No Longer Applies to Beneficiary</a:t>
            </a:r>
          </a:p>
        </p:txBody>
      </p:sp>
    </p:spTree>
    <p:extLst>
      <p:ext uri="{BB962C8B-B14F-4D97-AF65-F5344CB8AC3E}">
        <p14:creationId xmlns:p14="http://schemas.microsoft.com/office/powerpoint/2010/main" val="29308890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Treasury Regulation § 1.401(a)(9)-4</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Required Minimum Distributions</a:t>
            </a:r>
            <a:br>
              <a:rPr lang="en-US" sz="3200" dirty="0"/>
            </a:br>
            <a:r>
              <a:rPr lang="en-US" sz="3200" dirty="0"/>
              <a:t>	</a:t>
            </a:r>
            <a:r>
              <a:rPr lang="en-US" sz="3200" i="1" dirty="0"/>
              <a:t>Death After Required Beginning Date</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2954655"/>
          </a:xfrm>
          <a:prstGeom prst="rect">
            <a:avLst/>
          </a:prstGeom>
          <a:noFill/>
        </p:spPr>
        <p:txBody>
          <a:bodyPr wrap="square" rtlCol="0">
            <a:spAutoFit/>
          </a:bodyPr>
          <a:lstStyle/>
          <a:p>
            <a:pPr marL="285750" indent="-285750">
              <a:buFont typeface="Arial" panose="020B0604020202020204" pitchFamily="34" charset="0"/>
              <a:buChar char="•"/>
            </a:pPr>
            <a:r>
              <a:rPr lang="en-US" sz="2800" dirty="0"/>
              <a:t>Who/What is the Designated Beneficiary</a:t>
            </a:r>
          </a:p>
          <a:p>
            <a:pPr marL="742950" lvl="1" indent="-285750">
              <a:buFont typeface="Arial" panose="020B0604020202020204" pitchFamily="34" charset="0"/>
              <a:buChar char="•"/>
            </a:pPr>
            <a:endParaRPr lang="en-US" dirty="0"/>
          </a:p>
          <a:p>
            <a:pPr marL="800100" lvl="1" indent="-342900">
              <a:buAutoNum type="arabicParenBoth"/>
            </a:pPr>
            <a:r>
              <a:rPr lang="en-US" sz="2000" dirty="0"/>
              <a:t>Spouse</a:t>
            </a:r>
          </a:p>
          <a:p>
            <a:pPr marL="800100" lvl="1" indent="-342900">
              <a:buAutoNum type="arabicParenBoth"/>
            </a:pPr>
            <a:endParaRPr lang="en-US" sz="2000" dirty="0"/>
          </a:p>
          <a:p>
            <a:pPr marL="800100" lvl="1" indent="-342900">
              <a:buAutoNum type="arabicParenBoth"/>
            </a:pPr>
            <a:r>
              <a:rPr lang="en-US" sz="2000" dirty="0"/>
              <a:t>Non-Spouse</a:t>
            </a:r>
          </a:p>
          <a:p>
            <a:pPr marL="800100" lvl="1" indent="-342900">
              <a:buAutoNum type="arabicParenBoth"/>
            </a:pPr>
            <a:endParaRPr lang="en-US" sz="2000" dirty="0"/>
          </a:p>
          <a:p>
            <a:pPr marL="800100" lvl="1" indent="-342900">
              <a:buAutoNum type="arabicParenBoth"/>
            </a:pPr>
            <a:r>
              <a:rPr lang="en-US" sz="2000" dirty="0"/>
              <a:t>Trust</a:t>
            </a:r>
          </a:p>
          <a:p>
            <a:pPr marL="800100" lvl="1" indent="-342900">
              <a:buAutoNum type="arabicParenBoth"/>
            </a:pPr>
            <a:endParaRPr lang="en-US" sz="2000" dirty="0"/>
          </a:p>
          <a:p>
            <a:pPr marL="800100" lvl="1" indent="-342900">
              <a:buAutoNum type="arabicParenBoth"/>
            </a:pPr>
            <a:r>
              <a:rPr lang="en-US" sz="2000" dirty="0"/>
              <a:t>No Beneficiary</a:t>
            </a:r>
          </a:p>
        </p:txBody>
      </p:sp>
    </p:spTree>
    <p:extLst>
      <p:ext uri="{BB962C8B-B14F-4D97-AF65-F5344CB8AC3E}">
        <p14:creationId xmlns:p14="http://schemas.microsoft.com/office/powerpoint/2010/main" val="58013918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Treasury Regulation § 1.401(a)(9)-4</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Required Minimum Distributions</a:t>
            </a:r>
            <a:br>
              <a:rPr lang="en-US" sz="3200" dirty="0"/>
            </a:br>
            <a:r>
              <a:rPr lang="en-US" sz="3200" dirty="0"/>
              <a:t>	</a:t>
            </a:r>
            <a:r>
              <a:rPr lang="en-US" sz="3200" i="1" dirty="0"/>
              <a:t>Death After Required Beginning Date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3570208"/>
          </a:xfrm>
          <a:prstGeom prst="rect">
            <a:avLst/>
          </a:prstGeom>
          <a:noFill/>
        </p:spPr>
        <p:txBody>
          <a:bodyPr wrap="square" rtlCol="0">
            <a:spAutoFit/>
          </a:bodyPr>
          <a:lstStyle/>
          <a:p>
            <a:pPr marL="285750" indent="-285750">
              <a:buFont typeface="Arial" panose="020B0604020202020204" pitchFamily="34" charset="0"/>
              <a:buChar char="•"/>
            </a:pPr>
            <a:r>
              <a:rPr lang="en-US" sz="2800" dirty="0"/>
              <a:t>Spouse – Considerations</a:t>
            </a:r>
          </a:p>
          <a:p>
            <a:pPr marL="742950" lvl="1" indent="-285750">
              <a:buFont typeface="Arial" panose="020B0604020202020204" pitchFamily="34" charset="0"/>
              <a:buChar char="•"/>
            </a:pPr>
            <a:endParaRPr lang="en-US" dirty="0"/>
          </a:p>
          <a:p>
            <a:pPr marL="800100" lvl="1" indent="-342900">
              <a:buAutoNum type="arabicParenBoth"/>
            </a:pPr>
            <a:r>
              <a:rPr lang="en-US" sz="2000" dirty="0"/>
              <a:t>Spouse Takeover (if Sole Beneficiary)</a:t>
            </a:r>
          </a:p>
          <a:p>
            <a:pPr marL="800100" lvl="1" indent="-342900">
              <a:buAutoNum type="arabicParenBoth"/>
            </a:pPr>
            <a:endParaRPr lang="en-US" sz="2000" dirty="0"/>
          </a:p>
          <a:p>
            <a:pPr marL="800100" lvl="1" indent="-342900">
              <a:buAutoNum type="arabicParenBoth"/>
            </a:pPr>
            <a:r>
              <a:rPr lang="en-US" sz="2000" dirty="0"/>
              <a:t>Spouse’s Age (Recalculate RMD vs. Delay until 70 ½)</a:t>
            </a:r>
          </a:p>
          <a:p>
            <a:pPr marL="800100" lvl="1" indent="-342900">
              <a:buAutoNum type="arabicParenBoth"/>
            </a:pPr>
            <a:endParaRPr lang="en-US" sz="2000" dirty="0"/>
          </a:p>
          <a:p>
            <a:pPr marL="800100" lvl="1" indent="-342900">
              <a:buAutoNum type="arabicParenBoth"/>
            </a:pPr>
            <a:r>
              <a:rPr lang="en-US" sz="2000" dirty="0"/>
              <a:t>Younger Spouse (Need Access vs. Reduce RMD)</a:t>
            </a:r>
          </a:p>
          <a:p>
            <a:pPr marL="800100" lvl="1" indent="-342900">
              <a:buAutoNum type="arabicParenBoth"/>
            </a:pPr>
            <a:endParaRPr lang="en-US" sz="2000" dirty="0"/>
          </a:p>
          <a:p>
            <a:pPr marL="800100" lvl="1" indent="-342900">
              <a:buAutoNum type="arabicParenBoth"/>
            </a:pPr>
            <a:r>
              <a:rPr lang="en-US" sz="2000" dirty="0"/>
              <a:t>Creditor Protection (ERISA vs. BAPCPA 2005)</a:t>
            </a:r>
          </a:p>
          <a:p>
            <a:pPr marL="800100" lvl="1" indent="-342900">
              <a:buAutoNum type="arabicParenBoth"/>
            </a:pPr>
            <a:endParaRPr lang="en-US" sz="2000" dirty="0"/>
          </a:p>
          <a:p>
            <a:pPr marL="800100" lvl="1" indent="-342900">
              <a:buAutoNum type="arabicParenBoth"/>
            </a:pPr>
            <a:r>
              <a:rPr lang="en-US" sz="2000" dirty="0"/>
              <a:t>Beneficiary Designation – Renamed in Inherited IRA</a:t>
            </a:r>
          </a:p>
        </p:txBody>
      </p:sp>
    </p:spTree>
    <p:extLst>
      <p:ext uri="{BB962C8B-B14F-4D97-AF65-F5344CB8AC3E}">
        <p14:creationId xmlns:p14="http://schemas.microsoft.com/office/powerpoint/2010/main" val="410104234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Treasury Regulation § 1.401(a)(9)-4</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Required Minimum Distributions</a:t>
            </a:r>
            <a:br>
              <a:rPr lang="en-US" sz="3200" dirty="0"/>
            </a:br>
            <a:r>
              <a:rPr lang="en-US" sz="3200" dirty="0"/>
              <a:t>	</a:t>
            </a:r>
            <a:r>
              <a:rPr lang="en-US" sz="3200" i="1" dirty="0"/>
              <a:t>Death After Required Beginning Date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2339102"/>
          </a:xfrm>
          <a:prstGeom prst="rect">
            <a:avLst/>
          </a:prstGeom>
          <a:noFill/>
        </p:spPr>
        <p:txBody>
          <a:bodyPr wrap="square" rtlCol="0">
            <a:spAutoFit/>
          </a:bodyPr>
          <a:lstStyle/>
          <a:p>
            <a:pPr marL="285750" indent="-285750">
              <a:buFont typeface="Arial" panose="020B0604020202020204" pitchFamily="34" charset="0"/>
              <a:buChar char="•"/>
            </a:pPr>
            <a:r>
              <a:rPr lang="en-US" sz="2800" dirty="0"/>
              <a:t>Non-Spouse – Considerations</a:t>
            </a:r>
          </a:p>
          <a:p>
            <a:pPr marL="742950" lvl="1" indent="-285750">
              <a:buFont typeface="Arial" panose="020B0604020202020204" pitchFamily="34" charset="0"/>
              <a:buChar char="•"/>
            </a:pPr>
            <a:endParaRPr lang="en-US" dirty="0"/>
          </a:p>
          <a:p>
            <a:pPr marL="800100" lvl="1" indent="-342900">
              <a:buAutoNum type="arabicParenBoth"/>
            </a:pPr>
            <a:r>
              <a:rPr lang="en-US" sz="2000" dirty="0"/>
              <a:t>Younger Beneficiary – Stretch IRA</a:t>
            </a:r>
          </a:p>
          <a:p>
            <a:pPr marL="800100" lvl="1" indent="-342900">
              <a:buAutoNum type="arabicParenBoth"/>
            </a:pPr>
            <a:endParaRPr lang="en-US" sz="2000" dirty="0"/>
          </a:p>
          <a:p>
            <a:pPr marL="800100" lvl="1" indent="-342900">
              <a:buAutoNum type="arabicParenBoth"/>
            </a:pPr>
            <a:r>
              <a:rPr lang="en-US" sz="2000" dirty="0"/>
              <a:t>Multiple Beneficiaries – Use the Shortest Life Expectancy</a:t>
            </a:r>
          </a:p>
          <a:p>
            <a:pPr marL="800100" lvl="1" indent="-342900">
              <a:buAutoNum type="arabicParenBoth"/>
            </a:pPr>
            <a:endParaRPr lang="en-US" sz="2000" dirty="0"/>
          </a:p>
          <a:p>
            <a:pPr marL="800100" lvl="1" indent="-342900">
              <a:buAutoNum type="arabicParenBoth"/>
            </a:pPr>
            <a:r>
              <a:rPr lang="en-US" sz="2000" dirty="0"/>
              <a:t>Single Life Expectancy – Reduced by 1 each year</a:t>
            </a:r>
          </a:p>
        </p:txBody>
      </p:sp>
    </p:spTree>
    <p:extLst>
      <p:ext uri="{BB962C8B-B14F-4D97-AF65-F5344CB8AC3E}">
        <p14:creationId xmlns:p14="http://schemas.microsoft.com/office/powerpoint/2010/main" val="300676131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Treasury Regulation § 1.401(a)(9)-4</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Required Minimum Distributions</a:t>
            </a:r>
            <a:br>
              <a:rPr lang="en-US" sz="3200" dirty="0"/>
            </a:br>
            <a:r>
              <a:rPr lang="en-US" sz="3200" dirty="0"/>
              <a:t>	</a:t>
            </a:r>
            <a:r>
              <a:rPr lang="en-US" sz="3200" i="1" dirty="0"/>
              <a:t>Death After Required Beginning Date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1415772"/>
          </a:xfrm>
          <a:prstGeom prst="rect">
            <a:avLst/>
          </a:prstGeom>
          <a:noFill/>
        </p:spPr>
        <p:txBody>
          <a:bodyPr wrap="square" rtlCol="0">
            <a:spAutoFit/>
          </a:bodyPr>
          <a:lstStyle/>
          <a:p>
            <a:pPr marL="285750" indent="-285750">
              <a:buFont typeface="Arial" panose="020B0604020202020204" pitchFamily="34" charset="0"/>
              <a:buChar char="•"/>
            </a:pPr>
            <a:r>
              <a:rPr lang="en-US" sz="2800" dirty="0"/>
              <a:t>No Beneficiary</a:t>
            </a:r>
          </a:p>
          <a:p>
            <a:pPr marL="742950" lvl="1" indent="-285750">
              <a:buFont typeface="Arial" panose="020B0604020202020204" pitchFamily="34" charset="0"/>
              <a:buChar char="•"/>
            </a:pPr>
            <a:endParaRPr lang="en-US" dirty="0"/>
          </a:p>
          <a:p>
            <a:pPr marL="800100" lvl="1" indent="-342900">
              <a:buAutoNum type="arabicParenBoth"/>
            </a:pPr>
            <a:r>
              <a:rPr lang="en-US" sz="2000" dirty="0"/>
              <a:t>Continue Distributions Period of Deceased Owner – Reduced by 1 each year</a:t>
            </a:r>
          </a:p>
        </p:txBody>
      </p:sp>
    </p:spTree>
    <p:extLst>
      <p:ext uri="{BB962C8B-B14F-4D97-AF65-F5344CB8AC3E}">
        <p14:creationId xmlns:p14="http://schemas.microsoft.com/office/powerpoint/2010/main" val="50097220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Treasury Regulation § 1.401(a)(9)-4</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Required Minimum Distributions</a:t>
            </a:r>
            <a:br>
              <a:rPr lang="en-US" sz="3200" dirty="0"/>
            </a:br>
            <a:r>
              <a:rPr lang="en-US" sz="3200" dirty="0"/>
              <a:t>	</a:t>
            </a:r>
            <a:r>
              <a:rPr lang="en-US" sz="3200" i="1" dirty="0"/>
              <a:t>Death Before Required Beginning Date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2954655"/>
          </a:xfrm>
          <a:prstGeom prst="rect">
            <a:avLst/>
          </a:prstGeom>
          <a:noFill/>
        </p:spPr>
        <p:txBody>
          <a:bodyPr wrap="square" rtlCol="0">
            <a:spAutoFit/>
          </a:bodyPr>
          <a:lstStyle/>
          <a:p>
            <a:pPr marL="285750" indent="-285750">
              <a:buFont typeface="Arial" panose="020B0604020202020204" pitchFamily="34" charset="0"/>
              <a:buChar char="•"/>
            </a:pPr>
            <a:r>
              <a:rPr lang="en-US" sz="2800" dirty="0"/>
              <a:t>Who/What is the Designated Beneficiary</a:t>
            </a:r>
          </a:p>
          <a:p>
            <a:pPr marL="742950" lvl="1" indent="-285750">
              <a:buFont typeface="Arial" panose="020B0604020202020204" pitchFamily="34" charset="0"/>
              <a:buChar char="•"/>
            </a:pPr>
            <a:endParaRPr lang="en-US" dirty="0"/>
          </a:p>
          <a:p>
            <a:pPr marL="800100" lvl="1" indent="-342900">
              <a:buAutoNum type="arabicParenBoth"/>
            </a:pPr>
            <a:r>
              <a:rPr lang="en-US" sz="2000" dirty="0"/>
              <a:t>Spouse</a:t>
            </a:r>
          </a:p>
          <a:p>
            <a:pPr marL="800100" lvl="1" indent="-342900">
              <a:buAutoNum type="arabicParenBoth"/>
            </a:pPr>
            <a:endParaRPr lang="en-US" sz="2000" dirty="0"/>
          </a:p>
          <a:p>
            <a:pPr marL="800100" lvl="1" indent="-342900">
              <a:buAutoNum type="arabicParenBoth"/>
            </a:pPr>
            <a:r>
              <a:rPr lang="en-US" sz="2000" dirty="0"/>
              <a:t>Non-Spouse</a:t>
            </a:r>
          </a:p>
          <a:p>
            <a:pPr marL="800100" lvl="1" indent="-342900">
              <a:buAutoNum type="arabicParenBoth"/>
            </a:pPr>
            <a:endParaRPr lang="en-US" sz="2000" dirty="0"/>
          </a:p>
          <a:p>
            <a:pPr marL="800100" lvl="1" indent="-342900">
              <a:buAutoNum type="arabicParenBoth"/>
            </a:pPr>
            <a:r>
              <a:rPr lang="en-US" sz="2000" dirty="0"/>
              <a:t>Trust</a:t>
            </a:r>
          </a:p>
          <a:p>
            <a:pPr marL="800100" lvl="1" indent="-342900">
              <a:buAutoNum type="arabicParenBoth"/>
            </a:pPr>
            <a:endParaRPr lang="en-US" sz="2000" dirty="0"/>
          </a:p>
          <a:p>
            <a:pPr marL="800100" lvl="1" indent="-342900">
              <a:buAutoNum type="arabicParenBoth"/>
            </a:pPr>
            <a:r>
              <a:rPr lang="en-US" sz="2000" dirty="0"/>
              <a:t>No Beneficiary</a:t>
            </a:r>
          </a:p>
        </p:txBody>
      </p:sp>
    </p:spTree>
    <p:extLst>
      <p:ext uri="{BB962C8B-B14F-4D97-AF65-F5344CB8AC3E}">
        <p14:creationId xmlns:p14="http://schemas.microsoft.com/office/powerpoint/2010/main" val="299159303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Treasury Regulation § 1.401(a)(9)-4</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Required Minimum Distributions</a:t>
            </a:r>
            <a:br>
              <a:rPr lang="en-US" sz="3200" dirty="0"/>
            </a:br>
            <a:r>
              <a:rPr lang="en-US" sz="3200" dirty="0"/>
              <a:t>	</a:t>
            </a:r>
            <a:r>
              <a:rPr lang="en-US" sz="3200" i="1" dirty="0"/>
              <a:t>Death Before Required Beginning Date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2954655"/>
          </a:xfrm>
          <a:prstGeom prst="rect">
            <a:avLst/>
          </a:prstGeom>
          <a:noFill/>
        </p:spPr>
        <p:txBody>
          <a:bodyPr wrap="square" rtlCol="0">
            <a:spAutoFit/>
          </a:bodyPr>
          <a:lstStyle/>
          <a:p>
            <a:pPr marL="285750" indent="-285750">
              <a:buFont typeface="Arial" panose="020B0604020202020204" pitchFamily="34" charset="0"/>
              <a:buChar char="•"/>
            </a:pPr>
            <a:r>
              <a:rPr lang="en-US" sz="2800" dirty="0"/>
              <a:t>Spouse – Considerations</a:t>
            </a:r>
          </a:p>
          <a:p>
            <a:pPr marL="742950" lvl="1" indent="-285750">
              <a:buFont typeface="Arial" panose="020B0604020202020204" pitchFamily="34" charset="0"/>
              <a:buChar char="•"/>
            </a:pPr>
            <a:endParaRPr lang="en-US" dirty="0"/>
          </a:p>
          <a:p>
            <a:pPr marL="800100" lvl="1" indent="-342900">
              <a:buAutoNum type="arabicParenBoth"/>
            </a:pPr>
            <a:r>
              <a:rPr lang="en-US" sz="2000" dirty="0"/>
              <a:t>Spouse Takeover (if Sole Beneficiary)</a:t>
            </a:r>
          </a:p>
          <a:p>
            <a:pPr marL="800100" lvl="1" indent="-342900">
              <a:buAutoNum type="arabicParenBoth"/>
            </a:pPr>
            <a:endParaRPr lang="en-US" sz="2000" dirty="0"/>
          </a:p>
          <a:p>
            <a:pPr marL="800100" lvl="1" indent="-342900">
              <a:buAutoNum type="arabicParenBoth"/>
            </a:pPr>
            <a:r>
              <a:rPr lang="en-US" sz="2000" dirty="0"/>
              <a:t>Spouse’s Age (RMD when Reach 70 ½ vs. Delay until Spouse is 70 ½)</a:t>
            </a:r>
          </a:p>
          <a:p>
            <a:pPr marL="800100" lvl="1" indent="-342900">
              <a:buAutoNum type="arabicParenBoth"/>
            </a:pPr>
            <a:endParaRPr lang="en-US" sz="2000" dirty="0"/>
          </a:p>
          <a:p>
            <a:pPr marL="800100" lvl="1" indent="-342900">
              <a:buAutoNum type="arabicParenBoth"/>
            </a:pPr>
            <a:r>
              <a:rPr lang="en-US" sz="2000" dirty="0"/>
              <a:t>Younger Spouse (Need Access vs. Delay RMD)</a:t>
            </a:r>
          </a:p>
          <a:p>
            <a:pPr marL="800100" lvl="1" indent="-342900">
              <a:buAutoNum type="arabicParenBoth"/>
            </a:pPr>
            <a:endParaRPr lang="en-US" sz="2000" dirty="0"/>
          </a:p>
          <a:p>
            <a:pPr marL="800100" lvl="1" indent="-342900">
              <a:buAutoNum type="arabicParenBoth"/>
            </a:pPr>
            <a:r>
              <a:rPr lang="en-US" sz="2000" dirty="0"/>
              <a:t>Distribute within 5 Years</a:t>
            </a:r>
          </a:p>
        </p:txBody>
      </p:sp>
    </p:spTree>
    <p:extLst>
      <p:ext uri="{BB962C8B-B14F-4D97-AF65-F5344CB8AC3E}">
        <p14:creationId xmlns:p14="http://schemas.microsoft.com/office/powerpoint/2010/main" val="256199431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Treasury Regulation § 1.401(a)(9)-4</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Required Minimum Distributions</a:t>
            </a:r>
            <a:br>
              <a:rPr lang="en-US" sz="3200" dirty="0"/>
            </a:br>
            <a:r>
              <a:rPr lang="en-US" sz="3200" dirty="0"/>
              <a:t>	</a:t>
            </a:r>
            <a:r>
              <a:rPr lang="en-US" sz="3200" i="1" dirty="0"/>
              <a:t>Death Before Required Beginning Date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1723549"/>
          </a:xfrm>
          <a:prstGeom prst="rect">
            <a:avLst/>
          </a:prstGeom>
          <a:noFill/>
        </p:spPr>
        <p:txBody>
          <a:bodyPr wrap="square" rtlCol="0">
            <a:spAutoFit/>
          </a:bodyPr>
          <a:lstStyle/>
          <a:p>
            <a:pPr marL="285750" indent="-285750">
              <a:buFont typeface="Arial" panose="020B0604020202020204" pitchFamily="34" charset="0"/>
              <a:buChar char="•"/>
            </a:pPr>
            <a:r>
              <a:rPr lang="en-US" sz="2800" dirty="0"/>
              <a:t>Non-Spouse – Considerations</a:t>
            </a:r>
          </a:p>
          <a:p>
            <a:pPr marL="742950" lvl="1" indent="-285750">
              <a:buFont typeface="Arial" panose="020B0604020202020204" pitchFamily="34" charset="0"/>
              <a:buChar char="•"/>
            </a:pPr>
            <a:endParaRPr lang="en-US" dirty="0"/>
          </a:p>
          <a:p>
            <a:pPr marL="800100" lvl="1" indent="-342900">
              <a:buAutoNum type="arabicParenBoth"/>
            </a:pPr>
            <a:r>
              <a:rPr lang="en-US" sz="2000" dirty="0"/>
              <a:t>Rollover to Inherited IRA – Reduced by 1 each year</a:t>
            </a:r>
          </a:p>
          <a:p>
            <a:pPr marL="800100" lvl="1" indent="-342900">
              <a:buAutoNum type="arabicParenBoth"/>
            </a:pPr>
            <a:endParaRPr lang="en-US" sz="2000" dirty="0"/>
          </a:p>
          <a:p>
            <a:pPr marL="800100" lvl="1" indent="-342900">
              <a:buAutoNum type="arabicParenBoth"/>
            </a:pPr>
            <a:r>
              <a:rPr lang="en-US" sz="2000" dirty="0"/>
              <a:t>Distribute within 5 Years</a:t>
            </a:r>
          </a:p>
        </p:txBody>
      </p:sp>
    </p:spTree>
    <p:extLst>
      <p:ext uri="{BB962C8B-B14F-4D97-AF65-F5344CB8AC3E}">
        <p14:creationId xmlns:p14="http://schemas.microsoft.com/office/powerpoint/2010/main" val="218950972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endParaRPr kumimoji="0" lang="en-US" sz="200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Outline</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4339650"/>
          </a:xfrm>
          <a:prstGeom prst="rect">
            <a:avLst/>
          </a:prstGeom>
          <a:noFill/>
        </p:spPr>
        <p:txBody>
          <a:bodyPr wrap="square" rtlCol="0">
            <a:spAutoFit/>
          </a:bodyPr>
          <a:lstStyle/>
          <a:p>
            <a:pPr marL="285750" indent="-285750">
              <a:buFont typeface="Wingdings" panose="05000000000000000000" pitchFamily="2" charset="2"/>
              <a:buChar char="q"/>
            </a:pPr>
            <a:r>
              <a:rPr lang="en-US" sz="2000" dirty="0"/>
              <a:t>Beneficiary Designations</a:t>
            </a:r>
          </a:p>
          <a:p>
            <a:pPr lvl="1"/>
            <a:endParaRPr lang="en-US" sz="2000" dirty="0">
              <a:cs typeface="Arial" panose="020B0604020202020204" pitchFamily="34" charset="0"/>
            </a:endParaRPr>
          </a:p>
          <a:p>
            <a:pPr marL="285750" indent="-285750">
              <a:buFont typeface="Wingdings" panose="05000000000000000000" pitchFamily="2" charset="2"/>
              <a:buChar char="q"/>
            </a:pPr>
            <a:r>
              <a:rPr lang="en-US" sz="2000" dirty="0"/>
              <a:t>Required Minimum Distributions (RMDs)</a:t>
            </a:r>
          </a:p>
          <a:p>
            <a:pPr lvl="1"/>
            <a:endParaRPr lang="en-US" sz="2000" dirty="0"/>
          </a:p>
          <a:p>
            <a:pPr marL="285750" indent="-285750">
              <a:buFont typeface="Wingdings" panose="05000000000000000000" pitchFamily="2" charset="2"/>
              <a:buChar char="q"/>
            </a:pPr>
            <a:r>
              <a:rPr lang="en-US" sz="2000" dirty="0"/>
              <a:t>Inherited IRAs</a:t>
            </a:r>
          </a:p>
          <a:p>
            <a:pPr lvl="1"/>
            <a:endParaRPr lang="en-US" sz="2000" dirty="0"/>
          </a:p>
          <a:p>
            <a:pPr marL="285750" indent="-285750">
              <a:buFont typeface="Wingdings" panose="05000000000000000000" pitchFamily="2" charset="2"/>
              <a:buChar char="q"/>
            </a:pPr>
            <a:r>
              <a:rPr lang="en-US" sz="2000" dirty="0"/>
              <a:t>Creditor Protection</a:t>
            </a:r>
          </a:p>
          <a:p>
            <a:pPr lvl="1"/>
            <a:endParaRPr lang="en-US" sz="2000" dirty="0"/>
          </a:p>
          <a:p>
            <a:pPr marL="285750" indent="-285750">
              <a:buFont typeface="Wingdings" panose="05000000000000000000" pitchFamily="2" charset="2"/>
              <a:buChar char="q"/>
            </a:pPr>
            <a:r>
              <a:rPr lang="en-US" sz="2000" dirty="0"/>
              <a:t>Roth Provisions</a:t>
            </a:r>
          </a:p>
          <a:p>
            <a:pPr lvl="1"/>
            <a:endParaRPr lang="en-US" sz="2000" dirty="0"/>
          </a:p>
          <a:p>
            <a:pPr marL="285750" indent="-285750">
              <a:buFont typeface="Wingdings" panose="05000000000000000000" pitchFamily="2" charset="2"/>
              <a:buChar char="q"/>
            </a:pPr>
            <a:r>
              <a:rPr lang="en-US" sz="2000" dirty="0"/>
              <a:t>Qualified Domestic Relations Order – QDRO</a:t>
            </a:r>
            <a:endParaRPr lang="en-US" sz="2000" i="1" dirty="0"/>
          </a:p>
          <a:p>
            <a:pPr lvl="1"/>
            <a:endParaRPr lang="en-US" sz="2000" dirty="0"/>
          </a:p>
          <a:p>
            <a:pPr marL="285750" indent="-285750">
              <a:buFont typeface="Wingdings" panose="05000000000000000000" pitchFamily="2" charset="2"/>
              <a:buChar char="q"/>
            </a:pPr>
            <a:r>
              <a:rPr lang="en-US" sz="2000" dirty="0"/>
              <a:t>Advice</a:t>
            </a:r>
          </a:p>
          <a:p>
            <a:pPr lvl="1"/>
            <a:endParaRPr lang="en-US" dirty="0"/>
          </a:p>
        </p:txBody>
      </p:sp>
    </p:spTree>
    <p:extLst>
      <p:ext uri="{BB962C8B-B14F-4D97-AF65-F5344CB8AC3E}">
        <p14:creationId xmlns:p14="http://schemas.microsoft.com/office/powerpoint/2010/main" val="125494065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Treasury Regulation § 1.401(a)(9)-4</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Required Minimum Distributions</a:t>
            </a:r>
            <a:br>
              <a:rPr lang="en-US" sz="3200" dirty="0"/>
            </a:br>
            <a:r>
              <a:rPr lang="en-US" sz="3200" dirty="0"/>
              <a:t>	</a:t>
            </a:r>
            <a:r>
              <a:rPr lang="en-US" sz="3200" i="1" dirty="0"/>
              <a:t>Death Before Required Beginning Date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1138773"/>
          </a:xfrm>
          <a:prstGeom prst="rect">
            <a:avLst/>
          </a:prstGeom>
          <a:noFill/>
        </p:spPr>
        <p:txBody>
          <a:bodyPr wrap="square" rtlCol="0">
            <a:spAutoFit/>
          </a:bodyPr>
          <a:lstStyle/>
          <a:p>
            <a:pPr marL="285750" indent="-285750">
              <a:buFont typeface="Arial" panose="020B0604020202020204" pitchFamily="34" charset="0"/>
              <a:buChar char="•"/>
            </a:pPr>
            <a:r>
              <a:rPr lang="en-US" sz="2800" dirty="0"/>
              <a:t>No Beneficiary</a:t>
            </a:r>
          </a:p>
          <a:p>
            <a:pPr lvl="1"/>
            <a:endParaRPr lang="en-US" sz="2000" dirty="0"/>
          </a:p>
          <a:p>
            <a:pPr marL="800100" lvl="1" indent="-342900">
              <a:buAutoNum type="arabicParenBoth"/>
            </a:pPr>
            <a:r>
              <a:rPr lang="en-US" sz="2000" dirty="0"/>
              <a:t>Distribute within 5 Years</a:t>
            </a:r>
          </a:p>
        </p:txBody>
      </p:sp>
    </p:spTree>
    <p:extLst>
      <p:ext uri="{BB962C8B-B14F-4D97-AF65-F5344CB8AC3E}">
        <p14:creationId xmlns:p14="http://schemas.microsoft.com/office/powerpoint/2010/main" val="94513930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Required Minimum Distributions</a:t>
            </a:r>
            <a:br>
              <a:rPr lang="en-US" sz="3200" dirty="0"/>
            </a:br>
            <a:r>
              <a:rPr lang="en-US" sz="3200" dirty="0"/>
              <a:t>	</a:t>
            </a:r>
            <a:r>
              <a:rPr lang="en-US" sz="3200" i="1" dirty="0"/>
              <a:t>Death After Required Beginning Date</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1415772"/>
          </a:xfrm>
          <a:prstGeom prst="rect">
            <a:avLst/>
          </a:prstGeom>
          <a:noFill/>
        </p:spPr>
        <p:txBody>
          <a:bodyPr wrap="square" rtlCol="0">
            <a:spAutoFit/>
          </a:bodyPr>
          <a:lstStyle/>
          <a:p>
            <a:pPr marL="285750" indent="-285750">
              <a:buFont typeface="Arial" panose="020B0604020202020204" pitchFamily="34" charset="0"/>
              <a:buChar char="•"/>
            </a:pPr>
            <a:r>
              <a:rPr lang="en-US" sz="2800" dirty="0"/>
              <a:t>Disclaimer</a:t>
            </a:r>
          </a:p>
          <a:p>
            <a:pPr marL="742950" lvl="1" indent="-285750">
              <a:buFont typeface="Arial" panose="020B0604020202020204" pitchFamily="34" charset="0"/>
              <a:buChar char="•"/>
            </a:pPr>
            <a:endParaRPr lang="en-US" dirty="0"/>
          </a:p>
          <a:p>
            <a:pPr marL="800100" lvl="1" indent="-342900">
              <a:buAutoNum type="arabicParenBoth"/>
            </a:pPr>
            <a:r>
              <a:rPr lang="en-US" sz="2000" dirty="0"/>
              <a:t>Must be effectively disclaimed before December 31</a:t>
            </a:r>
            <a:r>
              <a:rPr lang="en-US" sz="2000" baseline="30000" dirty="0"/>
              <a:t>st</a:t>
            </a:r>
            <a:r>
              <a:rPr lang="en-US" sz="2000" dirty="0"/>
              <a:t> of the year following the Participant’s Death</a:t>
            </a:r>
          </a:p>
        </p:txBody>
      </p:sp>
    </p:spTree>
    <p:extLst>
      <p:ext uri="{BB962C8B-B14F-4D97-AF65-F5344CB8AC3E}">
        <p14:creationId xmlns:p14="http://schemas.microsoft.com/office/powerpoint/2010/main" val="168490627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Clark v. </a:t>
            </a:r>
            <a:r>
              <a:rPr lang="en-US" sz="1050" dirty="0" err="1">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Rameker</a:t>
            </a:r>
            <a:r>
              <a:rPr lang="en-US" sz="1050" dirty="0">
                <a:solidFill>
                  <a:schemeClr val="tx1"/>
                </a:solidFill>
                <a:latin typeface="Arial" panose="020B0604020202020204" pitchFamily="34" charset="0"/>
                <a:cs typeface="Arial" panose="020B0604020202020204" pitchFamily="34" charset="0"/>
              </a:rPr>
              <a:t>, 134 </a:t>
            </a:r>
            <a:r>
              <a:rPr lang="en-US" sz="1050" dirty="0" err="1">
                <a:solidFill>
                  <a:schemeClr val="tx1"/>
                </a:solidFill>
                <a:latin typeface="Arial" panose="020B0604020202020204" pitchFamily="34" charset="0"/>
                <a:cs typeface="Arial" panose="020B0604020202020204" pitchFamily="34" charset="0"/>
              </a:rPr>
              <a:t>S.Ct</a:t>
            </a:r>
            <a:r>
              <a:rPr lang="en-US" sz="1050" dirty="0">
                <a:solidFill>
                  <a:schemeClr val="tx1"/>
                </a:solidFill>
                <a:latin typeface="Arial" panose="020B0604020202020204" pitchFamily="34" charset="0"/>
                <a:cs typeface="Arial" panose="020B0604020202020204" pitchFamily="34" charset="0"/>
              </a:rPr>
              <a:t>. 2242 (2014)</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Inherited IRAs</a:t>
            </a:r>
            <a:br>
              <a:rPr lang="en-US" dirty="0"/>
            </a:br>
            <a:r>
              <a:rPr lang="en-US" sz="3200" dirty="0"/>
              <a:t>	(***</a:t>
            </a:r>
            <a:r>
              <a:rPr lang="en-US" sz="3200" i="1" dirty="0"/>
              <a:t>Caption***)</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077200" cy="3416320"/>
          </a:xfrm>
          <a:prstGeom prst="rect">
            <a:avLst/>
          </a:prstGeom>
          <a:noFill/>
        </p:spPr>
        <p:txBody>
          <a:bodyPr wrap="square" rtlCol="0">
            <a:spAutoFit/>
          </a:bodyPr>
          <a:lstStyle/>
          <a:p>
            <a:r>
              <a:rPr lang="en-US" dirty="0"/>
              <a:t>Inherited IRAs – Creditor Protection</a:t>
            </a:r>
          </a:p>
          <a:p>
            <a:endParaRPr lang="en-US" dirty="0"/>
          </a:p>
          <a:p>
            <a:pPr marL="285750" indent="-285750">
              <a:buFont typeface="Arial" panose="020B0604020202020204" pitchFamily="34" charset="0"/>
              <a:buChar char="•"/>
            </a:pPr>
            <a:r>
              <a:rPr lang="en-US" dirty="0"/>
              <a:t>11 USC 552(b)(3)(C)</a:t>
            </a:r>
          </a:p>
          <a:p>
            <a:pPr marL="285750" indent="-285750">
              <a:buFont typeface="Arial" panose="020B0604020202020204" pitchFamily="34" charset="0"/>
              <a:buChar char="•"/>
            </a:pPr>
            <a:r>
              <a:rPr lang="en-US" dirty="0"/>
              <a:t>Bankruptcy Abuse Prevention and Consumer Protection Act of 2005</a:t>
            </a:r>
          </a:p>
          <a:p>
            <a:pPr marL="285750" indent="-285750">
              <a:buFont typeface="Arial" panose="020B0604020202020204" pitchFamily="34" charset="0"/>
              <a:buChar char="•"/>
            </a:pPr>
            <a:r>
              <a:rPr lang="en-US" dirty="0"/>
              <a:t>Bankruptcy Court</a:t>
            </a:r>
          </a:p>
          <a:p>
            <a:pPr marL="285750" indent="-285750">
              <a:buFont typeface="Arial" panose="020B0604020202020204" pitchFamily="34" charset="0"/>
              <a:buChar char="•"/>
            </a:pPr>
            <a:r>
              <a:rPr lang="en-US" dirty="0"/>
              <a:t>District Court</a:t>
            </a:r>
          </a:p>
          <a:p>
            <a:pPr marL="285750" indent="-285750">
              <a:buFont typeface="Arial" panose="020B0604020202020204" pitchFamily="34" charset="0"/>
              <a:buChar char="•"/>
            </a:pPr>
            <a:r>
              <a:rPr lang="en-US" dirty="0"/>
              <a:t>Seventh Circuit Court of Appeals</a:t>
            </a:r>
          </a:p>
          <a:p>
            <a:pPr marL="285750" indent="-285750">
              <a:buFont typeface="Arial" panose="020B0604020202020204" pitchFamily="34" charset="0"/>
              <a:buChar char="•"/>
            </a:pPr>
            <a:r>
              <a:rPr lang="en-US" dirty="0"/>
              <a:t>Supreme Court</a:t>
            </a:r>
          </a:p>
          <a:p>
            <a:pPr marL="285750" indent="-285750">
              <a:buFont typeface="Arial" panose="020B0604020202020204" pitchFamily="34" charset="0"/>
              <a:buChar char="•"/>
            </a:pPr>
            <a:r>
              <a:rPr lang="en-US" dirty="0"/>
              <a:t>IRC § 219(d)(4)</a:t>
            </a:r>
          </a:p>
          <a:p>
            <a:pPr marL="285750" indent="-285750">
              <a:buFont typeface="Arial" panose="020B0604020202020204" pitchFamily="34" charset="0"/>
              <a:buChar char="•"/>
            </a:pPr>
            <a:r>
              <a:rPr lang="en-US" dirty="0"/>
              <a:t>IRC §§ 408(a)(6) &amp; 401(a)(9)(B)</a:t>
            </a:r>
          </a:p>
          <a:p>
            <a:pPr marL="285750" indent="-285750">
              <a:buFont typeface="Arial" panose="020B0604020202020204" pitchFamily="34" charset="0"/>
              <a:buChar char="•"/>
            </a:pPr>
            <a:r>
              <a:rPr lang="en-US" dirty="0"/>
              <a:t>IRC § 72(t)(1)</a:t>
            </a:r>
          </a:p>
          <a:p>
            <a:pPr marL="285750" indent="-285750">
              <a:buFont typeface="Arial" panose="020B0604020202020204" pitchFamily="34" charset="0"/>
              <a:buChar char="•"/>
            </a:pPr>
            <a:r>
              <a:rPr lang="en-US" dirty="0"/>
              <a:t>Treasury Regulation 1.401(a)(9)-4, Q&amp;A-5</a:t>
            </a:r>
          </a:p>
        </p:txBody>
      </p:sp>
    </p:spTree>
    <p:extLst>
      <p:ext uri="{BB962C8B-B14F-4D97-AF65-F5344CB8AC3E}">
        <p14:creationId xmlns:p14="http://schemas.microsoft.com/office/powerpoint/2010/main" val="3440628969"/>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Reference: Tax Increase Prevention and Reconciliation Act of 2005 (TIPRA)</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Roth Contributions</a:t>
            </a:r>
            <a:br>
              <a:rPr lang="en-US" sz="3200" dirty="0"/>
            </a:br>
            <a:r>
              <a:rPr lang="en-US" sz="3200" dirty="0"/>
              <a:t>	</a:t>
            </a:r>
            <a:r>
              <a:rPr lang="en-US" sz="3200" i="1" dirty="0"/>
              <a:t>***Caption***</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t>RMDs: IRA vs. 401(k) vs. Inherited Roth IRA</a:t>
            </a:r>
          </a:p>
          <a:p>
            <a:pPr marL="285750" indent="-285750">
              <a:buFont typeface="Arial" panose="020B0604020202020204" pitchFamily="34" charset="0"/>
              <a:buChar char="•"/>
            </a:pPr>
            <a:r>
              <a:rPr lang="en-US" sz="2800" dirty="0"/>
              <a:t>Post Age 70 ½</a:t>
            </a:r>
          </a:p>
          <a:p>
            <a:pPr marL="285750" indent="-285750">
              <a:buFont typeface="Arial" panose="020B0604020202020204" pitchFamily="34" charset="0"/>
              <a:buChar char="•"/>
            </a:pPr>
            <a:r>
              <a:rPr lang="en-US" sz="2800" dirty="0"/>
              <a:t>5-Year Clock for “Qualified” Distribution</a:t>
            </a:r>
          </a:p>
          <a:p>
            <a:pPr marL="971550" lvl="1" indent="-514350">
              <a:buFont typeface="+mj-lt"/>
              <a:buAutoNum type="alphaLcParenR"/>
            </a:pPr>
            <a:r>
              <a:rPr lang="en-US" sz="2800" dirty="0"/>
              <a:t>Rollover to Roth IRA – Open Roth IRA ASAP</a:t>
            </a:r>
          </a:p>
          <a:p>
            <a:pPr marL="285750" indent="-285750">
              <a:buFont typeface="Arial" panose="020B0604020202020204" pitchFamily="34" charset="0"/>
              <a:buChar char="•"/>
            </a:pPr>
            <a:r>
              <a:rPr lang="en-US" sz="2800" dirty="0"/>
              <a:t>In-Plan Conversion – Plan Must Allow</a:t>
            </a:r>
          </a:p>
          <a:p>
            <a:pPr marL="285750" indent="-285750">
              <a:buFont typeface="Arial" panose="020B0604020202020204" pitchFamily="34" charset="0"/>
              <a:buChar char="•"/>
            </a:pPr>
            <a:r>
              <a:rPr lang="en-US" sz="2800" dirty="0"/>
              <a:t>Back-door Roth IRA – Conversion (TIPRA 2005)</a:t>
            </a:r>
          </a:p>
          <a:p>
            <a:pPr marL="742950" lvl="1" indent="-285750">
              <a:buFont typeface="Arial" panose="020B0604020202020204" pitchFamily="34" charset="0"/>
              <a:buChar char="•"/>
            </a:pPr>
            <a:r>
              <a:rPr lang="en-US" sz="2800" dirty="0"/>
              <a:t>Multiple IRAs/SEPs/SIMPLEs</a:t>
            </a:r>
          </a:p>
        </p:txBody>
      </p:sp>
    </p:spTree>
    <p:extLst>
      <p:ext uri="{BB962C8B-B14F-4D97-AF65-F5344CB8AC3E}">
        <p14:creationId xmlns:p14="http://schemas.microsoft.com/office/powerpoint/2010/main" val="316873048"/>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kumimoji="0" lang="en-US" sz="1050" b="0" i="0" u="none" strike="noStrike" cap="none" normalizeH="0" baseline="0" dirty="0">
                <a:solidFill>
                  <a:schemeClr val="tx1"/>
                </a:solidFill>
                <a:latin typeface="Arial" panose="020B0604020202020204" pitchFamily="34" charset="0"/>
                <a:cs typeface="Arial" panose="020B0604020202020204" pitchFamily="34" charset="0"/>
              </a:rPr>
              <a:t>Source:</a:t>
            </a:r>
            <a:r>
              <a:rPr kumimoji="0" lang="en-US" sz="1050" b="0" i="0" u="none" strike="noStrike" cap="none" normalizeH="0" dirty="0">
                <a:solidFill>
                  <a:schemeClr val="tx1"/>
                </a:solidFill>
                <a:latin typeface="Arial" panose="020B0604020202020204" pitchFamily="34" charset="0"/>
                <a:cs typeface="Arial" panose="020B0604020202020204" pitchFamily="34" charset="0"/>
              </a:rPr>
              <a:t> ERISA </a:t>
            </a:r>
            <a:r>
              <a:rPr lang="en-US" sz="1050" dirty="0">
                <a:solidFill>
                  <a:schemeClr val="tx1"/>
                </a:solidFill>
                <a:latin typeface="Arial" panose="020B0604020202020204" pitchFamily="34" charset="0"/>
                <a:cs typeface="Arial" panose="020B0604020202020204" pitchFamily="34" charset="0"/>
              </a:rPr>
              <a:t>§ 206(d)(3)(B) &amp; IRC § 414(p)(1)</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Qualified Domestic Relations Order</a:t>
            </a:r>
            <a:br>
              <a:rPr lang="en-US" sz="3200" dirty="0"/>
            </a:br>
            <a:r>
              <a:rPr lang="en-US" sz="3200" dirty="0"/>
              <a:t>	</a:t>
            </a:r>
            <a:r>
              <a:rPr lang="en-US" sz="3200" i="1" dirty="0"/>
              <a:t>QDRO</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3416320"/>
          </a:xfrm>
          <a:prstGeom prst="rect">
            <a:avLst/>
          </a:prstGeom>
          <a:noFill/>
        </p:spPr>
        <p:txBody>
          <a:bodyPr wrap="square" rtlCol="0">
            <a:spAutoFit/>
          </a:bodyPr>
          <a:lstStyle/>
          <a:p>
            <a:r>
              <a:rPr lang="en-US" dirty="0"/>
              <a:t>IRC § 414(p) – Qualified Domestic Relations Order Defined</a:t>
            </a:r>
          </a:p>
          <a:p>
            <a:pPr marL="800100" lvl="1" indent="-342900">
              <a:buAutoNum type="alphaUcParenBoth"/>
            </a:pPr>
            <a:endParaRPr lang="en-US" dirty="0"/>
          </a:p>
          <a:p>
            <a:pPr marL="800100" lvl="1" indent="-342900">
              <a:buAutoNum type="arabicParenBoth"/>
            </a:pPr>
            <a:r>
              <a:rPr lang="en-US" dirty="0"/>
              <a:t>(A)(</a:t>
            </a:r>
            <a:r>
              <a:rPr lang="en-US" dirty="0" err="1"/>
              <a:t>i</a:t>
            </a:r>
            <a:r>
              <a:rPr lang="en-US" dirty="0"/>
              <a:t>)…an alternate payee’s right to…receive…the benefits payable…to a participant…</a:t>
            </a:r>
          </a:p>
          <a:p>
            <a:pPr marL="800100" lvl="1" indent="-342900">
              <a:buAutoNum type="arabicParenBoth"/>
            </a:pPr>
            <a:endParaRPr lang="en-US" dirty="0"/>
          </a:p>
          <a:p>
            <a:pPr marL="800100" lvl="1" indent="-342900">
              <a:buAutoNum type="arabicParenBoth"/>
            </a:pPr>
            <a:r>
              <a:rPr lang="en-US" dirty="0"/>
              <a:t>Order Must Clearly Specify Certain Facts</a:t>
            </a:r>
          </a:p>
          <a:p>
            <a:pPr marL="1257300" lvl="2" indent="-342900">
              <a:buAutoNum type="alphaUcParenBoth"/>
            </a:pPr>
            <a:r>
              <a:rPr lang="en-US" dirty="0"/>
              <a:t>the name and last known mailing address…</a:t>
            </a:r>
          </a:p>
          <a:p>
            <a:pPr marL="1257300" lvl="2" indent="-342900">
              <a:buAutoNum type="alphaUcParenBoth"/>
            </a:pPr>
            <a:r>
              <a:rPr lang="en-US" dirty="0"/>
              <a:t>the amount or percentage of the participant’s benefit…</a:t>
            </a:r>
          </a:p>
          <a:p>
            <a:pPr marL="1257300" lvl="2" indent="-342900">
              <a:buAutoNum type="alphaUcParenBoth"/>
            </a:pPr>
            <a:r>
              <a:rPr lang="en-US" dirty="0"/>
              <a:t>the number of payments or period…</a:t>
            </a:r>
          </a:p>
          <a:p>
            <a:pPr marL="1257300" lvl="2" indent="-342900">
              <a:buAutoNum type="alphaUcParenBoth"/>
            </a:pPr>
            <a:r>
              <a:rPr lang="en-US" dirty="0"/>
              <a:t>each plan to which the order applies</a:t>
            </a:r>
          </a:p>
          <a:p>
            <a:pPr marL="1257300" lvl="2" indent="-342900">
              <a:buAutoNum type="alphaUcParenBoth"/>
            </a:pPr>
            <a:endParaRPr lang="en-US" dirty="0"/>
          </a:p>
          <a:p>
            <a:pPr marL="800100" lvl="1" indent="-342900">
              <a:buAutoNum type="arabicParenBoth"/>
            </a:pPr>
            <a:r>
              <a:rPr lang="en-US" dirty="0"/>
              <a:t>- (13) Other Ancillary Provisions</a:t>
            </a:r>
          </a:p>
        </p:txBody>
      </p:sp>
    </p:spTree>
    <p:extLst>
      <p:ext uri="{BB962C8B-B14F-4D97-AF65-F5344CB8AC3E}">
        <p14:creationId xmlns:p14="http://schemas.microsoft.com/office/powerpoint/2010/main" val="94601338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endParaRPr kumimoji="0" lang="en-US" sz="200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Brief History</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524000"/>
            <a:ext cx="8534400" cy="4247317"/>
          </a:xfrm>
          <a:prstGeom prst="rect">
            <a:avLst/>
          </a:prstGeom>
          <a:noFill/>
        </p:spPr>
        <p:txBody>
          <a:bodyPr wrap="square" rtlCol="0">
            <a:spAutoFit/>
          </a:bodyPr>
          <a:lstStyle/>
          <a:p>
            <a:r>
              <a:rPr lang="en-US" dirty="0"/>
              <a:t>What is a “Fiduciary” –</a:t>
            </a:r>
          </a:p>
          <a:p>
            <a:endParaRPr lang="en-US" dirty="0"/>
          </a:p>
          <a:p>
            <a:pPr marL="285750" indent="-285750">
              <a:buFont typeface="Wingdings" panose="05000000000000000000" pitchFamily="2" charset="2"/>
              <a:buChar char="q"/>
            </a:pPr>
            <a:r>
              <a:rPr lang="en-US" dirty="0"/>
              <a:t>Rules promulgated in 1975</a:t>
            </a:r>
          </a:p>
          <a:p>
            <a:pPr marL="742950" lvl="1" indent="-285750">
              <a:buFont typeface="Arial" panose="020B0604020202020204" pitchFamily="34" charset="0"/>
              <a:buChar char="•"/>
            </a:pPr>
            <a:r>
              <a:rPr lang="en-US" dirty="0">
                <a:cs typeface="Arial" panose="020B0604020202020204" pitchFamily="34" charset="0"/>
              </a:rPr>
              <a:t>DOL 29 CFR §2510.3-21(c) – Definition of  “Fiduciary”</a:t>
            </a:r>
          </a:p>
          <a:p>
            <a:pPr marL="285750" indent="-285750">
              <a:buFont typeface="Wingdings" panose="05000000000000000000" pitchFamily="2" charset="2"/>
              <a:buChar char="q"/>
            </a:pPr>
            <a:r>
              <a:rPr lang="en-US" dirty="0"/>
              <a:t>Proposal introduced in 2010</a:t>
            </a:r>
          </a:p>
          <a:p>
            <a:pPr marL="742950" lvl="1" indent="-285750">
              <a:buFont typeface="Arial" panose="020B0604020202020204" pitchFamily="34" charset="0"/>
              <a:buChar char="•"/>
            </a:pPr>
            <a:r>
              <a:rPr lang="en-US" dirty="0"/>
              <a:t>Withdrawn</a:t>
            </a:r>
          </a:p>
          <a:p>
            <a:pPr marL="285750" indent="-285750">
              <a:buFont typeface="Wingdings" panose="05000000000000000000" pitchFamily="2" charset="2"/>
              <a:buChar char="q"/>
            </a:pPr>
            <a:r>
              <a:rPr lang="en-US" dirty="0"/>
              <a:t>Fee Disclosures – July 1, 2012</a:t>
            </a:r>
          </a:p>
          <a:p>
            <a:pPr marL="742950" lvl="1" indent="-285750">
              <a:buFont typeface="Arial" panose="020B0604020202020204" pitchFamily="34" charset="0"/>
              <a:buChar char="•"/>
            </a:pPr>
            <a:r>
              <a:rPr lang="en-US" dirty="0"/>
              <a:t>Adopted</a:t>
            </a:r>
          </a:p>
          <a:p>
            <a:pPr marL="285750" indent="-285750">
              <a:buFont typeface="Wingdings" panose="05000000000000000000" pitchFamily="2" charset="2"/>
              <a:buChar char="q"/>
            </a:pPr>
            <a:r>
              <a:rPr lang="en-US" dirty="0"/>
              <a:t>Case Law</a:t>
            </a:r>
          </a:p>
          <a:p>
            <a:pPr marL="742950" lvl="1" indent="-285750">
              <a:buFont typeface="Arial" panose="020B0604020202020204" pitchFamily="34" charset="0"/>
              <a:buChar char="•"/>
            </a:pPr>
            <a:r>
              <a:rPr lang="en-US" i="1" dirty="0"/>
              <a:t>Tibble v. Edison Int’l</a:t>
            </a:r>
            <a:r>
              <a:rPr lang="en-US" dirty="0"/>
              <a:t> | </a:t>
            </a:r>
            <a:r>
              <a:rPr lang="en-US" i="1" dirty="0" err="1"/>
              <a:t>Tussey</a:t>
            </a:r>
            <a:r>
              <a:rPr lang="en-US" i="1" dirty="0"/>
              <a:t> v. ABB, Inc</a:t>
            </a:r>
            <a:r>
              <a:rPr lang="en-US" dirty="0"/>
              <a:t> | </a:t>
            </a:r>
            <a:r>
              <a:rPr lang="en-US" i="1" dirty="0" err="1"/>
              <a:t>Santomenno</a:t>
            </a:r>
            <a:r>
              <a:rPr lang="en-US" i="1" dirty="0"/>
              <a:t> v. John Hancock </a:t>
            </a:r>
            <a:r>
              <a:rPr lang="en-US" dirty="0"/>
              <a:t>| </a:t>
            </a:r>
            <a:r>
              <a:rPr lang="en-US" i="1" dirty="0"/>
              <a:t>Loomis, et al. v. Exelon Corporation</a:t>
            </a:r>
          </a:p>
          <a:p>
            <a:pPr marL="285750" indent="-285750">
              <a:buFont typeface="Wingdings" panose="05000000000000000000" pitchFamily="2" charset="2"/>
              <a:buChar char="q"/>
            </a:pPr>
            <a:r>
              <a:rPr lang="en-US" dirty="0"/>
              <a:t>GAO Report (GAO-13-30) March 2013 – </a:t>
            </a:r>
            <a:r>
              <a:rPr lang="en-US" i="1" dirty="0"/>
              <a:t>401(k) Plans: Labor and IRS Could Improve the Rollover Process for Participants</a:t>
            </a:r>
            <a:endParaRPr lang="en-US" dirty="0"/>
          </a:p>
          <a:p>
            <a:pPr marL="285750" indent="-285750">
              <a:buFont typeface="Wingdings" panose="05000000000000000000" pitchFamily="2" charset="2"/>
              <a:buChar char="q"/>
            </a:pPr>
            <a:r>
              <a:rPr lang="en-US" dirty="0"/>
              <a:t>Re-proposed in 2015</a:t>
            </a:r>
          </a:p>
          <a:p>
            <a:pPr marL="285750" indent="-285750">
              <a:buFont typeface="Wingdings" panose="05000000000000000000" pitchFamily="2" charset="2"/>
              <a:buChar char="q"/>
            </a:pPr>
            <a:r>
              <a:rPr lang="en-US" dirty="0"/>
              <a:t>5</a:t>
            </a:r>
            <a:r>
              <a:rPr lang="en-US" baseline="30000" dirty="0"/>
              <a:t>th</a:t>
            </a:r>
            <a:r>
              <a:rPr lang="en-US" dirty="0"/>
              <a:t> Circuit Vacated in 2018</a:t>
            </a:r>
          </a:p>
        </p:txBody>
      </p:sp>
    </p:spTree>
    <p:extLst>
      <p:ext uri="{BB962C8B-B14F-4D97-AF65-F5344CB8AC3E}">
        <p14:creationId xmlns:p14="http://schemas.microsoft.com/office/powerpoint/2010/main" val="369024359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kumimoji="0" lang="en-US" sz="1050" b="0" i="0" u="none" strike="noStrike" cap="none" normalizeH="0" baseline="0" dirty="0">
                <a:solidFill>
                  <a:schemeClr val="tx1"/>
                </a:solidFill>
                <a:latin typeface="Arial" panose="020B0604020202020204" pitchFamily="34" charset="0"/>
                <a:cs typeface="Arial" panose="020B0604020202020204" pitchFamily="34" charset="0"/>
              </a:rPr>
              <a:t>Source:</a:t>
            </a:r>
            <a:r>
              <a:rPr kumimoji="0" lang="en-US" sz="1050" b="0" i="0" u="none" strike="noStrike" cap="none" normalizeH="0" dirty="0">
                <a:solidFill>
                  <a:schemeClr val="tx1"/>
                </a:solidFill>
                <a:latin typeface="Arial" panose="020B0604020202020204" pitchFamily="34" charset="0"/>
                <a:cs typeface="Arial" panose="020B0604020202020204" pitchFamily="34" charset="0"/>
              </a:rPr>
              <a:t> ERISA 29 US Code </a:t>
            </a:r>
            <a:r>
              <a:rPr lang="en-US" sz="1050" dirty="0">
                <a:solidFill>
                  <a:schemeClr val="tx1"/>
                </a:solidFill>
                <a:latin typeface="Arial" panose="020B0604020202020204" pitchFamily="34" charset="0"/>
                <a:cs typeface="Arial" panose="020B0604020202020204" pitchFamily="34" charset="0"/>
              </a:rPr>
              <a:t>§ 1102 – Establishment of plan | ERISA 29 US Code § 1103 – Establishment of trust</a:t>
            </a: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ERISA Definitions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1477328"/>
          </a:xfrm>
          <a:prstGeom prst="rect">
            <a:avLst/>
          </a:prstGeom>
          <a:noFill/>
        </p:spPr>
        <p:txBody>
          <a:bodyPr wrap="square" rtlCol="0">
            <a:spAutoFit/>
          </a:bodyPr>
          <a:lstStyle/>
          <a:p>
            <a:r>
              <a:rPr lang="en-US" dirty="0"/>
              <a:t>§402(a) – Named Fiduciaries</a:t>
            </a:r>
          </a:p>
          <a:p>
            <a:pPr marL="800100" lvl="1" indent="-342900">
              <a:buAutoNum type="alphaUcParenBoth"/>
            </a:pPr>
            <a:endParaRPr lang="en-US" dirty="0"/>
          </a:p>
          <a:p>
            <a:pPr marL="800100" lvl="1" indent="-342900">
              <a:buAutoNum type="arabicParenBoth"/>
            </a:pPr>
            <a:r>
              <a:rPr lang="en-US" dirty="0"/>
              <a:t>…one or more named fiduciaries…authority to control and manage the operation and administration of the plan.</a:t>
            </a:r>
          </a:p>
          <a:p>
            <a:pPr marL="800100" lvl="1" indent="-342900">
              <a:buAutoNum type="arabicParenBoth"/>
            </a:pPr>
            <a:r>
              <a:rPr lang="en-US" dirty="0"/>
              <a:t>…who is named in the plan instrument, or… is identified as a fiduciary.</a:t>
            </a:r>
          </a:p>
        </p:txBody>
      </p:sp>
      <p:sp>
        <p:nvSpPr>
          <p:cNvPr id="8" name="TextBox 7"/>
          <p:cNvSpPr txBox="1"/>
          <p:nvPr/>
        </p:nvSpPr>
        <p:spPr>
          <a:xfrm>
            <a:off x="228600" y="3711476"/>
            <a:ext cx="8534400" cy="2308324"/>
          </a:xfrm>
          <a:prstGeom prst="rect">
            <a:avLst/>
          </a:prstGeom>
          <a:noFill/>
        </p:spPr>
        <p:txBody>
          <a:bodyPr wrap="square" rtlCol="0">
            <a:spAutoFit/>
          </a:bodyPr>
          <a:lstStyle/>
          <a:p>
            <a:r>
              <a:rPr lang="en-US" dirty="0"/>
              <a:t>§403 – [Trustee]</a:t>
            </a:r>
          </a:p>
          <a:p>
            <a:pPr marL="800100" lvl="1" indent="-342900">
              <a:buAutoNum type="alphaUcParenBoth"/>
            </a:pPr>
            <a:endParaRPr lang="en-US" dirty="0"/>
          </a:p>
          <a:p>
            <a:pPr marL="800100" lvl="1" indent="-342900">
              <a:buAutoNum type="alphaLcParenBoth"/>
            </a:pPr>
            <a:r>
              <a:rPr lang="en-US" dirty="0"/>
              <a:t>…Such trustee or trustees shall be either named in the trust instrument or plan instrument…or appointed by a person who is a named fiduciary…[who] shall have exclusive authority and discretion to manage and control the assets of the plan, except to the extent that – </a:t>
            </a:r>
          </a:p>
          <a:p>
            <a:pPr marL="1257300" lvl="2" indent="-342900">
              <a:buAutoNum type="arabicParenBoth"/>
            </a:pPr>
            <a:r>
              <a:rPr lang="en-US" dirty="0"/>
              <a:t>[Directed Trustee]</a:t>
            </a:r>
          </a:p>
          <a:p>
            <a:pPr marL="1257300" lvl="2" indent="-342900">
              <a:buAutoNum type="arabicParenBoth"/>
            </a:pPr>
            <a:r>
              <a:rPr lang="en-US" dirty="0"/>
              <a:t>[Investment Manager]</a:t>
            </a:r>
          </a:p>
        </p:txBody>
      </p:sp>
    </p:spTree>
    <p:extLst>
      <p:ext uri="{BB962C8B-B14F-4D97-AF65-F5344CB8AC3E}">
        <p14:creationId xmlns:p14="http://schemas.microsoft.com/office/powerpoint/2010/main" val="2551827428"/>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kumimoji="0" lang="en-US" sz="1050" b="0" i="0" u="none" strike="noStrike" cap="none" normalizeH="0" baseline="0" dirty="0">
                <a:solidFill>
                  <a:schemeClr val="tx1"/>
                </a:solidFill>
                <a:latin typeface="Arial" panose="020B0604020202020204" pitchFamily="34" charset="0"/>
                <a:cs typeface="Arial" panose="020B0604020202020204" pitchFamily="34" charset="0"/>
              </a:rPr>
              <a:t>Source:</a:t>
            </a:r>
            <a:r>
              <a:rPr kumimoji="0" lang="en-US" sz="1050" b="0" i="0" u="none" strike="noStrike" cap="none" normalizeH="0" dirty="0">
                <a:solidFill>
                  <a:schemeClr val="tx1"/>
                </a:solidFill>
                <a:latin typeface="Arial" panose="020B0604020202020204" pitchFamily="34" charset="0"/>
                <a:cs typeface="Arial" panose="020B0604020202020204" pitchFamily="34" charset="0"/>
              </a:rPr>
              <a:t> </a:t>
            </a:r>
            <a:r>
              <a:rPr lang="en-US" sz="1050" dirty="0">
                <a:solidFill>
                  <a:schemeClr val="tx1"/>
                </a:solidFill>
                <a:latin typeface="Arial" panose="020B0604020202020204" pitchFamily="34" charset="0"/>
                <a:cs typeface="Arial" panose="020B0604020202020204" pitchFamily="34" charset="0"/>
              </a:rPr>
              <a:t>ERISA </a:t>
            </a:r>
            <a:r>
              <a:rPr kumimoji="0" lang="en-US" sz="1050" b="0" i="0" u="none" strike="noStrike" cap="none" normalizeH="0" dirty="0">
                <a:solidFill>
                  <a:schemeClr val="tx1"/>
                </a:solidFill>
                <a:latin typeface="Arial" panose="020B0604020202020204" pitchFamily="34" charset="0"/>
                <a:cs typeface="Arial" panose="020B0604020202020204" pitchFamily="34" charset="0"/>
              </a:rPr>
              <a:t>29 US Code </a:t>
            </a:r>
            <a:r>
              <a:rPr lang="en-US" sz="1050" dirty="0">
                <a:solidFill>
                  <a:schemeClr val="tx1"/>
                </a:solidFill>
                <a:latin typeface="Arial" panose="020B0604020202020204" pitchFamily="34" charset="0"/>
                <a:cs typeface="Arial" panose="020B0604020202020204" pitchFamily="34" charset="0"/>
              </a:rPr>
              <a:t>§ 1002 - Definitions</a:t>
            </a:r>
            <a:endParaRPr kumimoji="0" lang="en-US" sz="200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ERISA Definitions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3970318"/>
          </a:xfrm>
          <a:prstGeom prst="rect">
            <a:avLst/>
          </a:prstGeom>
          <a:noFill/>
        </p:spPr>
        <p:txBody>
          <a:bodyPr wrap="square" rtlCol="0">
            <a:spAutoFit/>
          </a:bodyPr>
          <a:lstStyle/>
          <a:p>
            <a:r>
              <a:rPr lang="en-US" dirty="0"/>
              <a:t>§3(16) –</a:t>
            </a:r>
          </a:p>
          <a:p>
            <a:pPr marL="800100" lvl="1" indent="-342900">
              <a:buAutoNum type="alphaUcParenBoth"/>
            </a:pPr>
            <a:endParaRPr lang="en-US" dirty="0"/>
          </a:p>
          <a:p>
            <a:pPr marL="800100" lvl="1" indent="-342900">
              <a:buAutoNum type="alphaUcParenBoth"/>
            </a:pPr>
            <a:r>
              <a:rPr lang="en-US" dirty="0"/>
              <a:t>The term “administrator” means –</a:t>
            </a:r>
          </a:p>
          <a:p>
            <a:pPr marL="1314450" lvl="2" indent="-400050">
              <a:buFont typeface="+mj-lt"/>
              <a:buAutoNum type="romanLcPeriod"/>
            </a:pPr>
            <a:r>
              <a:rPr lang="en-US" dirty="0"/>
              <a:t>The person specifically so designated by the terms of the instrument under which the plan is operated;</a:t>
            </a:r>
          </a:p>
          <a:p>
            <a:pPr marL="1314450" lvl="2" indent="-400050">
              <a:buFont typeface="+mj-lt"/>
              <a:buAutoNum type="romanLcPeriod"/>
            </a:pPr>
            <a:r>
              <a:rPr lang="en-US" dirty="0"/>
              <a:t>If an administrator is not so designated, the plan sponsor; or</a:t>
            </a:r>
          </a:p>
          <a:p>
            <a:pPr marL="1314450" lvl="2" indent="-400050">
              <a:buFont typeface="+mj-lt"/>
              <a:buAutoNum type="romanLcPeriod"/>
            </a:pPr>
            <a:r>
              <a:rPr lang="en-US" dirty="0"/>
              <a:t>In the case of a plan for which an administrator is not designated and a plan sponsor cannot be identified, such other person as the Secretary may be regulation prescribe.</a:t>
            </a:r>
          </a:p>
          <a:p>
            <a:pPr marL="857250" lvl="1" indent="-400050">
              <a:buFont typeface="+mj-lt"/>
              <a:buAutoNum type="alphaUcParenBoth"/>
            </a:pPr>
            <a:r>
              <a:rPr lang="en-US" dirty="0"/>
              <a:t>The term “plan sponsor” means</a:t>
            </a:r>
          </a:p>
          <a:p>
            <a:pPr marL="1314450" lvl="2" indent="-400050">
              <a:buFont typeface="+mj-lt"/>
              <a:buAutoNum type="romanLcPeriod"/>
            </a:pPr>
            <a:r>
              <a:rPr lang="en-US" dirty="0"/>
              <a:t>The employer in the case of an employee benefit plan established or maintained by a single employer [or MEP in iii],</a:t>
            </a:r>
          </a:p>
          <a:p>
            <a:pPr marL="1314450" lvl="2" indent="-400050">
              <a:buFont typeface="+mj-lt"/>
              <a:buAutoNum type="romanLcPeriod"/>
            </a:pPr>
            <a:r>
              <a:rPr lang="en-US" dirty="0"/>
              <a:t>The employee organization in the case of a plan established or maintained by an employee organization…</a:t>
            </a:r>
          </a:p>
        </p:txBody>
      </p:sp>
    </p:spTree>
    <p:extLst>
      <p:ext uri="{BB962C8B-B14F-4D97-AF65-F5344CB8AC3E}">
        <p14:creationId xmlns:p14="http://schemas.microsoft.com/office/powerpoint/2010/main" val="4185206262"/>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ERISA 29 US Code § 1002 - Definitions</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ERISA Definitions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3693319"/>
          </a:xfrm>
          <a:prstGeom prst="rect">
            <a:avLst/>
          </a:prstGeom>
          <a:noFill/>
        </p:spPr>
        <p:txBody>
          <a:bodyPr wrap="square" rtlCol="0">
            <a:spAutoFit/>
          </a:bodyPr>
          <a:lstStyle/>
          <a:p>
            <a:r>
              <a:rPr lang="en-US" dirty="0"/>
              <a:t>§3(38) – </a:t>
            </a:r>
            <a:r>
              <a:rPr lang="en-US" i="1" dirty="0"/>
              <a:t>Investment Manager </a:t>
            </a:r>
            <a:r>
              <a:rPr lang="en-US" dirty="0"/>
              <a:t>| The term “investment manager” means any fiduciary (other than a trustee or named fiduciary, as defined in § 1102(a)(2) of this title) –</a:t>
            </a:r>
          </a:p>
          <a:p>
            <a:endParaRPr lang="en-US" dirty="0"/>
          </a:p>
          <a:p>
            <a:pPr marL="800100" lvl="1" indent="-342900">
              <a:buAutoNum type="alphaUcParenBoth"/>
            </a:pPr>
            <a:r>
              <a:rPr lang="en-US" dirty="0"/>
              <a:t>Who has the power to manage, acquire, or dispose of any asset of a plan;</a:t>
            </a:r>
          </a:p>
          <a:p>
            <a:pPr marL="800100" lvl="1" indent="-342900">
              <a:buAutoNum type="alphaUcParenBoth"/>
            </a:pPr>
            <a:r>
              <a:rPr lang="en-US" dirty="0"/>
              <a:t>Who</a:t>
            </a:r>
          </a:p>
          <a:p>
            <a:pPr marL="1314450" lvl="2" indent="-400050">
              <a:buFont typeface="+mj-lt"/>
              <a:buAutoNum type="romanLcPeriod"/>
            </a:pPr>
            <a:r>
              <a:rPr lang="en-US" dirty="0"/>
              <a:t>Is registered as an investment adviser under the Investment Advisers Act of 1940 [15 USC 80b-1 et seq.];</a:t>
            </a:r>
          </a:p>
          <a:p>
            <a:pPr marL="1314450" lvl="2" indent="-400050">
              <a:buFont typeface="+mj-lt"/>
              <a:buAutoNum type="romanLcPeriod"/>
            </a:pPr>
            <a:r>
              <a:rPr lang="en-US" dirty="0"/>
              <a:t>[State Registered]</a:t>
            </a:r>
          </a:p>
          <a:p>
            <a:pPr marL="1314450" lvl="2" indent="-400050">
              <a:buFont typeface="+mj-lt"/>
              <a:buAutoNum type="romanLcPeriod"/>
            </a:pPr>
            <a:r>
              <a:rPr lang="en-US" dirty="0"/>
              <a:t>Is a bank, as defined in the Act; or</a:t>
            </a:r>
          </a:p>
          <a:p>
            <a:pPr marL="1314450" lvl="2" indent="-400050">
              <a:buFont typeface="+mj-lt"/>
              <a:buAutoNum type="romanLcPeriod"/>
            </a:pPr>
            <a:r>
              <a:rPr lang="en-US" dirty="0"/>
              <a:t>Is an insurance company qualified to perform services described in subparagraph (A) under the laws of more than one State; and</a:t>
            </a:r>
          </a:p>
          <a:p>
            <a:pPr marL="857250" lvl="1" indent="-400050">
              <a:buFont typeface="+mj-lt"/>
              <a:buAutoNum type="alphaUcParenBoth"/>
            </a:pPr>
            <a:r>
              <a:rPr lang="en-US" dirty="0"/>
              <a:t>Has acknowledged in writing that he is a fiduciary with respect to the plan.</a:t>
            </a:r>
          </a:p>
          <a:p>
            <a:endParaRPr lang="en-US" dirty="0"/>
          </a:p>
        </p:txBody>
      </p:sp>
    </p:spTree>
    <p:extLst>
      <p:ext uri="{BB962C8B-B14F-4D97-AF65-F5344CB8AC3E}">
        <p14:creationId xmlns:p14="http://schemas.microsoft.com/office/powerpoint/2010/main" val="3335124328"/>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kumimoji="0" lang="en-US" sz="1050" b="0" i="0" u="none" strike="noStrike" cap="none" normalizeH="0" baseline="0" dirty="0">
                <a:solidFill>
                  <a:schemeClr val="tx1"/>
                </a:solidFill>
                <a:latin typeface="Arial" panose="020B0604020202020204" pitchFamily="34" charset="0"/>
                <a:cs typeface="Arial" panose="020B0604020202020204" pitchFamily="34" charset="0"/>
              </a:rPr>
              <a:t>Source:</a:t>
            </a:r>
            <a:r>
              <a:rPr kumimoji="0" lang="en-US" sz="1050" b="0" i="0" u="none" strike="noStrike" cap="none" normalizeH="0" dirty="0">
                <a:solidFill>
                  <a:schemeClr val="tx1"/>
                </a:solidFill>
                <a:latin typeface="Arial" panose="020B0604020202020204" pitchFamily="34" charset="0"/>
                <a:cs typeface="Arial" panose="020B0604020202020204" pitchFamily="34" charset="0"/>
              </a:rPr>
              <a:t> ERISA 29 US Code </a:t>
            </a:r>
            <a:r>
              <a:rPr lang="en-US" sz="1050" dirty="0">
                <a:solidFill>
                  <a:schemeClr val="tx1"/>
                </a:solidFill>
                <a:latin typeface="Arial" panose="020B0604020202020204" pitchFamily="34" charset="0"/>
                <a:cs typeface="Arial" panose="020B0604020202020204" pitchFamily="34" charset="0"/>
              </a:rPr>
              <a:t>§ 1002 - Definitions</a:t>
            </a:r>
            <a:endParaRPr kumimoji="0" lang="en-US" sz="200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ERISA Definitions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3416320"/>
          </a:xfrm>
          <a:prstGeom prst="rect">
            <a:avLst/>
          </a:prstGeom>
          <a:noFill/>
        </p:spPr>
        <p:txBody>
          <a:bodyPr wrap="square" rtlCol="0">
            <a:spAutoFit/>
          </a:bodyPr>
          <a:lstStyle/>
          <a:p>
            <a:r>
              <a:rPr lang="en-US" dirty="0"/>
              <a:t>§3(21) –</a:t>
            </a:r>
          </a:p>
          <a:p>
            <a:pPr marL="800100" lvl="1" indent="-342900">
              <a:buAutoNum type="alphaUcParenBoth"/>
            </a:pPr>
            <a:endParaRPr lang="en-US" dirty="0"/>
          </a:p>
          <a:p>
            <a:pPr marL="800100" lvl="1" indent="-342900">
              <a:buAutoNum type="alphaUcParenBoth"/>
            </a:pPr>
            <a:r>
              <a:rPr lang="en-US" dirty="0"/>
              <a:t>Except as otherwise provided in subparagraph (B), a person is a fiduciary with respect to a plan to the extent</a:t>
            </a:r>
          </a:p>
          <a:p>
            <a:pPr marL="1314450" lvl="2" indent="-400050">
              <a:buFont typeface="+mj-lt"/>
              <a:buAutoNum type="romanLcPeriod"/>
            </a:pPr>
            <a:r>
              <a:rPr lang="en-US" dirty="0"/>
              <a:t>He exercises any discretionary authority or discretionary control respecting management of such plan or exercises any authority or control respecting management or disposition of its assets,</a:t>
            </a:r>
          </a:p>
          <a:p>
            <a:pPr marL="1314450" lvl="2" indent="-400050">
              <a:buFont typeface="+mj-lt"/>
              <a:buAutoNum type="romanLcPeriod"/>
            </a:pPr>
            <a:r>
              <a:rPr lang="en-US" dirty="0"/>
              <a:t>He renders investment advice for a fee or other compensation, direct or indirect, with respect to any moneys or other property of such plan, or has any authority or responsibility to do so, or</a:t>
            </a:r>
          </a:p>
          <a:p>
            <a:pPr marL="1314450" lvl="2" indent="-400050">
              <a:buFont typeface="+mj-lt"/>
              <a:buAutoNum type="romanLcPeriod"/>
            </a:pPr>
            <a:r>
              <a:rPr lang="en-US" dirty="0"/>
              <a:t>He has any discretionary authority or discretionary responsibility in the administration of such plan.  [Includes designee(s)].</a:t>
            </a:r>
          </a:p>
        </p:txBody>
      </p:sp>
    </p:spTree>
    <p:extLst>
      <p:ext uri="{BB962C8B-B14F-4D97-AF65-F5344CB8AC3E}">
        <p14:creationId xmlns:p14="http://schemas.microsoft.com/office/powerpoint/2010/main" val="225423251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Beneficiary Designations</a:t>
            </a:r>
            <a:br>
              <a:rPr lang="en-US" sz="3200" dirty="0"/>
            </a:br>
            <a:r>
              <a:rPr lang="en-US" sz="3200" dirty="0"/>
              <a:t>	</a:t>
            </a:r>
            <a:r>
              <a:rPr lang="en-US" sz="3200" i="1" dirty="0"/>
              <a:t>Designation Options</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3354765"/>
          </a:xfrm>
          <a:prstGeom prst="rect">
            <a:avLst/>
          </a:prstGeom>
          <a:noFill/>
        </p:spPr>
        <p:txBody>
          <a:bodyPr wrap="square" rtlCol="0">
            <a:spAutoFit/>
          </a:bodyPr>
          <a:lstStyle/>
          <a:p>
            <a:pPr marL="514350" indent="-514350">
              <a:buFont typeface="+mj-lt"/>
              <a:buAutoNum type="arabicPeriod"/>
            </a:pPr>
            <a:r>
              <a:rPr lang="en-US" sz="3200" dirty="0"/>
              <a:t>Spouse</a:t>
            </a:r>
          </a:p>
          <a:p>
            <a:pPr marL="914400" lvl="1" indent="-457200">
              <a:buFont typeface="Arial" panose="020B0604020202020204" pitchFamily="34" charset="0"/>
              <a:buChar char="•"/>
            </a:pPr>
            <a:r>
              <a:rPr lang="en-US" sz="2800" dirty="0"/>
              <a:t>Default, if Participant is Married</a:t>
            </a:r>
          </a:p>
          <a:p>
            <a:pPr marL="514350" indent="-514350">
              <a:buFont typeface="+mj-lt"/>
              <a:buAutoNum type="arabicPeriod"/>
            </a:pPr>
            <a:r>
              <a:rPr lang="en-US" sz="3200" dirty="0"/>
              <a:t>Non-Spouse</a:t>
            </a:r>
            <a:endParaRPr lang="en-US" sz="2800" dirty="0"/>
          </a:p>
          <a:p>
            <a:pPr marL="514350" indent="-514350">
              <a:buFont typeface="+mj-lt"/>
              <a:buAutoNum type="arabicPeriod"/>
            </a:pPr>
            <a:endParaRPr lang="en-US" sz="2800" dirty="0"/>
          </a:p>
          <a:p>
            <a:pPr marL="514350" indent="-514350">
              <a:buFont typeface="+mj-lt"/>
              <a:buAutoNum type="arabicPeriod"/>
            </a:pPr>
            <a:r>
              <a:rPr lang="en-US" sz="3200" dirty="0"/>
              <a:t>Trust</a:t>
            </a:r>
            <a:endParaRPr lang="en-US" sz="2800" dirty="0"/>
          </a:p>
          <a:p>
            <a:pPr marL="514350" indent="-514350">
              <a:buFont typeface="+mj-lt"/>
              <a:buAutoNum type="arabicPeriod"/>
            </a:pPr>
            <a:endParaRPr lang="en-US" sz="2800" dirty="0"/>
          </a:p>
          <a:p>
            <a:pPr marL="514350" indent="-514350">
              <a:buFont typeface="+mj-lt"/>
              <a:buAutoNum type="arabicPeriod"/>
            </a:pPr>
            <a:r>
              <a:rPr lang="en-US" sz="3200" dirty="0"/>
              <a:t>None</a:t>
            </a:r>
            <a:endParaRPr lang="en-US" sz="2000" dirty="0"/>
          </a:p>
        </p:txBody>
      </p:sp>
    </p:spTree>
    <p:extLst>
      <p:ext uri="{BB962C8B-B14F-4D97-AF65-F5344CB8AC3E}">
        <p14:creationId xmlns:p14="http://schemas.microsoft.com/office/powerpoint/2010/main" val="3975350013"/>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kumimoji="0" lang="en-US" sz="1050" b="0" i="0" u="none" strike="noStrike" cap="none" normalizeH="0" baseline="0" dirty="0">
                <a:solidFill>
                  <a:schemeClr val="tx1"/>
                </a:solidFill>
                <a:latin typeface="Arial" panose="020B0604020202020204" pitchFamily="34" charset="0"/>
                <a:cs typeface="Arial" panose="020B0604020202020204" pitchFamily="34" charset="0"/>
              </a:rPr>
              <a:t>Source:</a:t>
            </a:r>
            <a:r>
              <a:rPr kumimoji="0" lang="en-US" sz="1050" b="0" i="0" u="none" strike="noStrike" cap="none" normalizeH="0" dirty="0">
                <a:solidFill>
                  <a:schemeClr val="tx1"/>
                </a:solidFill>
                <a:latin typeface="Arial" panose="020B0604020202020204" pitchFamily="34" charset="0"/>
                <a:cs typeface="Arial" panose="020B0604020202020204" pitchFamily="34" charset="0"/>
              </a:rPr>
              <a:t> ERISA 29 US Code </a:t>
            </a:r>
            <a:r>
              <a:rPr lang="en-US" sz="1050" dirty="0">
                <a:solidFill>
                  <a:schemeClr val="tx1"/>
                </a:solidFill>
                <a:latin typeface="Arial" panose="020B0604020202020204" pitchFamily="34" charset="0"/>
                <a:cs typeface="Arial" panose="020B0604020202020204" pitchFamily="34" charset="0"/>
              </a:rPr>
              <a:t>§ 1002 - Definitions</a:t>
            </a:r>
            <a:endParaRPr kumimoji="0" lang="en-US" sz="200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ERISA Definitions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3416320"/>
          </a:xfrm>
          <a:prstGeom prst="rect">
            <a:avLst/>
          </a:prstGeom>
          <a:noFill/>
        </p:spPr>
        <p:txBody>
          <a:bodyPr wrap="square" rtlCol="0">
            <a:spAutoFit/>
          </a:bodyPr>
          <a:lstStyle/>
          <a:p>
            <a:r>
              <a:rPr lang="en-US" dirty="0"/>
              <a:t>§3(21) –</a:t>
            </a:r>
          </a:p>
          <a:p>
            <a:pPr marL="800100" lvl="1" indent="-342900">
              <a:buAutoNum type="alphaUcParenBoth"/>
            </a:pPr>
            <a:endParaRPr lang="en-US" dirty="0"/>
          </a:p>
          <a:p>
            <a:pPr marL="800100" lvl="1" indent="-342900">
              <a:buAutoNum type="alphaUcParenBoth"/>
            </a:pPr>
            <a:r>
              <a:rPr lang="en-US" dirty="0"/>
              <a:t>E</a:t>
            </a:r>
            <a:r>
              <a:rPr lang="en-US" dirty="0">
                <a:solidFill>
                  <a:schemeClr val="bg1"/>
                </a:solidFill>
              </a:rPr>
              <a:t>xcept as otherwise provided in subparagraph (B), </a:t>
            </a:r>
            <a:r>
              <a:rPr lang="en-US" dirty="0"/>
              <a:t>a person is a fiduciary </a:t>
            </a:r>
            <a:r>
              <a:rPr lang="en-US" dirty="0">
                <a:solidFill>
                  <a:schemeClr val="bg1"/>
                </a:solidFill>
              </a:rPr>
              <a:t>with respect to a plan</a:t>
            </a:r>
            <a:r>
              <a:rPr lang="en-US" dirty="0"/>
              <a:t> to the extent</a:t>
            </a:r>
          </a:p>
          <a:p>
            <a:pPr marL="1314450" lvl="2" indent="-400050">
              <a:buFont typeface="+mj-lt"/>
              <a:buAutoNum type="romanLcPeriod"/>
            </a:pPr>
            <a:r>
              <a:rPr lang="en-US" dirty="0"/>
              <a:t>He exercises any discretionary authority or </a:t>
            </a:r>
            <a:r>
              <a:rPr lang="en-US" dirty="0">
                <a:solidFill>
                  <a:schemeClr val="bg1"/>
                </a:solidFill>
              </a:rPr>
              <a:t>discretionary</a:t>
            </a:r>
            <a:r>
              <a:rPr lang="en-US" dirty="0"/>
              <a:t> control respecting management of such plan or </a:t>
            </a:r>
            <a:r>
              <a:rPr lang="en-US" dirty="0">
                <a:solidFill>
                  <a:schemeClr val="bg1"/>
                </a:solidFill>
              </a:rPr>
              <a:t>exercises any authority or control respecting management or disposition of </a:t>
            </a:r>
            <a:r>
              <a:rPr lang="en-US" dirty="0"/>
              <a:t>its assets,</a:t>
            </a:r>
          </a:p>
          <a:p>
            <a:pPr marL="1314450" lvl="2" indent="-400050">
              <a:buFont typeface="+mj-lt"/>
              <a:buAutoNum type="romanLcPeriod"/>
            </a:pPr>
            <a:r>
              <a:rPr lang="en-US" dirty="0"/>
              <a:t>He renders investment advice for </a:t>
            </a:r>
            <a:r>
              <a:rPr lang="en-US" dirty="0">
                <a:solidFill>
                  <a:schemeClr val="bg1"/>
                </a:solidFill>
              </a:rPr>
              <a:t>a fee or other </a:t>
            </a:r>
            <a:r>
              <a:rPr lang="en-US" dirty="0"/>
              <a:t>compensation, </a:t>
            </a:r>
            <a:r>
              <a:rPr lang="en-US" dirty="0">
                <a:solidFill>
                  <a:schemeClr val="bg1"/>
                </a:solidFill>
              </a:rPr>
              <a:t>direct or indirect, with respect to any moneys or other property of such plan</a:t>
            </a:r>
            <a:r>
              <a:rPr lang="en-US" dirty="0"/>
              <a:t>, or has </a:t>
            </a:r>
            <a:r>
              <a:rPr lang="en-US" dirty="0">
                <a:solidFill>
                  <a:schemeClr val="bg1"/>
                </a:solidFill>
              </a:rPr>
              <a:t>any authority or</a:t>
            </a:r>
            <a:r>
              <a:rPr lang="en-US" dirty="0"/>
              <a:t> responsibility to do so, or</a:t>
            </a:r>
          </a:p>
          <a:p>
            <a:pPr marL="1314450" lvl="2" indent="-400050">
              <a:buFont typeface="+mj-lt"/>
              <a:buAutoNum type="romanLcPeriod"/>
            </a:pPr>
            <a:r>
              <a:rPr lang="en-US" dirty="0"/>
              <a:t>He has any discretionary authority or </a:t>
            </a:r>
            <a:r>
              <a:rPr lang="en-US" dirty="0">
                <a:solidFill>
                  <a:schemeClr val="bg1"/>
                </a:solidFill>
              </a:rPr>
              <a:t>discretionary</a:t>
            </a:r>
            <a:r>
              <a:rPr lang="en-US" dirty="0"/>
              <a:t> responsibility in the administration of such plan.  </a:t>
            </a:r>
            <a:r>
              <a:rPr lang="en-US" dirty="0">
                <a:solidFill>
                  <a:schemeClr val="bg1"/>
                </a:solidFill>
              </a:rPr>
              <a:t>[Includes designee(s)].</a:t>
            </a:r>
          </a:p>
        </p:txBody>
      </p:sp>
    </p:spTree>
    <p:extLst>
      <p:ext uri="{BB962C8B-B14F-4D97-AF65-F5344CB8AC3E}">
        <p14:creationId xmlns:p14="http://schemas.microsoft.com/office/powerpoint/2010/main" val="1468196213"/>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Rectangle 14"/>
          <p:cNvSpPr/>
          <p:nvPr/>
        </p:nvSpPr>
        <p:spPr bwMode="auto">
          <a:xfrm>
            <a:off x="457200" y="1173480"/>
            <a:ext cx="8229600" cy="1645920"/>
          </a:xfrm>
          <a:prstGeom prst="rect">
            <a:avLst/>
          </a:prstGeom>
          <a:solidFill>
            <a:schemeClr val="tx2">
              <a:lumMod val="20000"/>
              <a:lumOff val="80000"/>
              <a:alpha val="16000"/>
            </a:schemeClr>
          </a:solidFill>
          <a:ln>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As Plan Sponsor</a:t>
            </a:r>
          </a:p>
        </p:txBody>
      </p:sp>
      <p:sp>
        <p:nvSpPr>
          <p:cNvPr id="47" name="Rectangle 46"/>
          <p:cNvSpPr/>
          <p:nvPr/>
        </p:nvSpPr>
        <p:spPr bwMode="auto">
          <a:xfrm>
            <a:off x="457200" y="3124200"/>
            <a:ext cx="8229600" cy="2194560"/>
          </a:xfrm>
          <a:prstGeom prst="rect">
            <a:avLst/>
          </a:prstGeom>
          <a:solidFill>
            <a:schemeClr val="tx2">
              <a:lumMod val="20000"/>
              <a:lumOff val="80000"/>
              <a:alpha val="16000"/>
            </a:schemeClr>
          </a:solidFill>
          <a:ln>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t" anchorCtr="1"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As Plan Fiduciary</a:t>
            </a:r>
          </a:p>
        </p:txBody>
      </p:sp>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The Employer</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2" name="Striped Right Arrow 1"/>
          <p:cNvSpPr/>
          <p:nvPr/>
        </p:nvSpPr>
        <p:spPr bwMode="auto">
          <a:xfrm>
            <a:off x="1987853" y="1994430"/>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3" name="Flowchart: Process 22"/>
          <p:cNvSpPr/>
          <p:nvPr/>
        </p:nvSpPr>
        <p:spPr bwMode="auto">
          <a:xfrm>
            <a:off x="786941" y="1857656"/>
            <a:ext cx="1048512"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Adopts the Plan</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4" name="Striped Right Arrow 23"/>
          <p:cNvSpPr/>
          <p:nvPr/>
        </p:nvSpPr>
        <p:spPr bwMode="auto">
          <a:xfrm>
            <a:off x="3989927" y="1994429"/>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5" name="Flowchart: Process 24"/>
          <p:cNvSpPr/>
          <p:nvPr/>
        </p:nvSpPr>
        <p:spPr bwMode="auto">
          <a:xfrm>
            <a:off x="4523327" y="1857656"/>
            <a:ext cx="1879401"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Plan Communication</a:t>
            </a:r>
          </a:p>
        </p:txBody>
      </p:sp>
      <p:sp>
        <p:nvSpPr>
          <p:cNvPr id="26" name="Striped Right Arrow 25"/>
          <p:cNvSpPr/>
          <p:nvPr/>
        </p:nvSpPr>
        <p:spPr bwMode="auto">
          <a:xfrm>
            <a:off x="6550846" y="1994429"/>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8" name="Flowchart: Process 27"/>
          <p:cNvSpPr/>
          <p:nvPr/>
        </p:nvSpPr>
        <p:spPr bwMode="auto">
          <a:xfrm>
            <a:off x="7084246" y="1857656"/>
            <a:ext cx="1219200"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Plan Operations</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49" name="Flowchart: Process 48"/>
          <p:cNvSpPr/>
          <p:nvPr/>
        </p:nvSpPr>
        <p:spPr bwMode="auto">
          <a:xfrm>
            <a:off x="3276600" y="4617232"/>
            <a:ext cx="1920240" cy="45720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Trustee</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50" name="Flowchart: Process 49"/>
          <p:cNvSpPr/>
          <p:nvPr/>
        </p:nvSpPr>
        <p:spPr bwMode="auto">
          <a:xfrm>
            <a:off x="1828800" y="3624714"/>
            <a:ext cx="1828800" cy="36576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Named Fiduciary</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52" name="Flowchart: Process 51"/>
          <p:cNvSpPr/>
          <p:nvPr/>
        </p:nvSpPr>
        <p:spPr bwMode="auto">
          <a:xfrm>
            <a:off x="6566009" y="4057088"/>
            <a:ext cx="1463040" cy="45720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dirty="0">
                <a:solidFill>
                  <a:schemeClr val="tx1"/>
                </a:solidFill>
                <a:effectLst>
                  <a:outerShdw blurRad="38100" dist="38100" dir="2700000" algn="tl">
                    <a:srgbClr val="000000">
                      <a:alpha val="43137"/>
                    </a:srgbClr>
                  </a:outerShdw>
                </a:effectLst>
                <a:latin typeface="Segoe" pitchFamily="34" charset="0"/>
              </a:rPr>
              <a:t>Investments</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53" name="Striped Right Arrow 52"/>
          <p:cNvSpPr/>
          <p:nvPr/>
        </p:nvSpPr>
        <p:spPr bwMode="auto">
          <a:xfrm rot="8100000">
            <a:off x="1828800" y="4213996"/>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54" name="Flowchart: Process 53"/>
          <p:cNvSpPr/>
          <p:nvPr/>
        </p:nvSpPr>
        <p:spPr bwMode="auto">
          <a:xfrm>
            <a:off x="786941" y="4650644"/>
            <a:ext cx="1920240" cy="45720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Plan Administrator</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cxnSp>
        <p:nvCxnSpPr>
          <p:cNvPr id="44" name="Elbow Connector 43"/>
          <p:cNvCxnSpPr>
            <a:stCxn id="49" idx="3"/>
            <a:endCxn id="57" idx="2"/>
          </p:cNvCxnSpPr>
          <p:nvPr/>
        </p:nvCxnSpPr>
        <p:spPr>
          <a:xfrm flipV="1">
            <a:off x="5196840" y="4560008"/>
            <a:ext cx="563880" cy="285824"/>
          </a:xfrm>
          <a:prstGeom prst="bentConnector2">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50" idx="3"/>
            <a:endCxn id="57" idx="0"/>
          </p:cNvCxnSpPr>
          <p:nvPr/>
        </p:nvCxnSpPr>
        <p:spPr>
          <a:xfrm>
            <a:off x="3657600" y="3807594"/>
            <a:ext cx="2103120" cy="203774"/>
          </a:xfrm>
          <a:prstGeom prst="bentConnector2">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Flowchart: Process 56"/>
          <p:cNvSpPr/>
          <p:nvPr/>
        </p:nvSpPr>
        <p:spPr bwMode="auto">
          <a:xfrm>
            <a:off x="5486400" y="4011368"/>
            <a:ext cx="548640"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OR</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70" name="Flowchart: Process 69"/>
          <p:cNvSpPr/>
          <p:nvPr/>
        </p:nvSpPr>
        <p:spPr bwMode="auto">
          <a:xfrm>
            <a:off x="2522952" y="1857656"/>
            <a:ext cx="1318857"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Implements the Plan</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105" name="Striped Right Arrow 104"/>
          <p:cNvSpPr/>
          <p:nvPr/>
        </p:nvSpPr>
        <p:spPr bwMode="auto">
          <a:xfrm rot="2700000">
            <a:off x="3375926" y="4225084"/>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cxnSp>
        <p:nvCxnSpPr>
          <p:cNvPr id="107" name="Straight Arrow Connector 106"/>
          <p:cNvCxnSpPr>
            <a:stCxn id="57" idx="3"/>
            <a:endCxn id="52" idx="1"/>
          </p:cNvCxnSpPr>
          <p:nvPr/>
        </p:nvCxnSpPr>
        <p:spPr>
          <a:xfrm>
            <a:off x="6035040" y="4285688"/>
            <a:ext cx="530969" cy="0"/>
          </a:xfrm>
          <a:prstGeom prst="straightConnector1">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8" name="Flowchart: Process 117"/>
          <p:cNvSpPr/>
          <p:nvPr/>
        </p:nvSpPr>
        <p:spPr bwMode="auto">
          <a:xfrm>
            <a:off x="3311362" y="5581576"/>
            <a:ext cx="1920240"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Investment Manager</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cxnSp>
        <p:nvCxnSpPr>
          <p:cNvPr id="120" name="Elbow Connector 119"/>
          <p:cNvCxnSpPr>
            <a:stCxn id="118" idx="3"/>
            <a:endCxn id="57" idx="2"/>
          </p:cNvCxnSpPr>
          <p:nvPr/>
        </p:nvCxnSpPr>
        <p:spPr>
          <a:xfrm flipV="1">
            <a:off x="5231602" y="4560008"/>
            <a:ext cx="529118" cy="1295888"/>
          </a:xfrm>
          <a:prstGeom prst="bentConnector2">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2" name="Striped Right Arrow 121"/>
          <p:cNvSpPr/>
          <p:nvPr/>
        </p:nvSpPr>
        <p:spPr bwMode="auto">
          <a:xfrm rot="5400000">
            <a:off x="4044078" y="5180816"/>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4025609629"/>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§2510.3-21(c) – Definition of  “Fiduciary”</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Current Rules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686800" cy="3693319"/>
          </a:xfrm>
          <a:prstGeom prst="rect">
            <a:avLst/>
          </a:prstGeom>
          <a:noFill/>
        </p:spPr>
        <p:txBody>
          <a:bodyPr wrap="square" rtlCol="0">
            <a:spAutoFit/>
          </a:bodyPr>
          <a:lstStyle/>
          <a:p>
            <a:r>
              <a:rPr lang="en-US" dirty="0"/>
              <a:t>§2510.3-21(c) </a:t>
            </a:r>
            <a:r>
              <a:rPr lang="en-US" i="1" dirty="0"/>
              <a:t>Investment advice. </a:t>
            </a:r>
            <a:r>
              <a:rPr lang="en-US" dirty="0"/>
              <a:t>[“Five-Part Test” set in 1975] –</a:t>
            </a:r>
          </a:p>
          <a:p>
            <a:pPr lvl="1"/>
            <a:endParaRPr lang="en-US" dirty="0"/>
          </a:p>
          <a:p>
            <a:pPr marL="342900" indent="-342900">
              <a:buAutoNum type="arabicParenBoth"/>
            </a:pPr>
            <a:r>
              <a:rPr lang="en-US" dirty="0"/>
              <a:t>A person shall be deemed to be rending “investment advice”…only if:</a:t>
            </a:r>
          </a:p>
          <a:p>
            <a:pPr marL="857250" lvl="1" indent="-400050">
              <a:buFont typeface="+mj-lt"/>
              <a:buAutoNum type="romanLcPeriod"/>
            </a:pPr>
            <a:r>
              <a:rPr lang="en-US" dirty="0"/>
              <a:t>…renders advice to the plan as to the value of securities…or makes recommendations…of investing in, purchasing, or selling securities or other property; and</a:t>
            </a:r>
          </a:p>
          <a:p>
            <a:pPr marL="857250" lvl="1" indent="-400050">
              <a:buFont typeface="+mj-lt"/>
              <a:buAutoNum type="romanLcPeriod"/>
            </a:pPr>
            <a:r>
              <a:rPr lang="en-US" dirty="0"/>
              <a:t>Such person either directly or indirectly... –</a:t>
            </a:r>
          </a:p>
          <a:p>
            <a:pPr marL="1314450" lvl="2" indent="-400050">
              <a:buFont typeface="+mj-lt"/>
              <a:buAutoNum type="alphaUcPeriod"/>
            </a:pPr>
            <a:r>
              <a:rPr lang="en-US" dirty="0"/>
              <a:t>Has discretionary authority or control, whether or not pursuant to an agreement…; or</a:t>
            </a:r>
          </a:p>
          <a:p>
            <a:pPr marL="1314450" lvl="2" indent="-400050">
              <a:buFont typeface="+mj-lt"/>
              <a:buAutoNum type="alphaUcPeriod"/>
            </a:pPr>
            <a:r>
              <a:rPr lang="en-US" dirty="0"/>
              <a:t>Renders advice…on a regular basis to the plan pursuant to a mutual agreement…written or otherwise…that such services will serve as a primary basis for investment decisions…,and that such person will render individualized investment advice…based on the particular needs of the plan…</a:t>
            </a:r>
          </a:p>
        </p:txBody>
      </p:sp>
    </p:spTree>
    <p:extLst>
      <p:ext uri="{BB962C8B-B14F-4D97-AF65-F5344CB8AC3E}">
        <p14:creationId xmlns:p14="http://schemas.microsoft.com/office/powerpoint/2010/main" val="3763956303"/>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§2510.3-21(c) – Definition of  “Fiduciary”</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Current Rules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686800" cy="4247317"/>
          </a:xfrm>
          <a:prstGeom prst="rect">
            <a:avLst/>
          </a:prstGeom>
          <a:noFill/>
        </p:spPr>
        <p:txBody>
          <a:bodyPr wrap="square" rtlCol="0">
            <a:spAutoFit/>
          </a:bodyPr>
          <a:lstStyle/>
          <a:p>
            <a:r>
              <a:rPr lang="en-US" dirty="0"/>
              <a:t>“Five-Part Test” in English –</a:t>
            </a:r>
          </a:p>
          <a:p>
            <a:pPr lvl="1"/>
            <a:endParaRPr lang="en-US" dirty="0"/>
          </a:p>
          <a:p>
            <a:pPr marL="342900" indent="-342900">
              <a:buAutoNum type="arabicParenBoth"/>
            </a:pPr>
            <a:r>
              <a:rPr lang="en-US" dirty="0"/>
              <a:t>Renders advice</a:t>
            </a:r>
          </a:p>
          <a:p>
            <a:pPr marL="342900" indent="-342900">
              <a:buAutoNum type="arabicParenBoth"/>
            </a:pPr>
            <a:endParaRPr lang="en-US" dirty="0"/>
          </a:p>
          <a:p>
            <a:pPr marL="342900" indent="-342900">
              <a:buAutoNum type="arabicParenBoth"/>
            </a:pPr>
            <a:r>
              <a:rPr lang="en-US" dirty="0"/>
              <a:t>On a regular basis</a:t>
            </a:r>
          </a:p>
          <a:p>
            <a:pPr marL="342900" indent="-342900">
              <a:buAutoNum type="arabicParenBoth"/>
            </a:pPr>
            <a:endParaRPr lang="en-US" dirty="0"/>
          </a:p>
          <a:p>
            <a:pPr marL="342900" indent="-342900">
              <a:buAutoNum type="arabicParenBoth"/>
            </a:pPr>
            <a:r>
              <a:rPr lang="en-US" dirty="0"/>
              <a:t>Pursuant to a mutual agreement</a:t>
            </a:r>
          </a:p>
          <a:p>
            <a:pPr marL="342900" indent="-342900">
              <a:buAutoNum type="arabicParenBoth"/>
            </a:pPr>
            <a:endParaRPr lang="en-US" dirty="0"/>
          </a:p>
          <a:p>
            <a:pPr marL="342900" indent="-342900">
              <a:buAutoNum type="arabicParenBoth"/>
            </a:pPr>
            <a:r>
              <a:rPr lang="en-US" dirty="0"/>
              <a:t>Advice will serve as the primary basis for investment decisions</a:t>
            </a:r>
          </a:p>
          <a:p>
            <a:pPr marL="342900" indent="-342900">
              <a:buAutoNum type="arabicParenBoth"/>
            </a:pPr>
            <a:endParaRPr lang="en-US" dirty="0"/>
          </a:p>
          <a:p>
            <a:pPr marL="342900" indent="-342900">
              <a:buAutoNum type="arabicParenBoth"/>
            </a:pPr>
            <a:r>
              <a:rPr lang="en-US" dirty="0"/>
              <a:t>Advice will be individualized based on the particular needs of the plan</a:t>
            </a:r>
          </a:p>
          <a:p>
            <a:pPr marL="342900" indent="-342900">
              <a:buAutoNum type="arabicParenBoth"/>
            </a:pPr>
            <a:endParaRPr lang="en-US" dirty="0"/>
          </a:p>
          <a:p>
            <a:pPr marL="342900" indent="-342900">
              <a:buAutoNum type="arabicParenBoth"/>
            </a:pPr>
            <a:endParaRPr lang="en-US" dirty="0"/>
          </a:p>
          <a:p>
            <a:pPr marL="800100" lvl="1" indent="-342900">
              <a:buFont typeface="Arial" panose="020B0604020202020204" pitchFamily="34" charset="0"/>
              <a:buChar char="•"/>
            </a:pPr>
            <a:r>
              <a:rPr lang="en-US" dirty="0"/>
              <a:t>Must meet each and every factor</a:t>
            </a:r>
          </a:p>
          <a:p>
            <a:pPr marL="342900" indent="-342900">
              <a:buAutoNum type="arabicParenBoth"/>
            </a:pPr>
            <a:endParaRPr lang="en-US" dirty="0"/>
          </a:p>
        </p:txBody>
      </p:sp>
    </p:spTree>
    <p:extLst>
      <p:ext uri="{BB962C8B-B14F-4D97-AF65-F5344CB8AC3E}">
        <p14:creationId xmlns:p14="http://schemas.microsoft.com/office/powerpoint/2010/main" val="1682718382"/>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a:t>
            </a:r>
            <a:r>
              <a:rPr lang="en-US" sz="1050" dirty="0" err="1">
                <a:solidFill>
                  <a:schemeClr val="tx1"/>
                </a:solidFill>
                <a:latin typeface="Arial" panose="020B0604020202020204" pitchFamily="34" charset="0"/>
                <a:cs typeface="Arial" panose="020B0604020202020204" pitchFamily="34" charset="0"/>
              </a:rPr>
              <a:t>FactSheet</a:t>
            </a:r>
            <a:r>
              <a:rPr lang="en-US" sz="1050" dirty="0">
                <a:solidFill>
                  <a:schemeClr val="tx1"/>
                </a:solidFill>
                <a:latin typeface="Arial" panose="020B0604020202020204" pitchFamily="34" charset="0"/>
                <a:cs typeface="Arial" panose="020B0604020202020204" pitchFamily="34" charset="0"/>
              </a:rPr>
              <a:t> – Department of Labor Proposes Rule to Address Conflicts of Interest in Retirement Advice, Saving Middle-Class Families Billions of Dollars Every Year</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The New Proposal</a:t>
            </a:r>
            <a:br>
              <a:rPr lang="en-US" dirty="0"/>
            </a:br>
            <a:r>
              <a:rPr lang="en-US" sz="3200" dirty="0"/>
              <a:t>	</a:t>
            </a:r>
            <a:r>
              <a:rPr lang="en-US" sz="3200" i="1" dirty="0"/>
              <a:t>Refining  or  Re-defining</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686800" cy="2585323"/>
          </a:xfrm>
          <a:prstGeom prst="rect">
            <a:avLst/>
          </a:prstGeom>
          <a:noFill/>
        </p:spPr>
        <p:txBody>
          <a:bodyPr wrap="square" rtlCol="0">
            <a:spAutoFit/>
          </a:bodyPr>
          <a:lstStyle/>
          <a:p>
            <a:r>
              <a:rPr lang="en-US" dirty="0"/>
              <a:t>Department of Labor states they intended to –</a:t>
            </a:r>
          </a:p>
          <a:p>
            <a:pPr lvl="1"/>
            <a:endParaRPr lang="en-US" dirty="0"/>
          </a:p>
          <a:p>
            <a:pPr marL="800100" lvl="1" indent="-342900">
              <a:buAutoNum type="arabicParenBoth"/>
            </a:pPr>
            <a:r>
              <a:rPr lang="en-US" dirty="0"/>
              <a:t>Preserve Access to Retirement Education</a:t>
            </a:r>
          </a:p>
          <a:p>
            <a:pPr marL="800100" lvl="1" indent="-342900">
              <a:buAutoNum type="arabicParenBoth"/>
            </a:pPr>
            <a:endParaRPr lang="en-US" dirty="0"/>
          </a:p>
          <a:p>
            <a:pPr marL="800100" lvl="1" indent="-342900">
              <a:buAutoNum type="arabicParenBoth"/>
            </a:pPr>
            <a:r>
              <a:rPr lang="en-US" dirty="0"/>
              <a:t>Require More Advisers to Put Their Client’s Best Interest First</a:t>
            </a:r>
          </a:p>
          <a:p>
            <a:pPr marL="800100" lvl="1" indent="-342900">
              <a:buAutoNum type="arabicParenBoth"/>
            </a:pPr>
            <a:endParaRPr lang="en-US" dirty="0"/>
          </a:p>
          <a:p>
            <a:pPr marL="800100" lvl="1" indent="-342900">
              <a:buAutoNum type="arabicParenBoth"/>
            </a:pPr>
            <a:r>
              <a:rPr lang="en-US" dirty="0"/>
              <a:t>Distinguish “Order Taking” as a Non-Fiduciary Activity</a:t>
            </a:r>
          </a:p>
          <a:p>
            <a:pPr marL="800100" lvl="1" indent="-342900">
              <a:buAutoNum type="arabicParenBoth"/>
            </a:pPr>
            <a:endParaRPr lang="en-US" dirty="0"/>
          </a:p>
          <a:p>
            <a:pPr marL="800100" lvl="1" indent="-342900">
              <a:buAutoNum type="arabicParenBoth"/>
            </a:pPr>
            <a:r>
              <a:rPr lang="en-US" dirty="0"/>
              <a:t>Carve Out Sales Pitches to Plan Fiduciaries with Financial Expertise</a:t>
            </a:r>
          </a:p>
        </p:txBody>
      </p:sp>
    </p:spTree>
    <p:extLst>
      <p:ext uri="{BB962C8B-B14F-4D97-AF65-F5344CB8AC3E}">
        <p14:creationId xmlns:p14="http://schemas.microsoft.com/office/powerpoint/2010/main" val="3977887493"/>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a:t>
            </a:r>
            <a:r>
              <a:rPr lang="en-US" sz="1050" dirty="0" err="1">
                <a:solidFill>
                  <a:schemeClr val="tx1"/>
                </a:solidFill>
                <a:latin typeface="Arial" panose="020B0604020202020204" pitchFamily="34" charset="0"/>
                <a:cs typeface="Arial" panose="020B0604020202020204" pitchFamily="34" charset="0"/>
              </a:rPr>
              <a:t>FactSheet</a:t>
            </a:r>
            <a:r>
              <a:rPr lang="en-US" sz="1050" dirty="0">
                <a:solidFill>
                  <a:schemeClr val="tx1"/>
                </a:solidFill>
                <a:latin typeface="Arial" panose="020B0604020202020204" pitchFamily="34" charset="0"/>
                <a:cs typeface="Arial" panose="020B0604020202020204" pitchFamily="34" charset="0"/>
              </a:rPr>
              <a:t> – Department of Labor Proposes Rule to Address Conflicts of Interest in Retirement Advice, Saving Middle-Class Families Billions of Dollars Every Year</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The New Proposal</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229600" cy="4247317"/>
          </a:xfrm>
          <a:prstGeom prst="rect">
            <a:avLst/>
          </a:prstGeom>
          <a:noFill/>
        </p:spPr>
        <p:txBody>
          <a:bodyPr wrap="square" rtlCol="0">
            <a:spAutoFit/>
          </a:bodyPr>
          <a:lstStyle/>
          <a:p>
            <a:r>
              <a:rPr lang="en-US" dirty="0"/>
              <a:t>Department of Labor has improved upon the 2010 proposal –</a:t>
            </a:r>
          </a:p>
          <a:p>
            <a:pPr lvl="1"/>
            <a:endParaRPr lang="en-US" dirty="0"/>
          </a:p>
          <a:p>
            <a:pPr marL="800100" lvl="1" indent="-342900">
              <a:buAutoNum type="arabicParenBoth"/>
            </a:pPr>
            <a:r>
              <a:rPr lang="en-US" dirty="0"/>
              <a:t>Providing a principles-based exemption to accommodate a broad range of business practices</a:t>
            </a:r>
          </a:p>
          <a:p>
            <a:pPr marL="800100" lvl="1" indent="-342900">
              <a:buAutoNum type="arabicParenBoth"/>
            </a:pPr>
            <a:endParaRPr lang="en-US" dirty="0"/>
          </a:p>
          <a:p>
            <a:pPr marL="800100" lvl="1" indent="-342900">
              <a:buAutoNum type="arabicParenBoth"/>
            </a:pPr>
            <a:r>
              <a:rPr lang="en-US" dirty="0"/>
              <a:t>New, broad exemptions</a:t>
            </a:r>
          </a:p>
          <a:p>
            <a:pPr marL="800100" lvl="1" indent="-342900">
              <a:buAutoNum type="arabicParenBoth"/>
            </a:pPr>
            <a:endParaRPr lang="en-US" dirty="0"/>
          </a:p>
          <a:p>
            <a:pPr marL="800100" lvl="1" indent="-342900">
              <a:buAutoNum type="arabicParenBoth"/>
            </a:pPr>
            <a:r>
              <a:rPr lang="en-US" dirty="0"/>
              <a:t>Carve-out for Investment Education</a:t>
            </a:r>
          </a:p>
          <a:p>
            <a:pPr marL="800100" lvl="1" indent="-342900">
              <a:buAutoNum type="arabicParenBoth"/>
            </a:pPr>
            <a:endParaRPr lang="en-US" dirty="0"/>
          </a:p>
          <a:p>
            <a:pPr marL="800100" lvl="1" indent="-342900">
              <a:buAutoNum type="arabicParenBoth"/>
            </a:pPr>
            <a:r>
              <a:rPr lang="en-US" dirty="0"/>
              <a:t>“Fiduciary” based on advice rendered, not title</a:t>
            </a:r>
          </a:p>
          <a:p>
            <a:pPr marL="800100" lvl="1" indent="-342900">
              <a:buAutoNum type="arabicParenBoth"/>
            </a:pPr>
            <a:endParaRPr lang="en-US" dirty="0"/>
          </a:p>
          <a:p>
            <a:pPr marL="800100" lvl="1" indent="-342900">
              <a:buAutoNum type="arabicParenBoth"/>
            </a:pPr>
            <a:r>
              <a:rPr lang="en-US" dirty="0"/>
              <a:t>Limit “Seller’s Carve-out” to sales pitches to large plan fiduciaries with financial expertise</a:t>
            </a:r>
          </a:p>
          <a:p>
            <a:pPr marL="800100" lvl="1" indent="-342900">
              <a:buAutoNum type="arabicParenBoth"/>
            </a:pPr>
            <a:endParaRPr lang="en-US" dirty="0"/>
          </a:p>
          <a:p>
            <a:pPr marL="800100" lvl="1" indent="-342900">
              <a:buAutoNum type="arabicParenBoth"/>
            </a:pPr>
            <a:r>
              <a:rPr lang="en-US" dirty="0"/>
              <a:t>Exclude ESOP valuations</a:t>
            </a:r>
          </a:p>
        </p:txBody>
      </p:sp>
    </p:spTree>
    <p:extLst>
      <p:ext uri="{BB962C8B-B14F-4D97-AF65-F5344CB8AC3E}">
        <p14:creationId xmlns:p14="http://schemas.microsoft.com/office/powerpoint/2010/main" val="2168466737"/>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The New Proposal</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382000" cy="3139321"/>
          </a:xfrm>
          <a:prstGeom prst="rect">
            <a:avLst/>
          </a:prstGeom>
          <a:noFill/>
        </p:spPr>
        <p:txBody>
          <a:bodyPr wrap="square" rtlCol="0">
            <a:spAutoFit/>
          </a:bodyPr>
          <a:lstStyle/>
          <a:p>
            <a:r>
              <a:rPr lang="en-US" dirty="0"/>
              <a:t>Categories of Advice –</a:t>
            </a:r>
          </a:p>
          <a:p>
            <a:endParaRPr lang="en-US" dirty="0"/>
          </a:p>
          <a:p>
            <a:pPr marL="342900" indent="-342900">
              <a:buAutoNum type="arabicPeriod"/>
            </a:pPr>
            <a:r>
              <a:rPr lang="en-US" dirty="0"/>
              <a:t>Recommendation to acquire, hold, dispose or exchange securities or property; Recommendation to take a distribution from a plan to an IRA.</a:t>
            </a:r>
          </a:p>
          <a:p>
            <a:pPr marL="342900" indent="-342900">
              <a:buAutoNum type="arabicPeriod"/>
            </a:pPr>
            <a:endParaRPr lang="en-US" dirty="0"/>
          </a:p>
          <a:p>
            <a:pPr marL="342900" indent="-342900">
              <a:buAutoNum type="arabicPeriod"/>
            </a:pPr>
            <a:r>
              <a:rPr lang="en-US" dirty="0"/>
              <a:t>Recommendation as to the management of securities or other property within a plan or IRA.</a:t>
            </a:r>
          </a:p>
          <a:p>
            <a:pPr marL="342900" indent="-342900">
              <a:buAutoNum type="arabicPeriod"/>
            </a:pPr>
            <a:endParaRPr lang="en-US" dirty="0"/>
          </a:p>
          <a:p>
            <a:pPr marL="342900" indent="-342900">
              <a:buAutoNum type="arabicPeriod"/>
            </a:pPr>
            <a:r>
              <a:rPr lang="en-US" dirty="0"/>
              <a:t>Appraisal concerning the value of securities or other property in a plan or IRA.</a:t>
            </a:r>
          </a:p>
          <a:p>
            <a:pPr marL="342900" indent="-342900">
              <a:buAutoNum type="arabicPeriod"/>
            </a:pPr>
            <a:endParaRPr lang="en-US" dirty="0"/>
          </a:p>
          <a:p>
            <a:pPr marL="342900" indent="-342900">
              <a:buAutoNum type="arabicPeriod"/>
            </a:pPr>
            <a:r>
              <a:rPr lang="en-US" dirty="0"/>
              <a:t>Recommendation of a person to perform any of the above services to a plan or IRA.</a:t>
            </a:r>
          </a:p>
        </p:txBody>
      </p:sp>
    </p:spTree>
    <p:extLst>
      <p:ext uri="{BB962C8B-B14F-4D97-AF65-F5344CB8AC3E}">
        <p14:creationId xmlns:p14="http://schemas.microsoft.com/office/powerpoint/2010/main" val="2660006982"/>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The New Proposal</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382000" cy="2862322"/>
          </a:xfrm>
          <a:prstGeom prst="rect">
            <a:avLst/>
          </a:prstGeom>
          <a:noFill/>
        </p:spPr>
        <p:txBody>
          <a:bodyPr wrap="square" rtlCol="0">
            <a:spAutoFit/>
          </a:bodyPr>
          <a:lstStyle/>
          <a:p>
            <a:r>
              <a:rPr lang="en-US" dirty="0"/>
              <a:t>Recommendation to Distribute Plan Assets –</a:t>
            </a:r>
          </a:p>
          <a:p>
            <a:endParaRPr lang="en-US" dirty="0"/>
          </a:p>
          <a:p>
            <a:pPr marL="285750" indent="-285750">
              <a:buFont typeface="Arial" panose="020B0604020202020204" pitchFamily="34" charset="0"/>
              <a:buChar char="•"/>
            </a:pPr>
            <a:r>
              <a:rPr lang="en-US" dirty="0"/>
              <a:t>Supersedes Advisory Opinion 2005-23A – not fiduciary advice to make distribution option recommendations even if accompanied by recommendation as to where to invest the distribution.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Recommendations to take distributions falls within the scope of covered advice.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Merely providing participants with information about plan or IRA distribution options – including related consequences – does not </a:t>
            </a:r>
            <a:r>
              <a:rPr lang="en-US" i="1" dirty="0"/>
              <a:t>per se</a:t>
            </a:r>
            <a:r>
              <a:rPr lang="en-US" dirty="0"/>
              <a:t> constitute fiduciary advice.</a:t>
            </a:r>
          </a:p>
        </p:txBody>
      </p:sp>
    </p:spTree>
    <p:extLst>
      <p:ext uri="{BB962C8B-B14F-4D97-AF65-F5344CB8AC3E}">
        <p14:creationId xmlns:p14="http://schemas.microsoft.com/office/powerpoint/2010/main" val="980034997"/>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The New Proposal</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077200" cy="3693319"/>
          </a:xfrm>
          <a:prstGeom prst="rect">
            <a:avLst/>
          </a:prstGeom>
          <a:noFill/>
        </p:spPr>
        <p:txBody>
          <a:bodyPr wrap="square" rtlCol="0">
            <a:spAutoFit/>
          </a:bodyPr>
          <a:lstStyle/>
          <a:p>
            <a:r>
              <a:rPr lang="en-US" dirty="0"/>
              <a:t>Recommendation of a Person to Provide Investment Advice/Management Services –</a:t>
            </a:r>
          </a:p>
          <a:p>
            <a:endParaRPr lang="en-US" dirty="0"/>
          </a:p>
          <a:p>
            <a:pPr marL="285750" indent="-285750">
              <a:buFont typeface="Arial" panose="020B0604020202020204" pitchFamily="34" charset="0"/>
              <a:buChar char="•"/>
            </a:pPr>
            <a:r>
              <a:rPr lang="en-US" dirty="0"/>
              <a:t>Selection of Investment Managers or Advisers is fiduciary advice.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DOL – current regulation already covers this advice, however the new rule aims to remove potential ambiguity.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Includes recommendations to perform asset management or to make investment recommendations.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General advice for qualitative and quantitative criteria to consider is not considered fiduciary advice.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0175578"/>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The New Proposal</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153400" cy="3693319"/>
          </a:xfrm>
          <a:prstGeom prst="rect">
            <a:avLst/>
          </a:prstGeom>
          <a:noFill/>
        </p:spPr>
        <p:txBody>
          <a:bodyPr wrap="square" rtlCol="0">
            <a:spAutoFit/>
          </a:bodyPr>
          <a:lstStyle/>
          <a:p>
            <a:r>
              <a:rPr lang="en-US" dirty="0"/>
              <a:t>Circumstances Under Which Advice is Provided –</a:t>
            </a:r>
          </a:p>
          <a:p>
            <a:endParaRPr lang="en-US" dirty="0"/>
          </a:p>
          <a:p>
            <a:pPr marL="285750" indent="-285750">
              <a:buFont typeface="Arial" panose="020B0604020202020204" pitchFamily="34" charset="0"/>
              <a:buChar char="•"/>
            </a:pPr>
            <a:r>
              <a:rPr lang="en-US" dirty="0"/>
              <a:t>Does not require the advice be individualized to the needs of the plan, participant or beneficiary (or IRA owner) if directed to such recipient.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Cannot deny fiduciary responsibility by giving direct investment advice and later claim the individual needs were not considered.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Removes the ability of advisers to meet one-on-one (or advertise) with individuals leading a reasonable person to believe the advice was tailored to their needs and later disclaim advice as boilerplate language in the advertisement or paperwork.</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Does not require advice to be provided on a regular basis.</a:t>
            </a:r>
          </a:p>
        </p:txBody>
      </p:sp>
    </p:spTree>
    <p:extLst>
      <p:ext uri="{BB962C8B-B14F-4D97-AF65-F5344CB8AC3E}">
        <p14:creationId xmlns:p14="http://schemas.microsoft.com/office/powerpoint/2010/main" val="362844345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ERISA § 404(a)(1)(D)</a:t>
            </a: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Beneficiary Designations</a:t>
            </a:r>
            <a:br>
              <a:rPr lang="en-US" sz="3200" dirty="0"/>
            </a:br>
            <a:r>
              <a:rPr lang="en-US" sz="3200" dirty="0"/>
              <a:t>	</a:t>
            </a:r>
            <a:r>
              <a:rPr lang="en-US" sz="3200" i="1" dirty="0"/>
              <a:t>Plan Document Rules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152400" y="1664782"/>
            <a:ext cx="8534400" cy="523220"/>
          </a:xfrm>
          <a:prstGeom prst="rect">
            <a:avLst/>
          </a:prstGeom>
          <a:noFill/>
        </p:spPr>
        <p:txBody>
          <a:bodyPr wrap="square" rtlCol="0">
            <a:spAutoFit/>
          </a:bodyPr>
          <a:lstStyle/>
          <a:p>
            <a:r>
              <a:rPr lang="en-US" sz="2800" dirty="0"/>
              <a:t>Plan Document Must be Reviewed for Specific Provisions</a:t>
            </a:r>
          </a:p>
        </p:txBody>
      </p:sp>
      <p:pic>
        <p:nvPicPr>
          <p:cNvPr id="2" name="Picture 1">
            <a:extLst>
              <a:ext uri="{FF2B5EF4-FFF2-40B4-BE49-F238E27FC236}">
                <a16:creationId xmlns:a16="http://schemas.microsoft.com/office/drawing/2014/main" id="{1B23833A-4D64-499F-A4CE-C86B4A4EBD03}"/>
              </a:ext>
            </a:extLst>
          </p:cNvPr>
          <p:cNvPicPr>
            <a:picLocks noChangeAspect="1"/>
          </p:cNvPicPr>
          <p:nvPr/>
        </p:nvPicPr>
        <p:blipFill>
          <a:blip r:embed="rId3"/>
          <a:stretch>
            <a:fillRect/>
          </a:stretch>
        </p:blipFill>
        <p:spPr>
          <a:xfrm>
            <a:off x="2250281" y="2133734"/>
            <a:ext cx="4226735" cy="3200400"/>
          </a:xfrm>
          <a:prstGeom prst="rect">
            <a:avLst/>
          </a:prstGeom>
        </p:spPr>
      </p:pic>
      <p:sp>
        <p:nvSpPr>
          <p:cNvPr id="10" name="TextBox 9">
            <a:extLst>
              <a:ext uri="{FF2B5EF4-FFF2-40B4-BE49-F238E27FC236}">
                <a16:creationId xmlns:a16="http://schemas.microsoft.com/office/drawing/2014/main" id="{29796E18-8A31-46D7-B896-4A2837C28D87}"/>
              </a:ext>
            </a:extLst>
          </p:cNvPr>
          <p:cNvSpPr txBox="1"/>
          <p:nvPr/>
        </p:nvSpPr>
        <p:spPr>
          <a:xfrm>
            <a:off x="152400" y="5288824"/>
            <a:ext cx="8534400" cy="954107"/>
          </a:xfrm>
          <a:prstGeom prst="rect">
            <a:avLst/>
          </a:prstGeom>
          <a:noFill/>
        </p:spPr>
        <p:txBody>
          <a:bodyPr wrap="square" rtlCol="0">
            <a:spAutoFit/>
          </a:bodyPr>
          <a:lstStyle/>
          <a:p>
            <a:r>
              <a:rPr lang="en-US" sz="2800" dirty="0"/>
              <a:t>ERISA </a:t>
            </a:r>
            <a:r>
              <a:rPr lang="en-US" sz="2800" dirty="0">
                <a:cs typeface="Arial" panose="020B0604020202020204" pitchFamily="34" charset="0"/>
              </a:rPr>
              <a:t>§ 404(a)(1)(D) – Follow the Governing</a:t>
            </a:r>
            <a:r>
              <a:rPr lang="en-US" sz="2800" dirty="0"/>
              <a:t> Documents to the extent they are not contrary to ERISA</a:t>
            </a:r>
          </a:p>
        </p:txBody>
      </p:sp>
    </p:spTree>
    <p:extLst>
      <p:ext uri="{BB962C8B-B14F-4D97-AF65-F5344CB8AC3E}">
        <p14:creationId xmlns:p14="http://schemas.microsoft.com/office/powerpoint/2010/main" val="2184874699"/>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The New Proposal</a:t>
            </a:r>
            <a:br>
              <a:rPr lang="en-US" dirty="0"/>
            </a:br>
            <a:r>
              <a:rPr lang="en-US" sz="3200" dirty="0"/>
              <a:t>	</a:t>
            </a:r>
            <a:r>
              <a:rPr lang="en-US" sz="3200" i="1" dirty="0"/>
              <a:t>Carve-outs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686800" cy="4247317"/>
          </a:xfrm>
          <a:prstGeom prst="rect">
            <a:avLst/>
          </a:prstGeom>
          <a:noFill/>
        </p:spPr>
        <p:txBody>
          <a:bodyPr wrap="square" rtlCol="0">
            <a:spAutoFit/>
          </a:bodyPr>
          <a:lstStyle/>
          <a:p>
            <a:r>
              <a:rPr lang="en-US" dirty="0"/>
              <a:t>Subject to specified conditions, these carve-outs cover –</a:t>
            </a:r>
          </a:p>
          <a:p>
            <a:pPr lvl="1"/>
            <a:endParaRPr lang="en-US" dirty="0"/>
          </a:p>
          <a:p>
            <a:pPr marL="800100" lvl="1" indent="-342900">
              <a:buAutoNum type="arabicParenBoth"/>
            </a:pPr>
            <a:r>
              <a:rPr lang="en-US" dirty="0"/>
              <a:t>Large Plan Investor;</a:t>
            </a:r>
          </a:p>
          <a:p>
            <a:pPr marL="800100" lvl="1" indent="-342900">
              <a:buAutoNum type="arabicParenBoth"/>
            </a:pPr>
            <a:endParaRPr lang="en-US" dirty="0"/>
          </a:p>
          <a:p>
            <a:pPr marL="800100" lvl="1" indent="-342900">
              <a:buAutoNum type="arabicParenBoth"/>
            </a:pPr>
            <a:r>
              <a:rPr lang="en-US" dirty="0"/>
              <a:t>Swap Transactions;</a:t>
            </a:r>
          </a:p>
          <a:p>
            <a:pPr marL="800100" lvl="1" indent="-342900">
              <a:buAutoNum type="arabicParenBoth"/>
            </a:pPr>
            <a:endParaRPr lang="en-US" dirty="0"/>
          </a:p>
          <a:p>
            <a:pPr marL="800100" lvl="1" indent="-342900">
              <a:buAutoNum type="arabicParenBoth"/>
            </a:pPr>
            <a:r>
              <a:rPr lang="en-US" dirty="0"/>
              <a:t>Plan Sponsor Employee;</a:t>
            </a:r>
          </a:p>
          <a:p>
            <a:pPr marL="800100" lvl="1" indent="-342900">
              <a:buAutoNum type="arabicParenBoth"/>
            </a:pPr>
            <a:endParaRPr lang="en-US" dirty="0"/>
          </a:p>
          <a:p>
            <a:pPr marL="800100" lvl="1" indent="-342900">
              <a:buAutoNum type="arabicParenBoth"/>
            </a:pPr>
            <a:r>
              <a:rPr lang="en-US" dirty="0"/>
              <a:t>Providing an Investment Alternative Platform (for Participant-directed ERISA plan);</a:t>
            </a:r>
          </a:p>
          <a:p>
            <a:pPr marL="800100" lvl="1" indent="-342900">
              <a:buAutoNum type="arabicParenBoth"/>
            </a:pPr>
            <a:endParaRPr lang="en-US" dirty="0"/>
          </a:p>
          <a:p>
            <a:pPr marL="800100" lvl="1" indent="-342900">
              <a:buAutoNum type="arabicParenBoth"/>
            </a:pPr>
            <a:r>
              <a:rPr lang="en-US" dirty="0"/>
              <a:t>Identifying Investment Alternatives Meeting Specified Criteria;</a:t>
            </a:r>
          </a:p>
          <a:p>
            <a:pPr marL="800100" lvl="1" indent="-342900">
              <a:buAutoNum type="arabicParenBoth"/>
            </a:pPr>
            <a:endParaRPr lang="en-US" dirty="0"/>
          </a:p>
          <a:p>
            <a:pPr marL="800100" lvl="1" indent="-342900">
              <a:buAutoNum type="arabicParenBoth"/>
            </a:pPr>
            <a:r>
              <a:rPr lang="en-US" dirty="0"/>
              <a:t>ESOP Appraisal; and</a:t>
            </a:r>
          </a:p>
          <a:p>
            <a:pPr marL="800100" lvl="1" indent="-342900">
              <a:buAutoNum type="arabicParenBoth"/>
            </a:pPr>
            <a:endParaRPr lang="en-US" dirty="0"/>
          </a:p>
          <a:p>
            <a:pPr marL="800100" lvl="1" indent="-342900">
              <a:buAutoNum type="arabicParenBoth"/>
            </a:pPr>
            <a:r>
              <a:rPr lang="en-US" dirty="0"/>
              <a:t>Investment Education</a:t>
            </a:r>
          </a:p>
        </p:txBody>
      </p:sp>
    </p:spTree>
    <p:extLst>
      <p:ext uri="{BB962C8B-B14F-4D97-AF65-F5344CB8AC3E}">
        <p14:creationId xmlns:p14="http://schemas.microsoft.com/office/powerpoint/2010/main" val="2338334497"/>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The New Proposal</a:t>
            </a:r>
            <a:br>
              <a:rPr lang="en-US" dirty="0"/>
            </a:br>
            <a:r>
              <a:rPr lang="en-US" sz="3200" dirty="0"/>
              <a:t>	</a:t>
            </a:r>
            <a:r>
              <a:rPr lang="en-US" sz="3200" i="1" dirty="0"/>
              <a:t>Carve-outs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763000" cy="3416320"/>
          </a:xfrm>
          <a:prstGeom prst="rect">
            <a:avLst/>
          </a:prstGeom>
          <a:noFill/>
        </p:spPr>
        <p:txBody>
          <a:bodyPr wrap="square" rtlCol="0">
            <a:spAutoFit/>
          </a:bodyPr>
          <a:lstStyle/>
          <a:p>
            <a:r>
              <a:rPr lang="en-US" dirty="0"/>
              <a:t>The “Seller’s Carve-out” –</a:t>
            </a:r>
          </a:p>
          <a:p>
            <a:pPr lvl="1"/>
            <a:endParaRPr lang="en-US" dirty="0"/>
          </a:p>
          <a:p>
            <a:pPr marL="800100" lvl="1" indent="-342900">
              <a:buAutoNum type="arabicParenBoth"/>
            </a:pPr>
            <a:r>
              <a:rPr lang="en-US" dirty="0"/>
              <a:t>Must be an Independent (Arm’s length) Advisor; and</a:t>
            </a:r>
          </a:p>
          <a:p>
            <a:pPr marL="800100" lvl="1" indent="-342900">
              <a:buAutoNum type="arabicParenBoth"/>
            </a:pPr>
            <a:r>
              <a:rPr lang="en-US" u="sng" dirty="0"/>
              <a:t>EITHER</a:t>
            </a:r>
            <a:r>
              <a:rPr lang="en-US" dirty="0"/>
              <a:t>:</a:t>
            </a:r>
          </a:p>
          <a:p>
            <a:pPr marL="1257300" lvl="2" indent="-342900">
              <a:buFont typeface="+mj-lt"/>
              <a:buAutoNum type="alphaUcPeriod"/>
            </a:pPr>
            <a:r>
              <a:rPr lang="en-US" dirty="0"/>
              <a:t>Obtain written representation from plan fiduciary that he/she exercises control, the plan has 100 or more participants, and fairly informs the plan fiduciary of the financial interest in the transaction; or</a:t>
            </a:r>
          </a:p>
          <a:p>
            <a:pPr marL="1257300" lvl="2" indent="-342900">
              <a:buFont typeface="+mj-lt"/>
              <a:buAutoNum type="alphaUcPeriod"/>
            </a:pPr>
            <a:r>
              <a:rPr lang="en-US" dirty="0"/>
              <a:t>Plan Fiduciary has responsibility for managing at least $100 million in assets (as relied upon by most recent Form 5500).</a:t>
            </a:r>
          </a:p>
          <a:p>
            <a:pPr marL="800100" lvl="1" indent="-342900">
              <a:buFont typeface="+mj-lt"/>
              <a:buAutoNum type="arabicParenBoth"/>
            </a:pPr>
            <a:r>
              <a:rPr lang="en-US" dirty="0"/>
              <a:t>Fairly inform plan fiduciary the adviser is not providing impartial investment advice;</a:t>
            </a:r>
          </a:p>
          <a:p>
            <a:pPr marL="800100" lvl="1" indent="-342900">
              <a:buFont typeface="+mj-lt"/>
              <a:buAutoNum type="arabicParenBoth"/>
            </a:pPr>
            <a:r>
              <a:rPr lang="en-US" dirty="0"/>
              <a:t>Does not receive compensation directly from the plan, or plan fiduciary; and</a:t>
            </a:r>
          </a:p>
          <a:p>
            <a:pPr marL="800100" lvl="1" indent="-342900">
              <a:buFont typeface="+mj-lt"/>
              <a:buAutoNum type="arabicParenBoth"/>
            </a:pPr>
            <a:r>
              <a:rPr lang="en-US" dirty="0"/>
              <a:t>Knows or reasonably believes the plan fiduciary has sufficient expertise.</a:t>
            </a:r>
          </a:p>
        </p:txBody>
      </p:sp>
    </p:spTree>
    <p:extLst>
      <p:ext uri="{BB962C8B-B14F-4D97-AF65-F5344CB8AC3E}">
        <p14:creationId xmlns:p14="http://schemas.microsoft.com/office/powerpoint/2010/main" val="1951729877"/>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The New Proposal</a:t>
            </a:r>
            <a:br>
              <a:rPr lang="en-US" dirty="0"/>
            </a:br>
            <a:r>
              <a:rPr lang="en-US" sz="3200" dirty="0"/>
              <a:t>	</a:t>
            </a:r>
            <a:r>
              <a:rPr lang="en-US" sz="3200" i="1" dirty="0"/>
              <a:t>Carve-outs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077200" cy="2308324"/>
          </a:xfrm>
          <a:prstGeom prst="rect">
            <a:avLst/>
          </a:prstGeom>
          <a:noFill/>
        </p:spPr>
        <p:txBody>
          <a:bodyPr wrap="square" rtlCol="0">
            <a:spAutoFit/>
          </a:bodyPr>
          <a:lstStyle/>
          <a:p>
            <a:r>
              <a:rPr lang="en-US" dirty="0"/>
              <a:t>Employees of the Plan Sponsor –</a:t>
            </a:r>
          </a:p>
          <a:p>
            <a:endParaRPr lang="en-US" dirty="0"/>
          </a:p>
          <a:p>
            <a:pPr marL="285750" indent="-285750">
              <a:buFont typeface="Arial" panose="020B0604020202020204" pitchFamily="34" charset="0"/>
              <a:buChar char="•"/>
            </a:pPr>
            <a:r>
              <a:rPr lang="en-US" dirty="0"/>
              <a:t>Will not be treated as an investment advice fiduciary as long as </a:t>
            </a:r>
            <a:r>
              <a:rPr lang="en-US" u="sng" dirty="0"/>
              <a:t>no [additional] compensation</a:t>
            </a:r>
            <a:r>
              <a:rPr lang="en-US" dirty="0"/>
              <a:t> is received for the advice beyond his or her normal compensation from the employer.</a:t>
            </a:r>
          </a:p>
          <a:p>
            <a:endParaRPr lang="en-US" dirty="0"/>
          </a:p>
          <a:p>
            <a:pPr marL="285750" indent="-285750">
              <a:buFont typeface="Arial" panose="020B0604020202020204" pitchFamily="34" charset="0"/>
              <a:buChar char="•"/>
            </a:pPr>
            <a:r>
              <a:rPr lang="en-US" dirty="0"/>
              <a:t>Typically applies to the company’s human resources department who creates reports, etc.</a:t>
            </a:r>
          </a:p>
        </p:txBody>
      </p:sp>
    </p:spTree>
    <p:extLst>
      <p:ext uri="{BB962C8B-B14F-4D97-AF65-F5344CB8AC3E}">
        <p14:creationId xmlns:p14="http://schemas.microsoft.com/office/powerpoint/2010/main" val="3274337931"/>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The New Proposal</a:t>
            </a:r>
            <a:br>
              <a:rPr lang="en-US" dirty="0"/>
            </a:br>
            <a:r>
              <a:rPr lang="en-US" sz="3200" dirty="0"/>
              <a:t>	</a:t>
            </a:r>
            <a:r>
              <a:rPr lang="en-US" sz="3200" i="1" dirty="0"/>
              <a:t>Carve-outs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7543800" cy="3970318"/>
          </a:xfrm>
          <a:prstGeom prst="rect">
            <a:avLst/>
          </a:prstGeom>
          <a:noFill/>
        </p:spPr>
        <p:txBody>
          <a:bodyPr wrap="square" rtlCol="0">
            <a:spAutoFit/>
          </a:bodyPr>
          <a:lstStyle/>
          <a:p>
            <a:r>
              <a:rPr lang="en-US" dirty="0"/>
              <a:t>Platform Providers/Selection and Monitoring Assistance –</a:t>
            </a:r>
          </a:p>
          <a:p>
            <a:endParaRPr lang="en-US" dirty="0"/>
          </a:p>
          <a:p>
            <a:pPr marL="285750" indent="-285750">
              <a:buFont typeface="Arial" panose="020B0604020202020204" pitchFamily="34" charset="0"/>
              <a:buChar char="•"/>
            </a:pPr>
            <a:r>
              <a:rPr lang="en-US" dirty="0"/>
              <a:t>Applies to service providers (e.g. </a:t>
            </a:r>
            <a:r>
              <a:rPr lang="en-US" dirty="0" err="1"/>
              <a:t>recordkeepers</a:t>
            </a:r>
            <a:r>
              <a:rPr lang="en-US" dirty="0"/>
              <a:t>/TPAs) who offer an investment platform to participant-directed ERISA plans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Plan fiduciary must select the specific funds to include as investment alternatives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Service provider discloses in writing they are not providing impartial investment advice or acting in a fiduciary capacity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Merely identifying investment alternatives meeting specific criteria provided by the plan fiduciary or providing objective financial data regarding the investment alternatives.</a:t>
            </a:r>
          </a:p>
        </p:txBody>
      </p:sp>
    </p:spTree>
    <p:extLst>
      <p:ext uri="{BB962C8B-B14F-4D97-AF65-F5344CB8AC3E}">
        <p14:creationId xmlns:p14="http://schemas.microsoft.com/office/powerpoint/2010/main" val="3814859246"/>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The New Proposal</a:t>
            </a:r>
            <a:br>
              <a:rPr lang="en-US" dirty="0"/>
            </a:br>
            <a:r>
              <a:rPr lang="en-US" sz="3200" dirty="0"/>
              <a:t>	</a:t>
            </a:r>
            <a:r>
              <a:rPr lang="en-US" sz="3200" i="1" dirty="0"/>
              <a:t>Carve-outs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763000" cy="4247317"/>
          </a:xfrm>
          <a:prstGeom prst="rect">
            <a:avLst/>
          </a:prstGeom>
          <a:noFill/>
        </p:spPr>
        <p:txBody>
          <a:bodyPr wrap="square" rtlCol="0">
            <a:spAutoFit/>
          </a:bodyPr>
          <a:lstStyle/>
          <a:p>
            <a:r>
              <a:rPr lang="en-US" dirty="0"/>
              <a:t>Investment Education –</a:t>
            </a:r>
          </a:p>
          <a:p>
            <a:endParaRPr lang="en-US" dirty="0"/>
          </a:p>
          <a:p>
            <a:pPr marL="285750" indent="-285750">
              <a:buFont typeface="Arial" panose="020B0604020202020204" pitchFamily="34" charset="0"/>
              <a:buChar char="•"/>
            </a:pPr>
            <a:r>
              <a:rPr lang="en-US" dirty="0"/>
              <a:t>Supersedes 29 CFR 2509.96-1 (Interpretive Bulletin 96-1)</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Cannot include advice or recommendations as to specific investment products, managers, or value of particular securities.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Doesn’t matter who is providing the advice (i.e. plan sponsor, fiduciary or service provider)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Four General Categories:</a:t>
            </a:r>
          </a:p>
          <a:p>
            <a:pPr marL="800100" lvl="1" indent="-342900">
              <a:buAutoNum type="arabicPeriod"/>
            </a:pPr>
            <a:r>
              <a:rPr lang="en-US" dirty="0"/>
              <a:t>Plan Information</a:t>
            </a:r>
          </a:p>
          <a:p>
            <a:pPr marL="800100" lvl="1" indent="-342900">
              <a:buAutoNum type="arabicPeriod"/>
            </a:pPr>
            <a:r>
              <a:rPr lang="en-US" dirty="0"/>
              <a:t>General Financial/Investment Information</a:t>
            </a:r>
          </a:p>
          <a:p>
            <a:pPr marL="800100" lvl="1" indent="-342900">
              <a:buAutoNum type="arabicPeriod"/>
            </a:pPr>
            <a:r>
              <a:rPr lang="en-US" dirty="0"/>
              <a:t>Asset Allocation Models – Appears to be subjective</a:t>
            </a:r>
          </a:p>
          <a:p>
            <a:pPr marL="800100" lvl="1" indent="-342900">
              <a:buAutoNum type="arabicPeriod"/>
            </a:pPr>
            <a:r>
              <a:rPr lang="en-US" dirty="0"/>
              <a:t>Interactive Investment Materials</a:t>
            </a:r>
          </a:p>
        </p:txBody>
      </p:sp>
    </p:spTree>
    <p:extLst>
      <p:ext uri="{BB962C8B-B14F-4D97-AF65-F5344CB8AC3E}">
        <p14:creationId xmlns:p14="http://schemas.microsoft.com/office/powerpoint/2010/main" val="1487732364"/>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The New Proposal</a:t>
            </a:r>
            <a:br>
              <a:rPr lang="en-US" dirty="0"/>
            </a:br>
            <a:r>
              <a:rPr lang="en-US" sz="3200" dirty="0"/>
              <a:t>	</a:t>
            </a:r>
            <a:r>
              <a:rPr lang="en-US" sz="3200" i="1" dirty="0"/>
              <a:t>Prohibited Transaction Exemptions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686800" cy="4247317"/>
          </a:xfrm>
          <a:prstGeom prst="rect">
            <a:avLst/>
          </a:prstGeom>
          <a:noFill/>
        </p:spPr>
        <p:txBody>
          <a:bodyPr wrap="square" rtlCol="0">
            <a:spAutoFit/>
          </a:bodyPr>
          <a:lstStyle/>
          <a:p>
            <a:r>
              <a:rPr lang="en-US" i="1" dirty="0"/>
              <a:t>Proposed Best Interest Contract Exemption (Best Interest Contact PTE or “BICE”)</a:t>
            </a:r>
            <a:r>
              <a:rPr lang="en-US" dirty="0"/>
              <a:t> –</a:t>
            </a:r>
          </a:p>
          <a:p>
            <a:endParaRPr lang="en-US" dirty="0"/>
          </a:p>
          <a:p>
            <a:pPr marL="285750" indent="-285750">
              <a:buFont typeface="Arial" panose="020B0604020202020204" pitchFamily="34" charset="0"/>
              <a:buChar char="•"/>
            </a:pPr>
            <a:r>
              <a:rPr lang="en-US" dirty="0"/>
              <a:t>Applies to compensation received by individual investment advice fiduciaries/advisers.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Adviser must contractually:</a:t>
            </a:r>
          </a:p>
          <a:p>
            <a:pPr marL="800100" lvl="1" indent="-342900">
              <a:buAutoNum type="arabicPeriod"/>
            </a:pPr>
            <a:r>
              <a:rPr lang="en-US" dirty="0"/>
              <a:t>Acknowledge Fiduciary Status</a:t>
            </a:r>
          </a:p>
          <a:p>
            <a:pPr marL="800100" lvl="1" indent="-342900">
              <a:buAutoNum type="arabicPeriod"/>
            </a:pPr>
            <a:r>
              <a:rPr lang="en-US" dirty="0"/>
              <a:t>Commit to adhere to impartial conduct</a:t>
            </a:r>
          </a:p>
          <a:p>
            <a:pPr marL="800100" lvl="1" indent="-342900">
              <a:buAutoNum type="arabicPeriod"/>
            </a:pPr>
            <a:r>
              <a:rPr lang="en-US" dirty="0"/>
              <a:t>Warrant compliance with applicable laws </a:t>
            </a:r>
          </a:p>
          <a:p>
            <a:pPr marL="800100" lvl="1" indent="-342900">
              <a:buAutoNum type="arabicPeriod"/>
            </a:pPr>
            <a:r>
              <a:rPr lang="en-US" dirty="0"/>
              <a:t>Adopt policies and procedures to mitigate harmful impact of conflicts of interest</a:t>
            </a:r>
          </a:p>
          <a:p>
            <a:pPr marL="800100" lvl="1" indent="-342900">
              <a:buAutoNum type="arabicPeriod"/>
            </a:pPr>
            <a:r>
              <a:rPr lang="en-US" dirty="0"/>
              <a:t>Disclose basic information on the conflicts of interest and the related costs.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Exemption would not apply if it contains provisions disclaiming/limiting liability for violation of contract terms.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Can require arbitration, however it cannot limit class actions</a:t>
            </a:r>
          </a:p>
        </p:txBody>
      </p:sp>
    </p:spTree>
    <p:extLst>
      <p:ext uri="{BB962C8B-B14F-4D97-AF65-F5344CB8AC3E}">
        <p14:creationId xmlns:p14="http://schemas.microsoft.com/office/powerpoint/2010/main" val="1364757713"/>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dirty="0">
                <a:solidFill>
                  <a:schemeClr val="tx1"/>
                </a:solidFill>
                <a:latin typeface="Arial" panose="020B0604020202020204" pitchFamily="34" charset="0"/>
                <a:cs typeface="Arial" panose="020B0604020202020204" pitchFamily="34" charset="0"/>
              </a:rPr>
              <a:t>Source: DOL 29 CFR Parts 2509 and 2510 – Definition of the Term “Fiduciary”; Conflict of Interest Rule – Retirement Investment Advice</a:t>
            </a: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The New Proposal</a:t>
            </a:r>
            <a:br>
              <a:rPr lang="en-US" dirty="0"/>
            </a:br>
            <a:r>
              <a:rPr lang="en-US" sz="3200" dirty="0"/>
              <a:t>	</a:t>
            </a:r>
            <a:r>
              <a:rPr lang="en-US" sz="3200" i="1" dirty="0"/>
              <a:t>Prohibited Transaction Exemptions</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686800" cy="3416320"/>
          </a:xfrm>
          <a:prstGeom prst="rect">
            <a:avLst/>
          </a:prstGeom>
          <a:noFill/>
        </p:spPr>
        <p:txBody>
          <a:bodyPr wrap="square" rtlCol="0">
            <a:spAutoFit/>
          </a:bodyPr>
          <a:lstStyle/>
          <a:p>
            <a:r>
              <a:rPr lang="en-US" i="1" dirty="0"/>
              <a:t>Proposed Best Interest Contract Exemption (Best Interest Contact PTE or “BICE”)</a:t>
            </a:r>
            <a:r>
              <a:rPr lang="en-US" dirty="0"/>
              <a:t> [cont’d] –</a:t>
            </a:r>
          </a:p>
          <a:p>
            <a:endParaRPr lang="en-US" dirty="0"/>
          </a:p>
          <a:p>
            <a:pPr marL="285750" indent="-285750">
              <a:buFont typeface="Arial" panose="020B0604020202020204" pitchFamily="34" charset="0"/>
              <a:buChar char="•"/>
            </a:pPr>
            <a:r>
              <a:rPr lang="en-US" dirty="0"/>
              <a:t>If investment products are limited (e.g. proprietary investments), must provide notice of such limitations.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Data collection requirements:</a:t>
            </a:r>
          </a:p>
          <a:p>
            <a:pPr marL="800100" lvl="1" indent="-342900">
              <a:buAutoNum type="arabicPeriod"/>
            </a:pPr>
            <a:r>
              <a:rPr lang="en-US" dirty="0"/>
              <a:t>Must notify the DOL in advance to relying on the PTE</a:t>
            </a:r>
          </a:p>
          <a:p>
            <a:pPr marL="800100" lvl="1" indent="-342900">
              <a:buAutoNum type="arabicPeriod"/>
            </a:pPr>
            <a:r>
              <a:rPr lang="en-US" dirty="0"/>
              <a:t>Maintain Certain Data (vague at this time)</a:t>
            </a:r>
          </a:p>
          <a:p>
            <a:pPr marL="800100" lvl="1" indent="-342900">
              <a:buAutoNum type="arabicPeriod"/>
            </a:pPr>
            <a:r>
              <a:rPr lang="en-US" dirty="0"/>
              <a:t>Make the data available to the DOL upon request</a:t>
            </a:r>
          </a:p>
          <a:p>
            <a:pPr marL="800100" lvl="1" indent="-342900">
              <a:buAutoNum type="arabicPeriod"/>
            </a:pPr>
            <a:endParaRPr lang="en-US" dirty="0"/>
          </a:p>
          <a:p>
            <a:pPr marL="285750" indent="-285750">
              <a:buFont typeface="Arial" panose="020B0604020202020204" pitchFamily="34" charset="0"/>
              <a:buChar char="•"/>
            </a:pPr>
            <a:r>
              <a:rPr lang="en-US" dirty="0"/>
              <a:t>DOL wants to impose a broad fiduciary standard while minimizing disruption to financial institutions in a wide range of business practices and compensation structures.</a:t>
            </a:r>
          </a:p>
        </p:txBody>
      </p:sp>
    </p:spTree>
    <p:extLst>
      <p:ext uri="{BB962C8B-B14F-4D97-AF65-F5344CB8AC3E}">
        <p14:creationId xmlns:p14="http://schemas.microsoft.com/office/powerpoint/2010/main" val="3323031152"/>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endParaRPr kumimoji="0" lang="en-US" sz="1050" i="0" u="none" strike="noStrike" cap="none" normalizeH="0" baseline="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Current Rules</a:t>
            </a:r>
            <a:br>
              <a:rPr lang="en-US" sz="3200" dirty="0"/>
            </a:br>
            <a:r>
              <a:rPr lang="en-US" sz="3200" dirty="0"/>
              <a:t>	Proposal Vacated</a:t>
            </a:r>
            <a:endParaRPr lang="en-US" sz="3200" i="1"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981200"/>
            <a:ext cx="8534400" cy="2339102"/>
          </a:xfrm>
          <a:prstGeom prst="rect">
            <a:avLst/>
          </a:prstGeom>
          <a:noFill/>
        </p:spPr>
        <p:txBody>
          <a:bodyPr wrap="square" rtlCol="0">
            <a:spAutoFit/>
          </a:bodyPr>
          <a:lstStyle/>
          <a:p>
            <a:pPr marL="285750" indent="-285750">
              <a:buFont typeface="Arial" panose="020B0604020202020204" pitchFamily="34" charset="0"/>
              <a:buChar char="•"/>
            </a:pPr>
            <a:r>
              <a:rPr lang="en-US" sz="2800" dirty="0"/>
              <a:t>The DOL has not Withdrawn the Proposed Rules</a:t>
            </a:r>
          </a:p>
          <a:p>
            <a:pPr marL="742950" lvl="1" indent="-285750">
              <a:buFont typeface="Arial" panose="020B0604020202020204" pitchFamily="34" charset="0"/>
              <a:buChar char="•"/>
            </a:pPr>
            <a:endParaRPr lang="en-US" dirty="0"/>
          </a:p>
          <a:p>
            <a:pPr marL="800100" lvl="1" indent="-342900">
              <a:buAutoNum type="arabicParenBoth"/>
            </a:pPr>
            <a:r>
              <a:rPr lang="en-US" sz="2000" dirty="0"/>
              <a:t>Refine and Re-propose</a:t>
            </a:r>
          </a:p>
          <a:p>
            <a:pPr marL="800100" lvl="1" indent="-342900">
              <a:buAutoNum type="arabicParenBoth"/>
            </a:pPr>
            <a:endParaRPr lang="en-US" sz="2000" dirty="0"/>
          </a:p>
          <a:p>
            <a:pPr marL="800100" lvl="1" indent="-342900">
              <a:buAutoNum type="arabicParenBoth"/>
            </a:pPr>
            <a:r>
              <a:rPr lang="en-US" sz="2000" dirty="0"/>
              <a:t>Wait for SEC Proposal</a:t>
            </a:r>
          </a:p>
          <a:p>
            <a:pPr marL="800100" lvl="1" indent="-342900">
              <a:buAutoNum type="arabicParenBoth"/>
            </a:pPr>
            <a:endParaRPr lang="en-US" sz="2000" dirty="0"/>
          </a:p>
          <a:p>
            <a:pPr marL="800100" lvl="1" indent="-342900">
              <a:buAutoNum type="arabicParenBoth"/>
            </a:pPr>
            <a:r>
              <a:rPr lang="en-US" sz="2000" dirty="0"/>
              <a:t>Case Law</a:t>
            </a:r>
          </a:p>
        </p:txBody>
      </p:sp>
    </p:spTree>
    <p:extLst>
      <p:ext uri="{BB962C8B-B14F-4D97-AF65-F5344CB8AC3E}">
        <p14:creationId xmlns:p14="http://schemas.microsoft.com/office/powerpoint/2010/main" val="2857559564"/>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endParaRPr lang="en-US" sz="200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Fiduciary Matrix</a:t>
            </a:r>
            <a:br>
              <a:rPr lang="en-US" dirty="0"/>
            </a:br>
            <a:r>
              <a:rPr lang="en-US" sz="3200" dirty="0"/>
              <a:t>	</a:t>
            </a:r>
            <a:r>
              <a:rPr lang="en-US" sz="3200" i="1" dirty="0"/>
              <a:t>Why is this so confusing? </a:t>
            </a:r>
            <a:endParaRPr lang="en-US"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2" name="Striped Right Arrow 1"/>
          <p:cNvSpPr/>
          <p:nvPr/>
        </p:nvSpPr>
        <p:spPr bwMode="auto">
          <a:xfrm>
            <a:off x="3062619" y="3339700"/>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3" name="Flowchart: Process 22"/>
          <p:cNvSpPr/>
          <p:nvPr/>
        </p:nvSpPr>
        <p:spPr bwMode="auto">
          <a:xfrm>
            <a:off x="4047744" y="3207855"/>
            <a:ext cx="1048512"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The Plan</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4" name="Striped Right Arrow 23"/>
          <p:cNvSpPr/>
          <p:nvPr/>
        </p:nvSpPr>
        <p:spPr bwMode="auto">
          <a:xfrm rot="18900000">
            <a:off x="2341461" y="3919390"/>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5" name="Flowchart: Process 24"/>
          <p:cNvSpPr/>
          <p:nvPr/>
        </p:nvSpPr>
        <p:spPr bwMode="auto">
          <a:xfrm>
            <a:off x="2624320" y="1824978"/>
            <a:ext cx="1261880" cy="575127"/>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Product Sponsor</a:t>
            </a:r>
          </a:p>
        </p:txBody>
      </p:sp>
      <p:sp>
        <p:nvSpPr>
          <p:cNvPr id="26" name="Striped Right Arrow 25"/>
          <p:cNvSpPr/>
          <p:nvPr/>
        </p:nvSpPr>
        <p:spPr bwMode="auto">
          <a:xfrm rot="10800000">
            <a:off x="5694705" y="3336897"/>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8" name="Flowchart: Process 27"/>
          <p:cNvSpPr/>
          <p:nvPr/>
        </p:nvSpPr>
        <p:spPr bwMode="auto">
          <a:xfrm>
            <a:off x="6678437" y="3207855"/>
            <a:ext cx="1219200" cy="548641"/>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Custodian</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53" name="Striped Right Arrow 52"/>
          <p:cNvSpPr/>
          <p:nvPr/>
        </p:nvSpPr>
        <p:spPr bwMode="auto">
          <a:xfrm rot="8100000">
            <a:off x="6068593" y="2669995"/>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70" name="Flowchart: Process 69"/>
          <p:cNvSpPr/>
          <p:nvPr/>
        </p:nvSpPr>
        <p:spPr bwMode="auto">
          <a:xfrm>
            <a:off x="6790433" y="4565344"/>
            <a:ext cx="1102379"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Advisor</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105" name="Striped Right Arrow 104"/>
          <p:cNvSpPr/>
          <p:nvPr/>
        </p:nvSpPr>
        <p:spPr bwMode="auto">
          <a:xfrm rot="2700000">
            <a:off x="2341461" y="2743087"/>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122" name="Striped Right Arrow 121"/>
          <p:cNvSpPr/>
          <p:nvPr/>
        </p:nvSpPr>
        <p:spPr bwMode="auto">
          <a:xfrm rot="13500000">
            <a:off x="6068594" y="3924629"/>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9" name="Flowchart: Process 28"/>
          <p:cNvSpPr/>
          <p:nvPr/>
        </p:nvSpPr>
        <p:spPr bwMode="auto">
          <a:xfrm>
            <a:off x="691236" y="3207855"/>
            <a:ext cx="1550648"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err="1">
                <a:solidFill>
                  <a:schemeClr val="tx1"/>
                </a:solidFill>
                <a:effectLst>
                  <a:outerShdw blurRad="38100" dist="38100" dir="2700000" algn="tl">
                    <a:srgbClr val="000000">
                      <a:alpha val="43137"/>
                    </a:srgbClr>
                  </a:outerShdw>
                </a:effectLst>
                <a:latin typeface="Segoe" pitchFamily="34" charset="0"/>
              </a:rPr>
              <a:t>Recordkeeper</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0" name="Flowchart: Process 29"/>
          <p:cNvSpPr/>
          <p:nvPr/>
        </p:nvSpPr>
        <p:spPr bwMode="auto">
          <a:xfrm>
            <a:off x="691236" y="1824978"/>
            <a:ext cx="1048512" cy="575128"/>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Broker</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1" name="Flowchart: Process 30"/>
          <p:cNvSpPr/>
          <p:nvPr/>
        </p:nvSpPr>
        <p:spPr bwMode="auto">
          <a:xfrm>
            <a:off x="6834603" y="1824979"/>
            <a:ext cx="1063033" cy="575126"/>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TPA</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2" name="Flowchart: Process 31"/>
          <p:cNvSpPr/>
          <p:nvPr/>
        </p:nvSpPr>
        <p:spPr bwMode="auto">
          <a:xfrm>
            <a:off x="5280039" y="4565345"/>
            <a:ext cx="1117545"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Call Center(s)</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3" name="Flowchart: Process 32"/>
          <p:cNvSpPr/>
          <p:nvPr/>
        </p:nvSpPr>
        <p:spPr bwMode="auto">
          <a:xfrm>
            <a:off x="4770772" y="1824978"/>
            <a:ext cx="1117545" cy="575127"/>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Insurance Agent</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4" name="Flowchart: Process 33"/>
          <p:cNvSpPr/>
          <p:nvPr/>
        </p:nvSpPr>
        <p:spPr bwMode="auto">
          <a:xfrm>
            <a:off x="691236" y="4565344"/>
            <a:ext cx="1060510"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Actuary</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5" name="Flowchart: Process 34"/>
          <p:cNvSpPr/>
          <p:nvPr/>
        </p:nvSpPr>
        <p:spPr bwMode="auto">
          <a:xfrm>
            <a:off x="2144595" y="4565643"/>
            <a:ext cx="1261880" cy="548640"/>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600" dirty="0">
                <a:solidFill>
                  <a:schemeClr val="tx1"/>
                </a:solidFill>
                <a:effectLst>
                  <a:outerShdw blurRad="38100" dist="38100" dir="2700000" algn="tl">
                    <a:srgbClr val="000000">
                      <a:alpha val="43137"/>
                    </a:srgbClr>
                  </a:outerShdw>
                </a:effectLst>
                <a:latin typeface="Segoe" pitchFamily="34" charset="0"/>
              </a:rPr>
              <a:t>Accountant</a:t>
            </a:r>
            <a:endPar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6" name="Flowchart: Process 35"/>
          <p:cNvSpPr/>
          <p:nvPr/>
        </p:nvSpPr>
        <p:spPr bwMode="auto">
          <a:xfrm>
            <a:off x="3799324" y="4582074"/>
            <a:ext cx="1087866" cy="548641"/>
          </a:xfrm>
          <a:prstGeom prst="flowChartProcess">
            <a:avLst/>
          </a:prstGeom>
          <a:solidFill>
            <a:srgbClr val="CCECFF"/>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Legal Counsel</a:t>
            </a:r>
          </a:p>
        </p:txBody>
      </p:sp>
      <p:sp>
        <p:nvSpPr>
          <p:cNvPr id="37" name="Striped Right Arrow 36"/>
          <p:cNvSpPr/>
          <p:nvPr/>
        </p:nvSpPr>
        <p:spPr bwMode="auto">
          <a:xfrm rot="2700000">
            <a:off x="3455267" y="2747495"/>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8" name="Striped Right Arrow 37"/>
          <p:cNvSpPr/>
          <p:nvPr/>
        </p:nvSpPr>
        <p:spPr bwMode="auto">
          <a:xfrm rot="8100000">
            <a:off x="5136903" y="2673708"/>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39" name="Striped Right Arrow 38"/>
          <p:cNvSpPr/>
          <p:nvPr/>
        </p:nvSpPr>
        <p:spPr bwMode="auto">
          <a:xfrm rot="18900000">
            <a:off x="3452127" y="3954797"/>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40" name="Striped Right Arrow 39"/>
          <p:cNvSpPr/>
          <p:nvPr/>
        </p:nvSpPr>
        <p:spPr bwMode="auto">
          <a:xfrm rot="13500000">
            <a:off x="5136902" y="3989449"/>
            <a:ext cx="385282" cy="297593"/>
          </a:xfrm>
          <a:prstGeom prst="stripedRightArrow">
            <a:avLst/>
          </a:prstGeom>
          <a:noFill/>
          <a:ln>
            <a:solidFill>
              <a:srgbClr val="0066CC"/>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763212373"/>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664797"/>
          </a:xfrm>
        </p:spPr>
        <p:txBody>
          <a:bodyPr/>
          <a:lstStyle/>
          <a:p>
            <a:r>
              <a:rPr lang="en-US" dirty="0"/>
              <a:t>Disclosures	</a:t>
            </a:r>
            <a:endParaRPr lang="en-US" sz="2800" i="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2" name="TextBox 1"/>
          <p:cNvSpPr txBox="1"/>
          <p:nvPr/>
        </p:nvSpPr>
        <p:spPr>
          <a:xfrm>
            <a:off x="379046" y="2086298"/>
            <a:ext cx="8229600" cy="3046988"/>
          </a:xfrm>
          <a:prstGeom prst="rect">
            <a:avLst/>
          </a:prstGeom>
          <a:noFill/>
        </p:spPr>
        <p:txBody>
          <a:bodyPr wrap="square" rtlCol="0">
            <a:spAutoFit/>
          </a:bodyPr>
          <a:lstStyle/>
          <a:p>
            <a:pPr algn="just"/>
            <a:r>
              <a:rPr lang="en-US" sz="1600" dirty="0">
                <a:latin typeface="Arial" panose="020B0604020202020204" pitchFamily="34" charset="0"/>
                <a:cs typeface="Arial" panose="020B0604020202020204" pitchFamily="34" charset="0"/>
              </a:rPr>
              <a:t>Copyright 2018 Employee Incentive Plans, Inc.  All Rights Reserved. Reproduction in whole or in part without permission is not permitted. Employee Incentive Plans, Inc. and its representatives do not provide tax or legal advice.  2018 IRS limits applied unless otherwise noted.</a:t>
            </a:r>
          </a:p>
          <a:p>
            <a:pPr algn="just"/>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Any tax or legal information provided during this presentation is merely a summary of our understanding and interpretation of some of the current income tax regulations and is not exhaustive.</a:t>
            </a:r>
          </a:p>
          <a:p>
            <a:pPr algn="just"/>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Tax law is subject to frequent change; therefore it is important to coordinate with your tax advisor for the latest IRS rulings and specific tax advice prior to undertaking a plan.  You should consult with your tax advisor regarding your specific legal or tax situation.</a:t>
            </a:r>
          </a:p>
        </p:txBody>
      </p:sp>
    </p:spTree>
    <p:extLst>
      <p:ext uri="{BB962C8B-B14F-4D97-AF65-F5344CB8AC3E}">
        <p14:creationId xmlns:p14="http://schemas.microsoft.com/office/powerpoint/2010/main" val="1780428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ERISA § 404(a)(1)(D)</a:t>
            </a:r>
            <a:endParaRPr lang="en-US" sz="105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Beneficiary Designations</a:t>
            </a:r>
            <a:br>
              <a:rPr lang="en-US" sz="3200" dirty="0"/>
            </a:br>
            <a:r>
              <a:rPr lang="en-US" sz="3200" dirty="0"/>
              <a:t>	</a:t>
            </a:r>
            <a:r>
              <a:rPr lang="en-US" sz="3200" i="1" dirty="0"/>
              <a:t>Plan Document Rules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828800"/>
            <a:ext cx="8534400" cy="4401205"/>
          </a:xfrm>
          <a:prstGeom prst="rect">
            <a:avLst/>
          </a:prstGeom>
          <a:noFill/>
        </p:spPr>
        <p:txBody>
          <a:bodyPr wrap="square" rtlCol="0">
            <a:spAutoFit/>
          </a:bodyPr>
          <a:lstStyle/>
          <a:p>
            <a:r>
              <a:rPr lang="en-US" sz="2800" dirty="0"/>
              <a:t>For Example, EIP’s Plan Document states:</a:t>
            </a:r>
          </a:p>
          <a:p>
            <a:endParaRPr lang="en-US" sz="2800" dirty="0"/>
          </a:p>
          <a:p>
            <a:r>
              <a:rPr lang="en-US" sz="2800" dirty="0"/>
              <a:t>Beneficiary shall be the Participant’s surviving Spouse. Except, however, the Participant may designate a Beneficiary other than the Spouse…if:</a:t>
            </a:r>
          </a:p>
          <a:p>
            <a:endParaRPr lang="en-US" sz="2800" dirty="0"/>
          </a:p>
          <a:p>
            <a:pPr marL="514350" indent="-514350">
              <a:buFont typeface="+mj-lt"/>
              <a:buAutoNum type="arabicPeriod"/>
            </a:pPr>
            <a:r>
              <a:rPr lang="en-US" sz="2800" dirty="0"/>
              <a:t>Spousal Waiver;</a:t>
            </a:r>
          </a:p>
          <a:p>
            <a:pPr marL="514350" indent="-514350">
              <a:buFont typeface="+mj-lt"/>
              <a:buAutoNum type="arabicPeriod"/>
            </a:pPr>
            <a:r>
              <a:rPr lang="en-US" sz="2800" dirty="0"/>
              <a:t>Legally Separated (Court Order Required);</a:t>
            </a:r>
          </a:p>
          <a:p>
            <a:pPr marL="514350" indent="-514350">
              <a:buFont typeface="+mj-lt"/>
              <a:buAutoNum type="arabicPeriod"/>
            </a:pPr>
            <a:r>
              <a:rPr lang="en-US" sz="2800" dirty="0"/>
              <a:t>No Spouse; or</a:t>
            </a:r>
          </a:p>
          <a:p>
            <a:pPr marL="514350" indent="-514350">
              <a:buFont typeface="+mj-lt"/>
              <a:buAutoNum type="arabicPeriod"/>
            </a:pPr>
            <a:r>
              <a:rPr lang="en-US" sz="2800" dirty="0"/>
              <a:t>Spouse Cannot Be Located</a:t>
            </a:r>
          </a:p>
        </p:txBody>
      </p:sp>
    </p:spTree>
    <p:extLst>
      <p:ext uri="{BB962C8B-B14F-4D97-AF65-F5344CB8AC3E}">
        <p14:creationId xmlns:p14="http://schemas.microsoft.com/office/powerpoint/2010/main" val="406567682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ERISA § 404(a)(1)(D)</a:t>
            </a:r>
            <a:endParaRPr lang="en-US" sz="105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Beneficiary Designations</a:t>
            </a:r>
            <a:br>
              <a:rPr lang="en-US" sz="3200" dirty="0"/>
            </a:br>
            <a:r>
              <a:rPr lang="en-US" sz="3200" dirty="0"/>
              <a:t>	</a:t>
            </a:r>
            <a:r>
              <a:rPr lang="en-US" sz="3200" i="1" dirty="0"/>
              <a:t>Plan Document Rules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828800"/>
            <a:ext cx="8534400" cy="3539430"/>
          </a:xfrm>
          <a:prstGeom prst="rect">
            <a:avLst/>
          </a:prstGeom>
          <a:noFill/>
        </p:spPr>
        <p:txBody>
          <a:bodyPr wrap="square" rtlCol="0">
            <a:spAutoFit/>
          </a:bodyPr>
          <a:lstStyle/>
          <a:p>
            <a:r>
              <a:rPr lang="en-US" sz="2800" dirty="0"/>
              <a:t>EIP’s Plan Document Cont’d:</a:t>
            </a:r>
          </a:p>
          <a:p>
            <a:endParaRPr lang="en-US" sz="2800" dirty="0"/>
          </a:p>
          <a:p>
            <a:r>
              <a:rPr lang="en-US" sz="2800" dirty="0"/>
              <a:t>…If no Beneficiary listed…to:</a:t>
            </a:r>
          </a:p>
          <a:p>
            <a:endParaRPr lang="en-US" sz="2800" dirty="0"/>
          </a:p>
          <a:p>
            <a:pPr marL="514350" indent="-514350">
              <a:buFont typeface="+mj-lt"/>
              <a:buAutoNum type="arabicPeriod"/>
            </a:pPr>
            <a:r>
              <a:rPr lang="en-US" sz="2800" dirty="0"/>
              <a:t>Participant’s Surviving Spouse;</a:t>
            </a:r>
          </a:p>
          <a:p>
            <a:pPr marL="514350" indent="-514350">
              <a:buFont typeface="+mj-lt"/>
              <a:buAutoNum type="arabicPeriod"/>
            </a:pPr>
            <a:r>
              <a:rPr lang="en-US" sz="2800" dirty="0"/>
              <a:t>Participant’s Issue, per stirpes;</a:t>
            </a:r>
          </a:p>
          <a:p>
            <a:pPr marL="514350" indent="-514350">
              <a:buFont typeface="+mj-lt"/>
              <a:buAutoNum type="arabicPeriod"/>
            </a:pPr>
            <a:r>
              <a:rPr lang="en-US" sz="2800" dirty="0"/>
              <a:t>Participant’s Surviving Parents, in equal shares; or</a:t>
            </a:r>
          </a:p>
          <a:p>
            <a:pPr marL="514350" indent="-514350">
              <a:buFont typeface="+mj-lt"/>
              <a:buAutoNum type="arabicPeriod"/>
            </a:pPr>
            <a:r>
              <a:rPr lang="en-US" sz="2800" dirty="0"/>
              <a:t>Participant’s Estate</a:t>
            </a:r>
          </a:p>
        </p:txBody>
      </p:sp>
    </p:spTree>
    <p:extLst>
      <p:ext uri="{BB962C8B-B14F-4D97-AF65-F5344CB8AC3E}">
        <p14:creationId xmlns:p14="http://schemas.microsoft.com/office/powerpoint/2010/main" val="4253714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ERISA § 404(a)(1)(D)</a:t>
            </a:r>
            <a:endParaRPr lang="en-US" sz="105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Beneficiary Designations</a:t>
            </a:r>
            <a:br>
              <a:rPr lang="en-US" sz="3200" dirty="0"/>
            </a:br>
            <a:r>
              <a:rPr lang="en-US" sz="3200" dirty="0"/>
              <a:t>	</a:t>
            </a:r>
            <a:r>
              <a:rPr lang="en-US" sz="3200" i="1" dirty="0"/>
              <a:t>Plan Document Rules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828800"/>
            <a:ext cx="8610600" cy="4401205"/>
          </a:xfrm>
          <a:prstGeom prst="rect">
            <a:avLst/>
          </a:prstGeom>
          <a:noFill/>
        </p:spPr>
        <p:txBody>
          <a:bodyPr wrap="square" rtlCol="0">
            <a:spAutoFit/>
          </a:bodyPr>
          <a:lstStyle/>
          <a:p>
            <a:r>
              <a:rPr lang="en-US" sz="2800" dirty="0"/>
              <a:t>EIP’s Plan Document Cont’d:</a:t>
            </a:r>
          </a:p>
          <a:p>
            <a:endParaRPr lang="en-US" sz="2800" dirty="0"/>
          </a:p>
          <a:p>
            <a:r>
              <a:rPr lang="en-US" sz="2800" dirty="0"/>
              <a:t>Special Provisions:</a:t>
            </a:r>
          </a:p>
          <a:p>
            <a:endParaRPr lang="en-US" sz="2800" dirty="0"/>
          </a:p>
          <a:p>
            <a:pPr marL="514350" indent="-514350">
              <a:buFont typeface="+mj-lt"/>
              <a:buAutoNum type="arabicPeriod"/>
            </a:pPr>
            <a:r>
              <a:rPr lang="en-US" sz="2800" dirty="0"/>
              <a:t>Divorce Revokes Spousal Designation;</a:t>
            </a:r>
          </a:p>
          <a:p>
            <a:pPr marL="514350" indent="-514350">
              <a:buFont typeface="+mj-lt"/>
              <a:buAutoNum type="arabicPeriod"/>
            </a:pPr>
            <a:endParaRPr lang="en-US" sz="2800" dirty="0"/>
          </a:p>
          <a:p>
            <a:pPr marL="514350" indent="-514350">
              <a:buFont typeface="+mj-lt"/>
              <a:buAutoNum type="arabicPeriod"/>
            </a:pPr>
            <a:r>
              <a:rPr lang="en-US" sz="2800" dirty="0"/>
              <a:t>Simultaneous Death – Beneficiary Predeceases Participant; and</a:t>
            </a:r>
          </a:p>
          <a:p>
            <a:pPr marL="514350" indent="-514350">
              <a:buFont typeface="+mj-lt"/>
              <a:buAutoNum type="arabicPeriod"/>
            </a:pPr>
            <a:endParaRPr lang="en-US" sz="2800" dirty="0"/>
          </a:p>
          <a:p>
            <a:pPr marL="514350" indent="-514350">
              <a:buFont typeface="+mj-lt"/>
              <a:buAutoNum type="arabicPeriod"/>
            </a:pPr>
            <a:r>
              <a:rPr lang="en-US" sz="2800" dirty="0"/>
              <a:t>Slayer Statute</a:t>
            </a:r>
          </a:p>
        </p:txBody>
      </p:sp>
    </p:spTree>
    <p:extLst>
      <p:ext uri="{BB962C8B-B14F-4D97-AF65-F5344CB8AC3E}">
        <p14:creationId xmlns:p14="http://schemas.microsoft.com/office/powerpoint/2010/main" val="50043403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ERISA § 404(a)(1)(D)</a:t>
            </a:r>
            <a:endParaRPr lang="en-US" sz="105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Beneficiary Designations</a:t>
            </a:r>
            <a:br>
              <a:rPr lang="en-US" sz="3200" dirty="0"/>
            </a:br>
            <a:r>
              <a:rPr lang="en-US" sz="3200" dirty="0"/>
              <a:t>	</a:t>
            </a:r>
            <a:r>
              <a:rPr lang="en-US" sz="3200" i="1" dirty="0"/>
              <a:t>Plan Document Rules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828800"/>
            <a:ext cx="8610600" cy="3970318"/>
          </a:xfrm>
          <a:prstGeom prst="rect">
            <a:avLst/>
          </a:prstGeom>
          <a:noFill/>
        </p:spPr>
        <p:txBody>
          <a:bodyPr wrap="square" rtlCol="0">
            <a:spAutoFit/>
          </a:bodyPr>
          <a:lstStyle/>
          <a:p>
            <a:r>
              <a:rPr lang="en-US" sz="2800" dirty="0"/>
              <a:t>Common Mistakes:</a:t>
            </a:r>
          </a:p>
          <a:p>
            <a:endParaRPr lang="en-US" sz="2800" dirty="0"/>
          </a:p>
          <a:p>
            <a:r>
              <a:rPr lang="en-US" sz="2800" dirty="0"/>
              <a:t>Special Provisions:</a:t>
            </a:r>
          </a:p>
          <a:p>
            <a:endParaRPr lang="en-US" sz="2800" dirty="0"/>
          </a:p>
          <a:p>
            <a:pPr marL="514350" indent="-514350">
              <a:buFont typeface="+mj-lt"/>
              <a:buAutoNum type="arabicPeriod"/>
            </a:pPr>
            <a:r>
              <a:rPr lang="en-US" sz="2800" dirty="0"/>
              <a:t>Signing before marriage</a:t>
            </a:r>
          </a:p>
          <a:p>
            <a:pPr marL="514350" indent="-514350">
              <a:buFont typeface="+mj-lt"/>
              <a:buAutoNum type="arabicPeriod"/>
            </a:pPr>
            <a:endParaRPr lang="en-US" sz="2800" dirty="0"/>
          </a:p>
          <a:p>
            <a:pPr marL="514350" indent="-514350">
              <a:buFont typeface="+mj-lt"/>
              <a:buAutoNum type="arabicPeriod"/>
            </a:pPr>
            <a:r>
              <a:rPr lang="en-US" sz="2800" dirty="0"/>
              <a:t>Age &lt;35 vs. &gt;35</a:t>
            </a:r>
          </a:p>
          <a:p>
            <a:pPr marL="514350" indent="-514350">
              <a:buFont typeface="+mj-lt"/>
              <a:buAutoNum type="arabicPeriod"/>
            </a:pPr>
            <a:endParaRPr lang="en-US" sz="2800" dirty="0"/>
          </a:p>
          <a:p>
            <a:pPr marL="514350" indent="-514350">
              <a:buFont typeface="+mj-lt"/>
              <a:buAutoNum type="arabicPeriod"/>
            </a:pPr>
            <a:r>
              <a:rPr lang="en-US" sz="2800" dirty="0"/>
              <a:t>Forgetting to Update after Divorce – </a:t>
            </a:r>
            <a:r>
              <a:rPr lang="en-US" sz="2800" i="1" dirty="0"/>
              <a:t>Wait!!</a:t>
            </a:r>
          </a:p>
        </p:txBody>
      </p:sp>
    </p:spTree>
    <p:extLst>
      <p:ext uri="{BB962C8B-B14F-4D97-AF65-F5344CB8AC3E}">
        <p14:creationId xmlns:p14="http://schemas.microsoft.com/office/powerpoint/2010/main" val="55934449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6324600"/>
            <a:ext cx="9144000" cy="533400"/>
          </a:xfrm>
          <a:prstGeom prst="rect">
            <a:avLst/>
          </a:prstGeom>
          <a:gradFill flip="none" rotWithShape="1">
            <a:gsLst>
              <a:gs pos="0">
                <a:srgbClr val="1F4524">
                  <a:alpha val="85000"/>
                </a:srgbClr>
              </a:gs>
              <a:gs pos="100000">
                <a:srgbClr val="1F4524">
                  <a:alpha val="54000"/>
                </a:srgbClr>
              </a:gs>
            </a:gsLst>
            <a:lin ang="0" scaled="1"/>
            <a:tileRect/>
          </a:gra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spcBef>
                <a:spcPct val="0"/>
              </a:spcBef>
              <a:spcAft>
                <a:spcPct val="0"/>
              </a:spcAft>
            </a:pPr>
            <a:r>
              <a:rPr lang="en-US" sz="1050">
                <a:solidFill>
                  <a:schemeClr val="tx1"/>
                </a:solidFill>
                <a:latin typeface="Arial" panose="020B0604020202020204" pitchFamily="34" charset="0"/>
                <a:cs typeface="Arial" panose="020B0604020202020204" pitchFamily="34" charset="0"/>
              </a:rPr>
              <a:t>Source: ERISA § 404(a)(1)(D)</a:t>
            </a:r>
            <a:endParaRPr lang="en-US" sz="1050" dirty="0">
              <a:solidFill>
                <a:schemeClr val="tx1"/>
              </a:solidFill>
              <a:latin typeface="Arial" panose="020B0604020202020204" pitchFamily="34" charset="0"/>
              <a:cs typeface="Arial" panose="020B0604020202020204" pitchFamily="34" charset="0"/>
            </a:endParaRPr>
          </a:p>
        </p:txBody>
      </p:sp>
      <p:sp>
        <p:nvSpPr>
          <p:cNvPr id="4" name="Rectangle 3"/>
          <p:cNvSpPr/>
          <p:nvPr/>
        </p:nvSpPr>
        <p:spPr>
          <a:xfrm>
            <a:off x="8839200" y="0"/>
            <a:ext cx="304800" cy="3200400"/>
          </a:xfrm>
          <a:prstGeom prst="rect">
            <a:avLst/>
          </a:prstGeom>
          <a:solidFill>
            <a:srgbClr val="1F452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152401"/>
            <a:ext cx="1219200" cy="228600"/>
          </a:xfrm>
          <a:prstGeom prst="rect">
            <a:avLst/>
          </a:prstGeom>
          <a:solidFill>
            <a:schemeClr val="bg1">
              <a:lumMod val="6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381000" y="230188"/>
            <a:ext cx="8382000" cy="1107996"/>
          </a:xfrm>
        </p:spPr>
        <p:txBody>
          <a:bodyPr/>
          <a:lstStyle/>
          <a:p>
            <a:r>
              <a:rPr lang="en-US" dirty="0"/>
              <a:t>Beneficiary Designations</a:t>
            </a:r>
            <a:br>
              <a:rPr lang="en-US" sz="3200" dirty="0"/>
            </a:br>
            <a:r>
              <a:rPr lang="en-US" sz="3200" dirty="0"/>
              <a:t>	</a:t>
            </a:r>
            <a:r>
              <a:rPr lang="en-US" sz="3200" i="1" dirty="0"/>
              <a:t>Plan Document Rules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7156" y="5649652"/>
            <a:ext cx="1276844" cy="664096"/>
          </a:xfrm>
          <a:prstGeom prst="rect">
            <a:avLst/>
          </a:prstGeom>
        </p:spPr>
      </p:pic>
      <p:sp>
        <p:nvSpPr>
          <p:cNvPr id="6" name="TextBox 5"/>
          <p:cNvSpPr txBox="1"/>
          <p:nvPr/>
        </p:nvSpPr>
        <p:spPr>
          <a:xfrm>
            <a:off x="228600" y="1828800"/>
            <a:ext cx="8610600" cy="3970318"/>
          </a:xfrm>
          <a:prstGeom prst="rect">
            <a:avLst/>
          </a:prstGeom>
          <a:noFill/>
        </p:spPr>
        <p:txBody>
          <a:bodyPr wrap="square" rtlCol="0">
            <a:spAutoFit/>
          </a:bodyPr>
          <a:lstStyle/>
          <a:p>
            <a:r>
              <a:rPr lang="en-US" sz="2800" dirty="0"/>
              <a:t>Forgetting to Update after Divorce</a:t>
            </a:r>
          </a:p>
          <a:p>
            <a:endParaRPr lang="en-US" sz="2800" dirty="0"/>
          </a:p>
          <a:p>
            <a:r>
              <a:rPr lang="en-US" sz="2800" i="1" dirty="0"/>
              <a:t>Kennedy v. Dupont</a:t>
            </a:r>
            <a:r>
              <a:rPr lang="en-US" sz="2800" dirty="0"/>
              <a:t>, 129 </a:t>
            </a:r>
            <a:r>
              <a:rPr lang="en-US" sz="2800" dirty="0" err="1"/>
              <a:t>S.Ct</a:t>
            </a:r>
            <a:r>
              <a:rPr lang="en-US" sz="2800" dirty="0"/>
              <a:t>. 865 (45 EBC 2249) (January 26, 2009)</a:t>
            </a:r>
          </a:p>
          <a:p>
            <a:pPr marL="514350" indent="-514350">
              <a:buFont typeface="+mj-lt"/>
              <a:buAutoNum type="arabicPeriod"/>
            </a:pPr>
            <a:endParaRPr lang="en-US" sz="2800" i="1" dirty="0"/>
          </a:p>
          <a:p>
            <a:pPr marL="514350" indent="-514350">
              <a:buFont typeface="+mj-lt"/>
              <a:buAutoNum type="arabicPeriod"/>
            </a:pPr>
            <a:r>
              <a:rPr lang="en-US" sz="2800" dirty="0"/>
              <a:t>Was the waiver of benefit a violation of ERISA’s </a:t>
            </a:r>
            <a:r>
              <a:rPr lang="en-US" sz="2800" dirty="0" err="1"/>
              <a:t>antiassignment</a:t>
            </a:r>
            <a:r>
              <a:rPr lang="en-US" sz="2800" dirty="0"/>
              <a:t> rule - No; and</a:t>
            </a:r>
          </a:p>
          <a:p>
            <a:pPr marL="514350" indent="-514350">
              <a:buFont typeface="+mj-lt"/>
              <a:buAutoNum type="arabicPeriod"/>
            </a:pPr>
            <a:r>
              <a:rPr lang="en-US" sz="2800" dirty="0"/>
              <a:t>Was the beneficiary designation part of the Governing Plan Documents - Yes.</a:t>
            </a:r>
          </a:p>
        </p:txBody>
      </p:sp>
    </p:spTree>
    <p:extLst>
      <p:ext uri="{BB962C8B-B14F-4D97-AF65-F5344CB8AC3E}">
        <p14:creationId xmlns:p14="http://schemas.microsoft.com/office/powerpoint/2010/main" val="3104047354"/>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790591828814540AE1564BA93788437" ma:contentTypeVersion="2" ma:contentTypeDescription="Create a new document." ma:contentTypeScope="" ma:versionID="3ddb0bcbc7809b20ecad5f019739cc55">
  <xsd:schema xmlns:xsd="http://www.w3.org/2001/XMLSchema" xmlns:xs="http://www.w3.org/2001/XMLSchema" xmlns:p="http://schemas.microsoft.com/office/2006/metadata/properties" xmlns:ns2="3d804111-593c-45ef-a4f7-52ef433ac7b0" targetNamespace="http://schemas.microsoft.com/office/2006/metadata/properties" ma:root="true" ma:fieldsID="c4cfb3f914274c097433f6297703fe68" ns2:_="">
    <xsd:import namespace="3d804111-593c-45ef-a4f7-52ef433ac7b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804111-593c-45ef-a4f7-52ef433ac7b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5AC7FA-4DC4-4C9B-BD19-8F129671D8EF}">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3d804111-593c-45ef-a4f7-52ef433ac7b0"/>
    <ds:schemaRef ds:uri="http://www.w3.org/XML/1998/namespace"/>
  </ds:schemaRefs>
</ds:datastoreItem>
</file>

<file path=customXml/itemProps2.xml><?xml version="1.0" encoding="utf-8"?>
<ds:datastoreItem xmlns:ds="http://schemas.openxmlformats.org/officeDocument/2006/customXml" ds:itemID="{B8B6B4F6-859A-4F31-B603-6B523D1B39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804111-593c-45ef-a4f7-52ef433ac7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AE1B79-10CB-4E39-A785-80A79B7F39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(White with blue bar design)</Template>
  <TotalTime>5364</TotalTime>
  <Words>3623</Words>
  <Application>Microsoft Office PowerPoint</Application>
  <PresentationFormat>On-screen Show (4:3)</PresentationFormat>
  <Paragraphs>499</Paragraphs>
  <Slides>49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49</vt:i4>
      </vt:variant>
    </vt:vector>
  </HeadingPairs>
  <TitlesOfParts>
    <vt:vector size="56" baseType="lpstr">
      <vt:lpstr>Arial</vt:lpstr>
      <vt:lpstr>Calibri</vt:lpstr>
      <vt:lpstr>Courier New</vt:lpstr>
      <vt:lpstr>Segoe</vt:lpstr>
      <vt:lpstr>Wingdings</vt:lpstr>
      <vt:lpstr>1_White with Blue Bar Segoe Template_TP10286789</vt:lpstr>
      <vt:lpstr>White with Courier font for code slides</vt:lpstr>
      <vt:lpstr>PowerPoint Presentation</vt:lpstr>
      <vt:lpstr>Outline</vt:lpstr>
      <vt:lpstr>Beneficiary Designations  Designation Options</vt:lpstr>
      <vt:lpstr>Beneficiary Designations  Plan Document Rules</vt:lpstr>
      <vt:lpstr>Beneficiary Designations  Plan Document Rules</vt:lpstr>
      <vt:lpstr>Beneficiary Designations  Plan Document Rules</vt:lpstr>
      <vt:lpstr>Beneficiary Designations  Plan Document Rules</vt:lpstr>
      <vt:lpstr>Beneficiary Designations  Plan Document Rules</vt:lpstr>
      <vt:lpstr>Beneficiary Designations  Plan Document Rules</vt:lpstr>
      <vt:lpstr>Beneficiary Designations  Plan Document Rules</vt:lpstr>
      <vt:lpstr>Beneficiary Designations  Plan Document Rules</vt:lpstr>
      <vt:lpstr>Required Minimum Distributions  Death After Required Beginning Date</vt:lpstr>
      <vt:lpstr>Required Minimum Distributions  Death After Required Beginning Date</vt:lpstr>
      <vt:lpstr>Required Minimum Distributions  Death After Required Beginning Date</vt:lpstr>
      <vt:lpstr>Required Minimum Distributions  Death After Required Beginning Date</vt:lpstr>
      <vt:lpstr>Required Minimum Distributions  Death After Required Beginning Date</vt:lpstr>
      <vt:lpstr>Required Minimum Distributions  Death Before Required Beginning Date</vt:lpstr>
      <vt:lpstr>Required Minimum Distributions  Death Before Required Beginning Date</vt:lpstr>
      <vt:lpstr>Required Minimum Distributions  Death Before Required Beginning Date</vt:lpstr>
      <vt:lpstr>Required Minimum Distributions  Death Before Required Beginning Date</vt:lpstr>
      <vt:lpstr>Required Minimum Distributions  Death After Required Beginning Date</vt:lpstr>
      <vt:lpstr>Inherited IRAs  (***Caption***)</vt:lpstr>
      <vt:lpstr>Roth Contributions  ***Caption***</vt:lpstr>
      <vt:lpstr>Qualified Domestic Relations Order  QDRO</vt:lpstr>
      <vt:lpstr>Brief History</vt:lpstr>
      <vt:lpstr>ERISA Definitions</vt:lpstr>
      <vt:lpstr>ERISA Definitions</vt:lpstr>
      <vt:lpstr>ERISA Definitions</vt:lpstr>
      <vt:lpstr>ERISA Definitions</vt:lpstr>
      <vt:lpstr>ERISA Definitions</vt:lpstr>
      <vt:lpstr>The Employer</vt:lpstr>
      <vt:lpstr>Current Rules</vt:lpstr>
      <vt:lpstr>Current Rules</vt:lpstr>
      <vt:lpstr>The New Proposal  Refining  or  Re-defining</vt:lpstr>
      <vt:lpstr>The New Proposal</vt:lpstr>
      <vt:lpstr>The New Proposal</vt:lpstr>
      <vt:lpstr>The New Proposal</vt:lpstr>
      <vt:lpstr>The New Proposal</vt:lpstr>
      <vt:lpstr>The New Proposal</vt:lpstr>
      <vt:lpstr>The New Proposal  Carve-outs</vt:lpstr>
      <vt:lpstr>The New Proposal  Carve-outs</vt:lpstr>
      <vt:lpstr>The New Proposal  Carve-outs</vt:lpstr>
      <vt:lpstr>The New Proposal  Carve-outs</vt:lpstr>
      <vt:lpstr>The New Proposal  Carve-outs</vt:lpstr>
      <vt:lpstr>The New Proposal  Prohibited Transaction Exemptions</vt:lpstr>
      <vt:lpstr>The New Proposal  Prohibited Transaction Exemptions</vt:lpstr>
      <vt:lpstr>Current Rules  Proposal Vacated</vt:lpstr>
      <vt:lpstr>Fiduciary Matrix  Why is this so confusing? </vt:lpstr>
      <vt:lpstr>Disclosures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Erik J. Anderson</dc:creator>
  <cp:keywords/>
  <cp:lastModifiedBy>Christie Aldridge</cp:lastModifiedBy>
  <cp:revision>190</cp:revision>
  <cp:lastPrinted>2015-07-22T17:35:34Z</cp:lastPrinted>
  <dcterms:created xsi:type="dcterms:W3CDTF">2014-12-29T21:27:38Z</dcterms:created>
  <dcterms:modified xsi:type="dcterms:W3CDTF">2018-11-10T18:43:23Z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y fmtid="{D5CDD505-2E9C-101B-9397-08002B2CF9AE}" pid="3" name="TaxKeyword">
    <vt:lpwstr/>
  </property>
  <property fmtid="{D5CDD505-2E9C-101B-9397-08002B2CF9AE}" pid="4" name="ContentTypeId">
    <vt:lpwstr>0x010100C790591828814540AE1564BA93788437</vt:lpwstr>
  </property>
</Properties>
</file>