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64" r:id="rId2"/>
    <p:sldId id="364" r:id="rId3"/>
    <p:sldId id="345" r:id="rId4"/>
    <p:sldId id="395" r:id="rId5"/>
    <p:sldId id="399" r:id="rId6"/>
    <p:sldId id="396" r:id="rId7"/>
    <p:sldId id="397" r:id="rId8"/>
    <p:sldId id="401" r:id="rId9"/>
    <p:sldId id="402" r:id="rId10"/>
    <p:sldId id="400" r:id="rId11"/>
    <p:sldId id="398" r:id="rId12"/>
    <p:sldId id="349" r:id="rId13"/>
    <p:sldId id="350" r:id="rId14"/>
    <p:sldId id="351" r:id="rId15"/>
    <p:sldId id="367" r:id="rId16"/>
    <p:sldId id="353" r:id="rId17"/>
    <p:sldId id="354" r:id="rId18"/>
    <p:sldId id="368" r:id="rId19"/>
    <p:sldId id="369" r:id="rId20"/>
    <p:sldId id="370" r:id="rId21"/>
    <p:sldId id="371" r:id="rId22"/>
    <p:sldId id="372" r:id="rId23"/>
    <p:sldId id="373" r:id="rId24"/>
    <p:sldId id="377" r:id="rId25"/>
    <p:sldId id="378" r:id="rId26"/>
    <p:sldId id="379" r:id="rId27"/>
    <p:sldId id="376" r:id="rId28"/>
    <p:sldId id="380" r:id="rId29"/>
    <p:sldId id="381" r:id="rId30"/>
    <p:sldId id="382" r:id="rId31"/>
    <p:sldId id="383" r:id="rId32"/>
    <p:sldId id="385" r:id="rId33"/>
    <p:sldId id="386" r:id="rId34"/>
    <p:sldId id="387" r:id="rId35"/>
    <p:sldId id="388" r:id="rId36"/>
    <p:sldId id="389" r:id="rId37"/>
    <p:sldId id="390" r:id="rId38"/>
    <p:sldId id="391" r:id="rId39"/>
    <p:sldId id="392" r:id="rId40"/>
    <p:sldId id="348" r:id="rId41"/>
  </p:sldIdLst>
  <p:sldSz cx="9144000" cy="6858000" type="screen4x3"/>
  <p:notesSz cx="7010400" cy="92964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0" autoAdjust="0"/>
  </p:normalViewPr>
  <p:slideViewPr>
    <p:cSldViewPr>
      <p:cViewPr varScale="1">
        <p:scale>
          <a:sx n="61" d="100"/>
          <a:sy n="61" d="100"/>
        </p:scale>
        <p:origin x="629"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0" d="100"/>
          <a:sy n="80" d="100"/>
        </p:scale>
        <p:origin x="-194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40075" cy="464205"/>
          </a:xfrm>
          <a:prstGeom prst="rect">
            <a:avLst/>
          </a:prstGeom>
        </p:spPr>
        <p:txBody>
          <a:bodyPr vert="horz" lIns="88139" tIns="44070" rIns="88139" bIns="44070" rtlCol="0"/>
          <a:lstStyle>
            <a:lvl1pPr algn="l">
              <a:defRPr sz="1200"/>
            </a:lvl1pPr>
          </a:lstStyle>
          <a:p>
            <a:endParaRPr lang="en-US" sz="1000"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endParaRPr lang="en-US" sz="1000" dirty="0"/>
          </a:p>
        </p:txBody>
      </p:sp>
      <p:sp>
        <p:nvSpPr>
          <p:cNvPr id="5" name="Slide Number Placeholder 4"/>
          <p:cNvSpPr>
            <a:spLocks noGrp="1"/>
          </p:cNvSpPr>
          <p:nvPr>
            <p:ph type="sldNum" sz="quarter" idx="3"/>
          </p:nvPr>
        </p:nvSpPr>
        <p:spPr>
          <a:xfrm>
            <a:off x="2015490" y="8830659"/>
            <a:ext cx="3038145" cy="464205"/>
          </a:xfrm>
          <a:prstGeom prst="rect">
            <a:avLst/>
          </a:prstGeom>
        </p:spPr>
        <p:txBody>
          <a:bodyPr vert="horz" lIns="88139" tIns="44070" rIns="88139" bIns="44070" rtlCol="0" anchor="b"/>
          <a:lstStyle>
            <a:lvl1pPr algn="r">
              <a:defRPr sz="1200"/>
            </a:lvl1pPr>
          </a:lstStyle>
          <a:p>
            <a:pPr algn="ctr"/>
            <a:fld id="{3525ED56-1E8D-427F-B7FC-E7638947F96A}" type="slidenum">
              <a:rPr lang="en-US" sz="1000"/>
              <a:pPr algn="ctr"/>
              <a:t>‹#›</a:t>
            </a:fld>
            <a:endParaRPr lang="en-US" sz="1000" dirty="0"/>
          </a:p>
        </p:txBody>
      </p:sp>
    </p:spTree>
    <p:extLst>
      <p:ext uri="{BB962C8B-B14F-4D97-AF65-F5344CB8AC3E}">
        <p14:creationId xmlns:p14="http://schemas.microsoft.com/office/powerpoint/2010/main" val="14939556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27" tIns="45713" rIns="91427" bIns="45713"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1676" y="4416426"/>
            <a:ext cx="5607050" cy="4183063"/>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27" tIns="45713" rIns="91427" bIns="45713" rtlCol="0" anchor="b"/>
          <a:lstStyle>
            <a:lvl1pPr algn="r">
              <a:defRPr sz="1200"/>
            </a:lvl1pPr>
          </a:lstStyle>
          <a:p>
            <a:fld id="{E01AC5DC-107E-4F8C-ABA0-4BF536A75216}" type="slidenum">
              <a:rPr lang="en-US" smtClean="0"/>
              <a:t>‹#›</a:t>
            </a:fld>
            <a:endParaRPr lang="en-US" dirty="0"/>
          </a:p>
        </p:txBody>
      </p:sp>
    </p:spTree>
    <p:extLst>
      <p:ext uri="{BB962C8B-B14F-4D97-AF65-F5344CB8AC3E}">
        <p14:creationId xmlns:p14="http://schemas.microsoft.com/office/powerpoint/2010/main" val="349256858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AC5DC-107E-4F8C-ABA0-4BF536A75216}" type="slidenum">
              <a:rPr lang="en-US" smtClean="0"/>
              <a:t>1</a:t>
            </a:fld>
            <a:endParaRPr lang="en-US" dirty="0"/>
          </a:p>
        </p:txBody>
      </p:sp>
      <p:sp>
        <p:nvSpPr>
          <p:cNvPr id="5" name="Date Placeholder 4"/>
          <p:cNvSpPr>
            <a:spLocks noGrp="1"/>
          </p:cNvSpPr>
          <p:nvPr>
            <p:ph type="dt" idx="11"/>
          </p:nvPr>
        </p:nvSpPr>
        <p:spPr/>
        <p:txBody>
          <a:bodyPr/>
          <a:lstStyle/>
          <a:p>
            <a:endParaRPr lang="en-US" dirty="0"/>
          </a:p>
        </p:txBody>
      </p:sp>
      <p:sp>
        <p:nvSpPr>
          <p:cNvPr id="7" name="Header Placeholder 6"/>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274736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10</a:t>
            </a:fld>
            <a:endParaRPr lang="en-US" dirty="0"/>
          </a:p>
        </p:txBody>
      </p:sp>
    </p:spTree>
    <p:extLst>
      <p:ext uri="{BB962C8B-B14F-4D97-AF65-F5344CB8AC3E}">
        <p14:creationId xmlns:p14="http://schemas.microsoft.com/office/powerpoint/2010/main" val="3297283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11</a:t>
            </a:fld>
            <a:endParaRPr lang="en-US" dirty="0"/>
          </a:p>
        </p:txBody>
      </p:sp>
    </p:spTree>
    <p:extLst>
      <p:ext uri="{BB962C8B-B14F-4D97-AF65-F5344CB8AC3E}">
        <p14:creationId xmlns:p14="http://schemas.microsoft.com/office/powerpoint/2010/main" val="2096509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12</a:t>
            </a:fld>
            <a:endParaRPr lang="en-US" dirty="0"/>
          </a:p>
        </p:txBody>
      </p:sp>
    </p:spTree>
    <p:extLst>
      <p:ext uri="{BB962C8B-B14F-4D97-AF65-F5344CB8AC3E}">
        <p14:creationId xmlns:p14="http://schemas.microsoft.com/office/powerpoint/2010/main" val="4253489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13</a:t>
            </a:fld>
            <a:endParaRPr lang="en-US" dirty="0"/>
          </a:p>
        </p:txBody>
      </p:sp>
    </p:spTree>
    <p:extLst>
      <p:ext uri="{BB962C8B-B14F-4D97-AF65-F5344CB8AC3E}">
        <p14:creationId xmlns:p14="http://schemas.microsoft.com/office/powerpoint/2010/main" val="385694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14</a:t>
            </a:fld>
            <a:endParaRPr lang="en-US" dirty="0"/>
          </a:p>
        </p:txBody>
      </p:sp>
    </p:spTree>
    <p:extLst>
      <p:ext uri="{BB962C8B-B14F-4D97-AF65-F5344CB8AC3E}">
        <p14:creationId xmlns:p14="http://schemas.microsoft.com/office/powerpoint/2010/main" val="2236067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15</a:t>
            </a:fld>
            <a:endParaRPr lang="en-US" dirty="0"/>
          </a:p>
        </p:txBody>
      </p:sp>
    </p:spTree>
    <p:extLst>
      <p:ext uri="{BB962C8B-B14F-4D97-AF65-F5344CB8AC3E}">
        <p14:creationId xmlns:p14="http://schemas.microsoft.com/office/powerpoint/2010/main" val="1460101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16</a:t>
            </a:fld>
            <a:endParaRPr lang="en-US" dirty="0"/>
          </a:p>
        </p:txBody>
      </p:sp>
    </p:spTree>
    <p:extLst>
      <p:ext uri="{BB962C8B-B14F-4D97-AF65-F5344CB8AC3E}">
        <p14:creationId xmlns:p14="http://schemas.microsoft.com/office/powerpoint/2010/main" val="3713344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17</a:t>
            </a:fld>
            <a:endParaRPr lang="en-US" dirty="0"/>
          </a:p>
        </p:txBody>
      </p:sp>
    </p:spTree>
    <p:extLst>
      <p:ext uri="{BB962C8B-B14F-4D97-AF65-F5344CB8AC3E}">
        <p14:creationId xmlns:p14="http://schemas.microsoft.com/office/powerpoint/2010/main" val="3870621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18</a:t>
            </a:fld>
            <a:endParaRPr lang="en-US" dirty="0"/>
          </a:p>
        </p:txBody>
      </p:sp>
    </p:spTree>
    <p:extLst>
      <p:ext uri="{BB962C8B-B14F-4D97-AF65-F5344CB8AC3E}">
        <p14:creationId xmlns:p14="http://schemas.microsoft.com/office/powerpoint/2010/main" val="1178925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19</a:t>
            </a:fld>
            <a:endParaRPr lang="en-US" dirty="0"/>
          </a:p>
        </p:txBody>
      </p:sp>
    </p:spTree>
    <p:extLst>
      <p:ext uri="{BB962C8B-B14F-4D97-AF65-F5344CB8AC3E}">
        <p14:creationId xmlns:p14="http://schemas.microsoft.com/office/powerpoint/2010/main" val="304084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a:t>
            </a:fld>
            <a:endParaRPr lang="en-US" dirty="0"/>
          </a:p>
        </p:txBody>
      </p:sp>
    </p:spTree>
    <p:extLst>
      <p:ext uri="{BB962C8B-B14F-4D97-AF65-F5344CB8AC3E}">
        <p14:creationId xmlns:p14="http://schemas.microsoft.com/office/powerpoint/2010/main" val="2749998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20</a:t>
            </a:fld>
            <a:endParaRPr lang="en-US" dirty="0"/>
          </a:p>
        </p:txBody>
      </p:sp>
    </p:spTree>
    <p:extLst>
      <p:ext uri="{BB962C8B-B14F-4D97-AF65-F5344CB8AC3E}">
        <p14:creationId xmlns:p14="http://schemas.microsoft.com/office/powerpoint/2010/main" val="982595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21</a:t>
            </a:fld>
            <a:endParaRPr lang="en-US" dirty="0"/>
          </a:p>
        </p:txBody>
      </p:sp>
    </p:spTree>
    <p:extLst>
      <p:ext uri="{BB962C8B-B14F-4D97-AF65-F5344CB8AC3E}">
        <p14:creationId xmlns:p14="http://schemas.microsoft.com/office/powerpoint/2010/main" val="2722375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22</a:t>
            </a:fld>
            <a:endParaRPr lang="en-US" dirty="0"/>
          </a:p>
        </p:txBody>
      </p:sp>
    </p:spTree>
    <p:extLst>
      <p:ext uri="{BB962C8B-B14F-4D97-AF65-F5344CB8AC3E}">
        <p14:creationId xmlns:p14="http://schemas.microsoft.com/office/powerpoint/2010/main" val="4228288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23</a:t>
            </a:fld>
            <a:endParaRPr lang="en-US" dirty="0"/>
          </a:p>
        </p:txBody>
      </p:sp>
    </p:spTree>
    <p:extLst>
      <p:ext uri="{BB962C8B-B14F-4D97-AF65-F5344CB8AC3E}">
        <p14:creationId xmlns:p14="http://schemas.microsoft.com/office/powerpoint/2010/main" val="1681611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24</a:t>
            </a:fld>
            <a:endParaRPr lang="en-US" dirty="0"/>
          </a:p>
        </p:txBody>
      </p:sp>
    </p:spTree>
    <p:extLst>
      <p:ext uri="{BB962C8B-B14F-4D97-AF65-F5344CB8AC3E}">
        <p14:creationId xmlns:p14="http://schemas.microsoft.com/office/powerpoint/2010/main" val="474030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25</a:t>
            </a:fld>
            <a:endParaRPr lang="en-US" dirty="0"/>
          </a:p>
        </p:txBody>
      </p:sp>
    </p:spTree>
    <p:extLst>
      <p:ext uri="{BB962C8B-B14F-4D97-AF65-F5344CB8AC3E}">
        <p14:creationId xmlns:p14="http://schemas.microsoft.com/office/powerpoint/2010/main" val="28755903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26</a:t>
            </a:fld>
            <a:endParaRPr lang="en-US" dirty="0"/>
          </a:p>
        </p:txBody>
      </p:sp>
    </p:spTree>
    <p:extLst>
      <p:ext uri="{BB962C8B-B14F-4D97-AF65-F5344CB8AC3E}">
        <p14:creationId xmlns:p14="http://schemas.microsoft.com/office/powerpoint/2010/main" val="23695479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27</a:t>
            </a:fld>
            <a:endParaRPr lang="en-US" dirty="0"/>
          </a:p>
        </p:txBody>
      </p:sp>
    </p:spTree>
    <p:extLst>
      <p:ext uri="{BB962C8B-B14F-4D97-AF65-F5344CB8AC3E}">
        <p14:creationId xmlns:p14="http://schemas.microsoft.com/office/powerpoint/2010/main" val="21278132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28</a:t>
            </a:fld>
            <a:endParaRPr lang="en-US" dirty="0"/>
          </a:p>
        </p:txBody>
      </p:sp>
    </p:spTree>
    <p:extLst>
      <p:ext uri="{BB962C8B-B14F-4D97-AF65-F5344CB8AC3E}">
        <p14:creationId xmlns:p14="http://schemas.microsoft.com/office/powerpoint/2010/main" val="3839542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29</a:t>
            </a:fld>
            <a:endParaRPr lang="en-US" dirty="0"/>
          </a:p>
        </p:txBody>
      </p:sp>
    </p:spTree>
    <p:extLst>
      <p:ext uri="{BB962C8B-B14F-4D97-AF65-F5344CB8AC3E}">
        <p14:creationId xmlns:p14="http://schemas.microsoft.com/office/powerpoint/2010/main" val="242470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a:t>
            </a:fld>
            <a:endParaRPr lang="en-US" dirty="0"/>
          </a:p>
        </p:txBody>
      </p:sp>
    </p:spTree>
    <p:extLst>
      <p:ext uri="{BB962C8B-B14F-4D97-AF65-F5344CB8AC3E}">
        <p14:creationId xmlns:p14="http://schemas.microsoft.com/office/powerpoint/2010/main" val="2918093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30</a:t>
            </a:fld>
            <a:endParaRPr lang="en-US" dirty="0"/>
          </a:p>
        </p:txBody>
      </p:sp>
    </p:spTree>
    <p:extLst>
      <p:ext uri="{BB962C8B-B14F-4D97-AF65-F5344CB8AC3E}">
        <p14:creationId xmlns:p14="http://schemas.microsoft.com/office/powerpoint/2010/main" val="33113134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31</a:t>
            </a:fld>
            <a:endParaRPr lang="en-US" dirty="0"/>
          </a:p>
        </p:txBody>
      </p:sp>
    </p:spTree>
    <p:extLst>
      <p:ext uri="{BB962C8B-B14F-4D97-AF65-F5344CB8AC3E}">
        <p14:creationId xmlns:p14="http://schemas.microsoft.com/office/powerpoint/2010/main" val="1861399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32</a:t>
            </a:fld>
            <a:endParaRPr lang="en-US" dirty="0"/>
          </a:p>
        </p:txBody>
      </p:sp>
    </p:spTree>
    <p:extLst>
      <p:ext uri="{BB962C8B-B14F-4D97-AF65-F5344CB8AC3E}">
        <p14:creationId xmlns:p14="http://schemas.microsoft.com/office/powerpoint/2010/main" val="8138143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33</a:t>
            </a:fld>
            <a:endParaRPr lang="en-US" dirty="0"/>
          </a:p>
        </p:txBody>
      </p:sp>
    </p:spTree>
    <p:extLst>
      <p:ext uri="{BB962C8B-B14F-4D97-AF65-F5344CB8AC3E}">
        <p14:creationId xmlns:p14="http://schemas.microsoft.com/office/powerpoint/2010/main" val="36053357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34</a:t>
            </a:fld>
            <a:endParaRPr lang="en-US" dirty="0"/>
          </a:p>
        </p:txBody>
      </p:sp>
    </p:spTree>
    <p:extLst>
      <p:ext uri="{BB962C8B-B14F-4D97-AF65-F5344CB8AC3E}">
        <p14:creationId xmlns:p14="http://schemas.microsoft.com/office/powerpoint/2010/main" val="41808953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35</a:t>
            </a:fld>
            <a:endParaRPr lang="en-US" dirty="0"/>
          </a:p>
        </p:txBody>
      </p:sp>
    </p:spTree>
    <p:extLst>
      <p:ext uri="{BB962C8B-B14F-4D97-AF65-F5344CB8AC3E}">
        <p14:creationId xmlns:p14="http://schemas.microsoft.com/office/powerpoint/2010/main" val="3610835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36</a:t>
            </a:fld>
            <a:endParaRPr lang="en-US" dirty="0"/>
          </a:p>
        </p:txBody>
      </p:sp>
    </p:spTree>
    <p:extLst>
      <p:ext uri="{BB962C8B-B14F-4D97-AF65-F5344CB8AC3E}">
        <p14:creationId xmlns:p14="http://schemas.microsoft.com/office/powerpoint/2010/main" val="21785237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37</a:t>
            </a:fld>
            <a:endParaRPr lang="en-US" dirty="0"/>
          </a:p>
        </p:txBody>
      </p:sp>
    </p:spTree>
    <p:extLst>
      <p:ext uri="{BB962C8B-B14F-4D97-AF65-F5344CB8AC3E}">
        <p14:creationId xmlns:p14="http://schemas.microsoft.com/office/powerpoint/2010/main" val="22795477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38</a:t>
            </a:fld>
            <a:endParaRPr lang="en-US" dirty="0"/>
          </a:p>
        </p:txBody>
      </p:sp>
    </p:spTree>
    <p:extLst>
      <p:ext uri="{BB962C8B-B14F-4D97-AF65-F5344CB8AC3E}">
        <p14:creationId xmlns:p14="http://schemas.microsoft.com/office/powerpoint/2010/main" val="26224472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39</a:t>
            </a:fld>
            <a:endParaRPr lang="en-US" dirty="0"/>
          </a:p>
        </p:txBody>
      </p:sp>
    </p:spTree>
    <p:extLst>
      <p:ext uri="{BB962C8B-B14F-4D97-AF65-F5344CB8AC3E}">
        <p14:creationId xmlns:p14="http://schemas.microsoft.com/office/powerpoint/2010/main" val="233647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4</a:t>
            </a:fld>
            <a:endParaRPr lang="en-US" dirty="0"/>
          </a:p>
        </p:txBody>
      </p:sp>
    </p:spTree>
    <p:extLst>
      <p:ext uri="{BB962C8B-B14F-4D97-AF65-F5344CB8AC3E}">
        <p14:creationId xmlns:p14="http://schemas.microsoft.com/office/powerpoint/2010/main" val="5686161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40</a:t>
            </a:fld>
            <a:endParaRPr lang="en-US" dirty="0"/>
          </a:p>
        </p:txBody>
      </p:sp>
    </p:spTree>
    <p:extLst>
      <p:ext uri="{BB962C8B-B14F-4D97-AF65-F5344CB8AC3E}">
        <p14:creationId xmlns:p14="http://schemas.microsoft.com/office/powerpoint/2010/main" val="501194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5</a:t>
            </a:fld>
            <a:endParaRPr lang="en-US" dirty="0"/>
          </a:p>
        </p:txBody>
      </p:sp>
    </p:spTree>
    <p:extLst>
      <p:ext uri="{BB962C8B-B14F-4D97-AF65-F5344CB8AC3E}">
        <p14:creationId xmlns:p14="http://schemas.microsoft.com/office/powerpoint/2010/main" val="1248052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6</a:t>
            </a:fld>
            <a:endParaRPr lang="en-US" dirty="0"/>
          </a:p>
        </p:txBody>
      </p:sp>
    </p:spTree>
    <p:extLst>
      <p:ext uri="{BB962C8B-B14F-4D97-AF65-F5344CB8AC3E}">
        <p14:creationId xmlns:p14="http://schemas.microsoft.com/office/powerpoint/2010/main" val="1334767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7</a:t>
            </a:fld>
            <a:endParaRPr lang="en-US" dirty="0"/>
          </a:p>
        </p:txBody>
      </p:sp>
    </p:spTree>
    <p:extLst>
      <p:ext uri="{BB962C8B-B14F-4D97-AF65-F5344CB8AC3E}">
        <p14:creationId xmlns:p14="http://schemas.microsoft.com/office/powerpoint/2010/main" val="2031054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8</a:t>
            </a:fld>
            <a:endParaRPr lang="en-US" dirty="0"/>
          </a:p>
        </p:txBody>
      </p:sp>
    </p:spTree>
    <p:extLst>
      <p:ext uri="{BB962C8B-B14F-4D97-AF65-F5344CB8AC3E}">
        <p14:creationId xmlns:p14="http://schemas.microsoft.com/office/powerpoint/2010/main" val="2782359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AC5DC-107E-4F8C-ABA0-4BF536A75216}" type="slidenum">
              <a:rPr lang="en-US" smtClean="0"/>
              <a:t>9</a:t>
            </a:fld>
            <a:endParaRPr lang="en-US" dirty="0"/>
          </a:p>
        </p:txBody>
      </p:sp>
    </p:spTree>
    <p:extLst>
      <p:ext uri="{BB962C8B-B14F-4D97-AF65-F5344CB8AC3E}">
        <p14:creationId xmlns:p14="http://schemas.microsoft.com/office/powerpoint/2010/main" val="8715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457200" y="6569075"/>
            <a:ext cx="2133600" cy="365125"/>
          </a:xfrm>
          <a:prstGeom prst="rect">
            <a:avLst/>
          </a:prstGeom>
        </p:spPr>
        <p:txBody>
          <a:bodyPr/>
          <a:lstStyle>
            <a:lvl1pPr>
              <a:defRPr b="1">
                <a:solidFill>
                  <a:srgbClr val="C00000"/>
                </a:solidFill>
              </a:defRPr>
            </a:lvl1pPr>
          </a:lstStyle>
          <a:p>
            <a:fld id="{3C85E4B7-8AAA-4BF7-ACE5-468C5234A5DE}" type="slidenum">
              <a:rPr lang="en-US" smtClean="0"/>
              <a:pPr/>
              <a:t>‹#›</a:t>
            </a:fld>
            <a:endParaRPr lang="en-US" dirty="0"/>
          </a:p>
        </p:txBody>
      </p:sp>
    </p:spTree>
    <p:extLst>
      <p:ext uri="{BB962C8B-B14F-4D97-AF65-F5344CB8AC3E}">
        <p14:creationId xmlns:p14="http://schemas.microsoft.com/office/powerpoint/2010/main" val="229468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571488"/>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46574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571488"/>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44566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57200" y="6569075"/>
            <a:ext cx="2133600" cy="2889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76243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457200" y="6569075"/>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07159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49808"/>
            <a:ext cx="8229600" cy="1143000"/>
          </a:xfrm>
        </p:spPr>
        <p:txBody>
          <a:bodyPr/>
          <a:lstStyle/>
          <a:p>
            <a:r>
              <a:rPr lang="en-US"/>
              <a:t>Click to edit Master title style</a:t>
            </a:r>
          </a:p>
        </p:txBody>
      </p:sp>
      <p:sp>
        <p:nvSpPr>
          <p:cNvPr id="3" name="Content Placeholder 2"/>
          <p:cNvSpPr>
            <a:spLocks noGrp="1"/>
          </p:cNvSpPr>
          <p:nvPr>
            <p:ph sz="half" idx="1"/>
          </p:nvPr>
        </p:nvSpPr>
        <p:spPr>
          <a:xfrm>
            <a:off x="533400" y="19510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9510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8"/>
          <p:cNvSpPr>
            <a:spLocks noGrp="1"/>
          </p:cNvSpPr>
          <p:nvPr>
            <p:ph type="sldNum" sz="quarter" idx="12"/>
          </p:nvPr>
        </p:nvSpPr>
        <p:spPr>
          <a:xfrm>
            <a:off x="457200" y="6569075"/>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734510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9510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908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962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01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533400" y="6571488"/>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5069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533400" y="6571488"/>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224642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33400" y="6571488"/>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407128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533400" y="6571488"/>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38994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533400" y="6571489"/>
            <a:ext cx="2133600" cy="286512"/>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99676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ChamberlainLaw.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410200" y="76200"/>
            <a:ext cx="2743200" cy="548640"/>
          </a:xfrm>
          <a:prstGeom prst="rect">
            <a:avLst/>
          </a:prstGeom>
        </p:spPr>
      </p:pic>
      <p:sp>
        <p:nvSpPr>
          <p:cNvPr id="2" name="Title Placeholder 1"/>
          <p:cNvSpPr>
            <a:spLocks noGrp="1"/>
          </p:cNvSpPr>
          <p:nvPr>
            <p:ph type="title"/>
          </p:nvPr>
        </p:nvSpPr>
        <p:spPr>
          <a:xfrm>
            <a:off x="457200" y="990600"/>
            <a:ext cx="8229600" cy="90220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880344" y="1528960"/>
            <a:ext cx="11003973" cy="615553"/>
          </a:xfrm>
          <a:prstGeom prst="rect">
            <a:avLst/>
          </a:prstGeom>
          <a:noFill/>
        </p:spPr>
        <p:txBody>
          <a:bodyPr wrap="square" rtlCol="0">
            <a:spAutoFit/>
          </a:bodyPr>
          <a:lstStyle/>
          <a:p>
            <a:endParaRPr lang="en-US" b="0" i="0" u="none" strike="noStrike" baseline="0" dirty="0">
              <a:latin typeface="Times New Roman" panose="02020603050405020304" pitchFamily="18" charset="0"/>
            </a:endParaRPr>
          </a:p>
          <a:p>
            <a:pPr algn="ctr"/>
            <a:endParaRPr lang="en-US" sz="1600" b="1" i="0" u="none" strike="noStrike" baseline="0" dirty="0">
              <a:latin typeface="Times New Roman" panose="02020603050405020304" pitchFamily="18" charset="0"/>
            </a:endParaRPr>
          </a:p>
        </p:txBody>
      </p:sp>
      <p:sp>
        <p:nvSpPr>
          <p:cNvPr id="12" name="TextBox 11"/>
          <p:cNvSpPr txBox="1"/>
          <p:nvPr userDrawn="1"/>
        </p:nvSpPr>
        <p:spPr>
          <a:xfrm>
            <a:off x="6553200" y="6553200"/>
            <a:ext cx="2209800" cy="307777"/>
          </a:xfrm>
          <a:prstGeom prst="rect">
            <a:avLst/>
          </a:prstGeom>
          <a:noFill/>
        </p:spPr>
        <p:txBody>
          <a:bodyPr wrap="square" rtlCol="0">
            <a:spAutoFit/>
          </a:bodyPr>
          <a:lstStyle/>
          <a:p>
            <a:pPr algn="r"/>
            <a:r>
              <a:rPr lang="en-US" sz="1400" u="none" dirty="0">
                <a:hlinkClick r:id="rId14"/>
              </a:rPr>
              <a:t>ChamberlainLaw.com</a:t>
            </a:r>
            <a:endParaRPr lang="en-US" sz="1400" u="none" dirty="0"/>
          </a:p>
        </p:txBody>
      </p:sp>
      <p:cxnSp>
        <p:nvCxnSpPr>
          <p:cNvPr id="13" name="Straight Connector 12"/>
          <p:cNvCxnSpPr/>
          <p:nvPr userDrawn="1"/>
        </p:nvCxnSpPr>
        <p:spPr>
          <a:xfrm>
            <a:off x="-2" y="762000"/>
            <a:ext cx="9144001" cy="0"/>
          </a:xfrm>
          <a:prstGeom prst="line">
            <a:avLst/>
          </a:prstGeom>
          <a:ln w="19050">
            <a:solidFill>
              <a:schemeClr val="tx1"/>
            </a:solidFill>
          </a:ln>
        </p:spPr>
        <p:style>
          <a:lnRef idx="1">
            <a:schemeClr val="accent2"/>
          </a:lnRef>
          <a:fillRef idx="0">
            <a:schemeClr val="accent2"/>
          </a:fillRef>
          <a:effectRef idx="0">
            <a:schemeClr val="accent2"/>
          </a:effectRef>
          <a:fontRef idx="minor">
            <a:schemeClr val="tx1"/>
          </a:fontRef>
        </p:style>
      </p:cxnSp>
      <p:grpSp>
        <p:nvGrpSpPr>
          <p:cNvPr id="20" name="Group 19"/>
          <p:cNvGrpSpPr/>
          <p:nvPr userDrawn="1"/>
        </p:nvGrpSpPr>
        <p:grpSpPr>
          <a:xfrm>
            <a:off x="0" y="0"/>
            <a:ext cx="4581144" cy="694073"/>
            <a:chOff x="-76200" y="-3"/>
            <a:chExt cx="6065520" cy="749811"/>
          </a:xfrm>
        </p:grpSpPr>
        <p:sp>
          <p:nvSpPr>
            <p:cNvPr id="18" name="Rectangle 17"/>
            <p:cNvSpPr/>
            <p:nvPr userDrawn="1"/>
          </p:nvSpPr>
          <p:spPr>
            <a:xfrm>
              <a:off x="-76200" y="0"/>
              <a:ext cx="3657600" cy="7498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apezoid 18"/>
            <p:cNvSpPr/>
            <p:nvPr userDrawn="1"/>
          </p:nvSpPr>
          <p:spPr>
            <a:xfrm rot="10800000">
              <a:off x="3124200" y="-3"/>
              <a:ext cx="2865120" cy="749809"/>
            </a:xfrm>
            <a:prstGeom prst="trapezoid">
              <a:avLst>
                <a:gd name="adj" fmla="val 3853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Slide Number Placeholder 5"/>
          <p:cNvSpPr>
            <a:spLocks noGrp="1"/>
          </p:cNvSpPr>
          <p:nvPr>
            <p:ph type="sldNum" sz="quarter" idx="4"/>
          </p:nvPr>
        </p:nvSpPr>
        <p:spPr>
          <a:xfrm>
            <a:off x="381000" y="6569075"/>
            <a:ext cx="2133600" cy="288925"/>
          </a:xfrm>
          <a:prstGeom prst="rect">
            <a:avLst/>
          </a:prstGeom>
        </p:spPr>
        <p:txBody>
          <a:bodyPr/>
          <a:lstStyle>
            <a:lvl1pPr>
              <a:defRPr sz="1400" b="1">
                <a:solidFill>
                  <a:srgbClr val="C00000"/>
                </a:solidFill>
              </a:defRPr>
            </a:lvl1pPr>
          </a:lstStyle>
          <a:p>
            <a:fld id="{3C85E4B7-8AAA-4BF7-ACE5-468C5234A5DE}" type="slidenum">
              <a:rPr lang="en-US" smtClean="0"/>
              <a:pPr/>
              <a:t>‹#›</a:t>
            </a:fld>
            <a:endParaRPr lang="en-US" dirty="0"/>
          </a:p>
        </p:txBody>
      </p:sp>
      <p:sp>
        <p:nvSpPr>
          <p:cNvPr id="28" name="Rectangle 27"/>
          <p:cNvSpPr/>
          <p:nvPr userDrawn="1"/>
        </p:nvSpPr>
        <p:spPr>
          <a:xfrm rot="10800000">
            <a:off x="-1" y="863904"/>
            <a:ext cx="9144000" cy="65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959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2082"/>
            <a:ext cx="7772400" cy="1143000"/>
          </a:xfrm>
        </p:spPr>
        <p:txBody>
          <a:bodyPr>
            <a:normAutofit/>
          </a:bodyPr>
          <a:lstStyle/>
          <a:p>
            <a:r>
              <a:rPr lang="en-US" b="1" dirty="0"/>
              <a:t>Trust &amp; Estate Litigation Update</a:t>
            </a:r>
          </a:p>
        </p:txBody>
      </p:sp>
      <p:sp>
        <p:nvSpPr>
          <p:cNvPr id="3" name="Subtitle 2"/>
          <p:cNvSpPr>
            <a:spLocks noGrp="1"/>
          </p:cNvSpPr>
          <p:nvPr>
            <p:ph type="subTitle" idx="1"/>
          </p:nvPr>
        </p:nvSpPr>
        <p:spPr>
          <a:xfrm>
            <a:off x="1371600" y="2819400"/>
            <a:ext cx="6400800" cy="1752600"/>
          </a:xfrm>
        </p:spPr>
        <p:txBody>
          <a:bodyPr>
            <a:normAutofit/>
          </a:bodyPr>
          <a:lstStyle/>
          <a:p>
            <a:r>
              <a:rPr lang="en-US" dirty="0"/>
              <a:t>Presented by </a:t>
            </a:r>
          </a:p>
          <a:p>
            <a:r>
              <a:rPr lang="en-US" dirty="0"/>
              <a:t>James M. McNeel</a:t>
            </a:r>
          </a:p>
        </p:txBody>
      </p:sp>
      <p:sp>
        <p:nvSpPr>
          <p:cNvPr id="10" name="TextBox 9"/>
          <p:cNvSpPr txBox="1"/>
          <p:nvPr/>
        </p:nvSpPr>
        <p:spPr>
          <a:xfrm>
            <a:off x="1371600" y="4953000"/>
            <a:ext cx="6400800" cy="923330"/>
          </a:xfrm>
          <a:prstGeom prst="rect">
            <a:avLst/>
          </a:prstGeom>
          <a:noFill/>
        </p:spPr>
        <p:txBody>
          <a:bodyPr wrap="square" rtlCol="0">
            <a:spAutoFit/>
          </a:bodyPr>
          <a:lstStyle/>
          <a:p>
            <a:pPr algn="ctr"/>
            <a:r>
              <a:rPr lang="en-US" dirty="0"/>
              <a:t>Estate Planners Council of Central Texas</a:t>
            </a:r>
          </a:p>
          <a:p>
            <a:pPr algn="ctr"/>
            <a:r>
              <a:rPr lang="en-US" dirty="0"/>
              <a:t>Austin, Texas</a:t>
            </a:r>
          </a:p>
          <a:p>
            <a:pPr algn="ctr"/>
            <a:r>
              <a:rPr lang="en-US" dirty="0"/>
              <a:t>November 9, 2021</a:t>
            </a:r>
          </a:p>
        </p:txBody>
      </p:sp>
    </p:spTree>
    <p:extLst>
      <p:ext uri="{BB962C8B-B14F-4D97-AF65-F5344CB8AC3E}">
        <p14:creationId xmlns:p14="http://schemas.microsoft.com/office/powerpoint/2010/main" val="1660399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a:bodyPr>
          <a:lstStyle/>
          <a:p>
            <a:r>
              <a:rPr lang="en-US" dirty="0"/>
              <a:t>Linda failed to demonstrate any circumstances that would give her standing and/or capacity to bring.</a:t>
            </a:r>
          </a:p>
          <a:p>
            <a:endParaRPr lang="en-US" dirty="0"/>
          </a:p>
          <a:p>
            <a:r>
              <a:rPr lang="en-US" b="1" dirty="0"/>
              <a:t>Key drafting consideration</a:t>
            </a:r>
            <a:r>
              <a:rPr lang="en-US" dirty="0"/>
              <a:t>:  Plaintiffs must properly plead and prove derivative standing. </a:t>
            </a:r>
          </a:p>
        </p:txBody>
      </p:sp>
    </p:spTree>
    <p:extLst>
      <p:ext uri="{BB962C8B-B14F-4D97-AF65-F5344CB8AC3E}">
        <p14:creationId xmlns:p14="http://schemas.microsoft.com/office/powerpoint/2010/main" val="67887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In re Estate of Hines</a:t>
            </a:r>
            <a:br>
              <a:rPr lang="en-US" i="1" dirty="0"/>
            </a:br>
            <a:r>
              <a:rPr lang="en-US" sz="1600" dirty="0"/>
              <a:t>No. 06-20-00007-CV, 2020 Tex. App. LEXIS 8000 (Tex. App.—Texarkana Oct. 8, 2020)</a:t>
            </a:r>
            <a:endParaRPr lang="en-US" sz="1600" i="1" dirty="0"/>
          </a:p>
        </p:txBody>
      </p:sp>
      <p:sp>
        <p:nvSpPr>
          <p:cNvPr id="3" name="Content Placeholder 2"/>
          <p:cNvSpPr>
            <a:spLocks noGrp="1"/>
          </p:cNvSpPr>
          <p:nvPr>
            <p:ph idx="1"/>
          </p:nvPr>
        </p:nvSpPr>
        <p:spPr/>
        <p:txBody>
          <a:bodyPr>
            <a:normAutofit fontScale="70000" lnSpcReduction="20000"/>
          </a:bodyPr>
          <a:lstStyle/>
          <a:p>
            <a:r>
              <a:rPr lang="en-US" dirty="0"/>
              <a:t>Leslie Earnest Hines (Hines) married Betty Jo Hines in 1979.  Betty Jo had a 10 year old son, Brian Hilton (“Hilton”).  Hines had no biological children and raised Hilton.</a:t>
            </a:r>
          </a:p>
          <a:p>
            <a:r>
              <a:rPr lang="en-US" dirty="0"/>
              <a:t>Hines died intestate on October 15, 2016.</a:t>
            </a:r>
          </a:p>
          <a:p>
            <a:r>
              <a:rPr lang="en-US" dirty="0"/>
              <a:t>Hines’s sister filed an application to determine his heirs in July, 2018.  The trial court determined that Hines’s heirs were Betty Jo (spouse), sister, brother, nieces and nephews—not Hilton.</a:t>
            </a:r>
          </a:p>
          <a:p>
            <a:r>
              <a:rPr lang="en-US" dirty="0"/>
              <a:t>A year later, Hilton filed a motion for new trial on the basis that he was Hines’s son through equitable adoption.  In October, 2019, the trial Court again determined Hines’s heirs to be his spouse, sister, brother, nieces and nephews.  </a:t>
            </a:r>
          </a:p>
          <a:p>
            <a:r>
              <a:rPr lang="en-US" dirty="0"/>
              <a:t>Hilton appealed.</a:t>
            </a:r>
          </a:p>
        </p:txBody>
      </p:sp>
    </p:spTree>
    <p:extLst>
      <p:ext uri="{BB962C8B-B14F-4D97-AF65-F5344CB8AC3E}">
        <p14:creationId xmlns:p14="http://schemas.microsoft.com/office/powerpoint/2010/main" val="1307296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Hines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To satisfy that Hines equitably adopted Hilton, Hilton needed to satisfy the following:</a:t>
            </a:r>
          </a:p>
          <a:p>
            <a:pPr marL="971550" lvl="1" indent="-514350">
              <a:buFont typeface="+mj-lt"/>
              <a:buAutoNum type="arabicPeriod"/>
            </a:pPr>
            <a:r>
              <a:rPr lang="en-US" dirty="0"/>
              <a:t>Hines executed a statutory instrument of adoption in the office of the county clerk and failed to do so because of some defect in the instrument or its execution; </a:t>
            </a:r>
            <a:r>
              <a:rPr lang="en-US" b="1" i="1" dirty="0"/>
              <a:t>OR</a:t>
            </a:r>
          </a:p>
          <a:p>
            <a:pPr marL="971550" lvl="1" indent="-514350">
              <a:buFont typeface="+mj-lt"/>
              <a:buAutoNum type="arabicPeriod"/>
            </a:pPr>
            <a:r>
              <a:rPr lang="en-US" b="1" i="1" dirty="0"/>
              <a:t>Hines agreed with the child to be adopted or with the child’s biological parents, in writing or orally, that he would adopt Hilton</a:t>
            </a:r>
            <a:r>
              <a:rPr lang="en-US" dirty="0"/>
              <a:t>.</a:t>
            </a:r>
          </a:p>
          <a:p>
            <a:pPr marL="514350" indent="-457200"/>
            <a:r>
              <a:rPr lang="en-US" dirty="0"/>
              <a:t>The Court noted that all cases supporting adoption by estoppel required proof of an agreement or contract, in writing or orally, to adopt. </a:t>
            </a:r>
          </a:p>
          <a:p>
            <a:pPr marL="457200" lvl="1" indent="0">
              <a:buNone/>
            </a:pPr>
            <a:endParaRPr lang="en-US" dirty="0"/>
          </a:p>
        </p:txBody>
      </p:sp>
    </p:spTree>
    <p:extLst>
      <p:ext uri="{BB962C8B-B14F-4D97-AF65-F5344CB8AC3E}">
        <p14:creationId xmlns:p14="http://schemas.microsoft.com/office/powerpoint/2010/main" val="1862605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Hines continued…</a:t>
            </a:r>
          </a:p>
        </p:txBody>
      </p:sp>
      <p:sp>
        <p:nvSpPr>
          <p:cNvPr id="3" name="Content Placeholder 2"/>
          <p:cNvSpPr>
            <a:spLocks noGrp="1"/>
          </p:cNvSpPr>
          <p:nvPr>
            <p:ph idx="1"/>
          </p:nvPr>
        </p:nvSpPr>
        <p:spPr/>
        <p:txBody>
          <a:bodyPr>
            <a:normAutofit fontScale="77500" lnSpcReduction="20000"/>
          </a:bodyPr>
          <a:lstStyle/>
          <a:p>
            <a:r>
              <a:rPr lang="en-US" dirty="0"/>
              <a:t>The evidence offered show that:</a:t>
            </a:r>
          </a:p>
          <a:p>
            <a:pPr lvl="1"/>
            <a:r>
              <a:rPr lang="en-US" dirty="0"/>
              <a:t>Hines wanted to adopt Hilton and discussed the possibility of adopting Hilton when he was younger, but </a:t>
            </a:r>
            <a:r>
              <a:rPr lang="en-US" b="1" i="1" dirty="0"/>
              <a:t>because of Hilton’s reluctance</a:t>
            </a:r>
            <a:r>
              <a:rPr lang="en-US" dirty="0"/>
              <a:t>, Hines chose to put it off.</a:t>
            </a:r>
          </a:p>
          <a:p>
            <a:pPr lvl="1"/>
            <a:r>
              <a:rPr lang="en-US" dirty="0"/>
              <a:t>Hilton’s relationship with Hines was similar to a parent-child and at times they held each other out as family (father or son).</a:t>
            </a:r>
          </a:p>
          <a:p>
            <a:r>
              <a:rPr lang="en-US" dirty="0"/>
              <a:t>The evidence offered did not show that:</a:t>
            </a:r>
          </a:p>
          <a:p>
            <a:pPr lvl="1"/>
            <a:r>
              <a:rPr lang="en-US" dirty="0"/>
              <a:t>Hines entered into any agreement with Hilton’s biological parents to adopt him.</a:t>
            </a:r>
          </a:p>
          <a:p>
            <a:pPr lvl="1"/>
            <a:r>
              <a:rPr lang="en-US" dirty="0"/>
              <a:t>Hines entered into any agreement with Hilton to adopt him.</a:t>
            </a:r>
          </a:p>
          <a:p>
            <a:r>
              <a:rPr lang="en-US" dirty="0"/>
              <a:t>Notably missing was any testimony from Hilton’s mother/Hines’s surviving spouse, Betty Jo.</a:t>
            </a:r>
          </a:p>
        </p:txBody>
      </p:sp>
    </p:spTree>
    <p:extLst>
      <p:ext uri="{BB962C8B-B14F-4D97-AF65-F5344CB8AC3E}">
        <p14:creationId xmlns:p14="http://schemas.microsoft.com/office/powerpoint/2010/main" val="3043654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Hines continued…</a:t>
            </a:r>
          </a:p>
        </p:txBody>
      </p:sp>
      <p:sp>
        <p:nvSpPr>
          <p:cNvPr id="3" name="Content Placeholder 2"/>
          <p:cNvSpPr>
            <a:spLocks noGrp="1"/>
          </p:cNvSpPr>
          <p:nvPr>
            <p:ph idx="1"/>
          </p:nvPr>
        </p:nvSpPr>
        <p:spPr/>
        <p:txBody>
          <a:bodyPr>
            <a:normAutofit/>
          </a:bodyPr>
          <a:lstStyle/>
          <a:p>
            <a:r>
              <a:rPr lang="en-US" dirty="0"/>
              <a:t>The Court concluded that the evidence was sufficient to establish that Hines never agreed to adopt Hilton.  At best, Hines promised to do so in the future but never actually went through with any agreement to do so.</a:t>
            </a:r>
          </a:p>
          <a:p>
            <a:r>
              <a:rPr lang="en-US" b="1" dirty="0"/>
              <a:t>Key drafting consideration</a:t>
            </a:r>
            <a:r>
              <a:rPr lang="en-US" dirty="0"/>
              <a:t>:  There must be proof of an agreement to adopt a child for equitable adoption to exist. </a:t>
            </a:r>
          </a:p>
        </p:txBody>
      </p:sp>
    </p:spTree>
    <p:extLst>
      <p:ext uri="{BB962C8B-B14F-4D97-AF65-F5344CB8AC3E}">
        <p14:creationId xmlns:p14="http://schemas.microsoft.com/office/powerpoint/2010/main" val="3475361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Solutions to Avoid Hines</a:t>
            </a:r>
          </a:p>
        </p:txBody>
      </p:sp>
      <p:sp>
        <p:nvSpPr>
          <p:cNvPr id="3" name="Content Placeholder 2"/>
          <p:cNvSpPr>
            <a:spLocks noGrp="1"/>
          </p:cNvSpPr>
          <p:nvPr>
            <p:ph idx="1"/>
          </p:nvPr>
        </p:nvSpPr>
        <p:spPr/>
        <p:txBody>
          <a:bodyPr>
            <a:normAutofit fontScale="62500" lnSpcReduction="20000"/>
          </a:bodyPr>
          <a:lstStyle/>
          <a:p>
            <a:r>
              <a:rPr lang="en-US" dirty="0"/>
              <a:t>Draft! Draft! Draft!  Prepare a will/trust including your stepchild.</a:t>
            </a:r>
          </a:p>
          <a:p>
            <a:r>
              <a:rPr lang="en-US" dirty="0"/>
              <a:t>The law of most jurisdictions makes it difficult for a stepparent to adopt a child with two biological parents.  </a:t>
            </a:r>
          </a:p>
          <a:p>
            <a:pPr lvl="1"/>
            <a:r>
              <a:rPr lang="en-US" dirty="0"/>
              <a:t>Texas Two-Step: (1) Must bring a suit to terminate one biological parent’s rights; and (2) must be in the best interest of the child for the adoption to occur.  </a:t>
            </a:r>
          </a:p>
          <a:p>
            <a:pPr lvl="1"/>
            <a:r>
              <a:rPr lang="en-US" dirty="0"/>
              <a:t>Expensive, time consuming and very difficult.</a:t>
            </a:r>
          </a:p>
          <a:p>
            <a:pPr lvl="1"/>
            <a:r>
              <a:rPr lang="en-US" dirty="0"/>
              <a:t>Best Alternative: Draft a will/trust naming the stepchild as your child to include them in your estate plan, which also avoids intestacy.</a:t>
            </a:r>
          </a:p>
          <a:p>
            <a:r>
              <a:rPr lang="en-US" dirty="0"/>
              <a:t>In </a:t>
            </a:r>
            <a:r>
              <a:rPr lang="en-US" i="1" dirty="0"/>
              <a:t>Hines</a:t>
            </a:r>
            <a:r>
              <a:rPr lang="en-US" dirty="0"/>
              <a:t>, Hilton was 10 in 1979.  He turned 18 in 1987.  After 1987, more than 25 years passed before Hines died.  During this 25 year period, Hines could have adopted Hilton as an adult under Tex. Fam. Code Ch. 162, which would have made Hilton his adopted child for purposes of the Tex. Est. Code.</a:t>
            </a:r>
          </a:p>
          <a:p>
            <a:pPr lvl="1"/>
            <a:r>
              <a:rPr lang="en-US" dirty="0"/>
              <a:t> All that would have been required was the consent of (1) Betty Jo on the petition to adopt and (2) Hilton.</a:t>
            </a:r>
          </a:p>
        </p:txBody>
      </p:sp>
    </p:spTree>
    <p:extLst>
      <p:ext uri="{BB962C8B-B14F-4D97-AF65-F5344CB8AC3E}">
        <p14:creationId xmlns:p14="http://schemas.microsoft.com/office/powerpoint/2010/main" val="2514335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i="1" dirty="0"/>
              <a:t>ConocoPhillips Co. v. Ramirez</a:t>
            </a:r>
            <a:r>
              <a:rPr lang="en-US" dirty="0"/>
              <a:t> </a:t>
            </a:r>
            <a:br>
              <a:rPr lang="en-US" dirty="0"/>
            </a:br>
            <a:r>
              <a:rPr lang="en-US" sz="1600" dirty="0"/>
              <a:t>599 S.W.3d 296 (Tex. 2020)</a:t>
            </a:r>
          </a:p>
        </p:txBody>
      </p:sp>
      <p:sp>
        <p:nvSpPr>
          <p:cNvPr id="3" name="Content Placeholder 2"/>
          <p:cNvSpPr>
            <a:spLocks noGrp="1"/>
          </p:cNvSpPr>
          <p:nvPr>
            <p:ph idx="1"/>
          </p:nvPr>
        </p:nvSpPr>
        <p:spPr>
          <a:xfrm>
            <a:off x="457200" y="2286000"/>
            <a:ext cx="8229600" cy="4038600"/>
          </a:xfrm>
        </p:spPr>
        <p:txBody>
          <a:bodyPr>
            <a:normAutofit fontScale="47500" lnSpcReduction="20000"/>
          </a:bodyPr>
          <a:lstStyle/>
          <a:p>
            <a:r>
              <a:rPr lang="en-US" dirty="0"/>
              <a:t>In 1941, Ramirez died and left a 7,000 acre ranch to his children: Leon and Felicidad.</a:t>
            </a:r>
          </a:p>
          <a:p>
            <a:r>
              <a:rPr lang="en-US" dirty="0"/>
              <a:t>Leon and Felicidad partitioned the surface into 2 separate 3,500 acre tracts and continued to own the minerals in undivided interests.</a:t>
            </a:r>
          </a:p>
          <a:p>
            <a:r>
              <a:rPr lang="en-US" dirty="0"/>
              <a:t>Leon died in 1966, leaving his 3,500 acre ranch and undivided mineral interests in 2 equal shares: 1 share to his wife, Leonor; and 1 share equally divided between his children.</a:t>
            </a:r>
          </a:p>
          <a:p>
            <a:r>
              <a:rPr lang="en-US" dirty="0"/>
              <a:t>Leonor and the children again partitioned the property, which provided in relevant part that: (1) Leonor and her son, Leon Oscar, owned 1,058 acres known as </a:t>
            </a:r>
            <a:r>
              <a:rPr lang="en-US" b="1" i="1" dirty="0"/>
              <a:t>Las Pierdras Ranch </a:t>
            </a:r>
            <a:r>
              <a:rPr lang="en-US" dirty="0"/>
              <a:t>in undivided interests; and (2) Leonor owned an undivided 1/4 mineral interests in the 7,000 acres.</a:t>
            </a:r>
          </a:p>
          <a:p>
            <a:r>
              <a:rPr lang="en-US" dirty="0"/>
              <a:t>In 1987, Leonor created her will leaving in relevant part: (1) Leon Oscar a life estate her 1/2 undivided interests in </a:t>
            </a:r>
            <a:r>
              <a:rPr lang="en-US" b="1" i="1" dirty="0"/>
              <a:t>Las Pierdras Ranch</a:t>
            </a:r>
            <a:r>
              <a:rPr lang="en-US" dirty="0"/>
              <a:t> with remainder to Leon Oscar’s children; and (2) remainder of her estate in equal shares to her 3 children.</a:t>
            </a:r>
          </a:p>
          <a:p>
            <a:r>
              <a:rPr lang="en-US" dirty="0"/>
              <a:t>Leonor died in 1988.</a:t>
            </a:r>
          </a:p>
          <a:p>
            <a:r>
              <a:rPr lang="en-US" dirty="0"/>
              <a:t>Leon Oscar died in 2006.</a:t>
            </a:r>
          </a:p>
          <a:p>
            <a:r>
              <a:rPr lang="en-US" dirty="0"/>
              <a:t>Leon Oscar’s children brought suit for a determination that the remainder of Leonor’s estate did not include the minerals in </a:t>
            </a:r>
            <a:r>
              <a:rPr lang="en-US" b="1" i="1" dirty="0"/>
              <a:t>Las Pierdras Ranch</a:t>
            </a:r>
            <a:r>
              <a:rPr lang="en-US" dirty="0"/>
              <a:t>.  In other words, the life estate to Leon Oscar in Leonor’s 1987 will transferred the minerals in </a:t>
            </a:r>
            <a:r>
              <a:rPr lang="en-US" b="1" i="1" dirty="0"/>
              <a:t>Las Pierdras Ranch </a:t>
            </a:r>
            <a:r>
              <a:rPr lang="en-US" dirty="0"/>
              <a:t>to Leon Oscar—not under the residuary to Leonor’s 3 children.</a:t>
            </a:r>
          </a:p>
          <a:p>
            <a:r>
              <a:rPr lang="en-US" dirty="0"/>
              <a:t>The Trial Court determined that the minerals were transferred to Leon Oscar as a life estate and awarded damages to Leon Oscar’s children of $12,000,000.  The appellate court affirmed. </a:t>
            </a:r>
          </a:p>
        </p:txBody>
      </p:sp>
    </p:spTree>
    <p:extLst>
      <p:ext uri="{BB962C8B-B14F-4D97-AF65-F5344CB8AC3E}">
        <p14:creationId xmlns:p14="http://schemas.microsoft.com/office/powerpoint/2010/main" val="110712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Ramirez continued…</a:t>
            </a:r>
          </a:p>
        </p:txBody>
      </p:sp>
      <p:sp>
        <p:nvSpPr>
          <p:cNvPr id="3" name="Content Placeholder 2"/>
          <p:cNvSpPr>
            <a:spLocks noGrp="1"/>
          </p:cNvSpPr>
          <p:nvPr>
            <p:ph idx="1"/>
          </p:nvPr>
        </p:nvSpPr>
        <p:spPr>
          <a:xfrm>
            <a:off x="457200" y="1981200"/>
            <a:ext cx="8229600" cy="4419600"/>
          </a:xfrm>
        </p:spPr>
        <p:txBody>
          <a:bodyPr>
            <a:normAutofit/>
          </a:bodyPr>
          <a:lstStyle/>
          <a:p>
            <a:r>
              <a:rPr lang="en-US" dirty="0"/>
              <a:t>The Texas Supreme Court reviewed the Will to determine whether Leonor’s devise of “</a:t>
            </a:r>
            <a:r>
              <a:rPr lang="en-US" b="1" i="1" dirty="0"/>
              <a:t>all…right, title and interest in and to Ranch ‘Las Pierdras’” </a:t>
            </a:r>
            <a:r>
              <a:rPr lang="en-US" dirty="0"/>
              <a:t>to Leon Oscar refers only to the surface estate only or also included the mineral estate?</a:t>
            </a:r>
          </a:p>
        </p:txBody>
      </p:sp>
    </p:spTree>
    <p:extLst>
      <p:ext uri="{BB962C8B-B14F-4D97-AF65-F5344CB8AC3E}">
        <p14:creationId xmlns:p14="http://schemas.microsoft.com/office/powerpoint/2010/main" val="326904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Ramirez continued…</a:t>
            </a:r>
          </a:p>
        </p:txBody>
      </p:sp>
      <p:sp>
        <p:nvSpPr>
          <p:cNvPr id="3" name="Content Placeholder 2"/>
          <p:cNvSpPr>
            <a:spLocks noGrp="1"/>
          </p:cNvSpPr>
          <p:nvPr>
            <p:ph idx="1"/>
          </p:nvPr>
        </p:nvSpPr>
        <p:spPr>
          <a:xfrm>
            <a:off x="457200" y="1981200"/>
            <a:ext cx="8229600" cy="4419600"/>
          </a:xfrm>
        </p:spPr>
        <p:txBody>
          <a:bodyPr>
            <a:normAutofit lnSpcReduction="10000"/>
          </a:bodyPr>
          <a:lstStyle/>
          <a:p>
            <a:r>
              <a:rPr lang="en-US" dirty="0"/>
              <a:t>In construing the Will, the Court’s focus is on the testator’s intent from within the 4 corners of the will, if possible, </a:t>
            </a:r>
            <a:r>
              <a:rPr lang="en-US" b="1" i="1" dirty="0"/>
              <a:t>and </a:t>
            </a:r>
            <a:r>
              <a:rPr lang="en-US" dirty="0"/>
              <a:t>determined as of the time the will is executed.  </a:t>
            </a:r>
          </a:p>
          <a:p>
            <a:r>
              <a:rPr lang="en-US" dirty="0"/>
              <a:t>If a term is ambiguous, the Court considers the circumstances existing when the will was executed.</a:t>
            </a:r>
          </a:p>
          <a:p>
            <a:r>
              <a:rPr lang="en-US" dirty="0"/>
              <a:t>“</a:t>
            </a:r>
            <a:r>
              <a:rPr lang="en-US" b="1" i="1" dirty="0"/>
              <a:t>All…right, title and interest in and to Ranch ‘Las Pierdras’” </a:t>
            </a:r>
            <a:r>
              <a:rPr lang="en-US" dirty="0"/>
              <a:t>was open to interpretation.</a:t>
            </a:r>
          </a:p>
        </p:txBody>
      </p:sp>
    </p:spTree>
    <p:extLst>
      <p:ext uri="{BB962C8B-B14F-4D97-AF65-F5344CB8AC3E}">
        <p14:creationId xmlns:p14="http://schemas.microsoft.com/office/powerpoint/2010/main" val="920922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Ramirez continued…</a:t>
            </a:r>
          </a:p>
        </p:txBody>
      </p:sp>
      <p:sp>
        <p:nvSpPr>
          <p:cNvPr id="3" name="Content Placeholder 2"/>
          <p:cNvSpPr>
            <a:spLocks noGrp="1"/>
          </p:cNvSpPr>
          <p:nvPr>
            <p:ph idx="1"/>
          </p:nvPr>
        </p:nvSpPr>
        <p:spPr>
          <a:xfrm>
            <a:off x="457200" y="1981200"/>
            <a:ext cx="8229600" cy="4419600"/>
          </a:xfrm>
        </p:spPr>
        <p:txBody>
          <a:bodyPr>
            <a:normAutofit fontScale="70000" lnSpcReduction="20000"/>
          </a:bodyPr>
          <a:lstStyle/>
          <a:p>
            <a:r>
              <a:rPr lang="en-US" dirty="0"/>
              <a:t>“Ranch Las Peirdras” was capitalized an in quotations, which indicated that the term had a special mean when the Will was executed.</a:t>
            </a:r>
          </a:p>
          <a:p>
            <a:r>
              <a:rPr lang="en-US" dirty="0"/>
              <a:t>Reviewing the partition agreement signed by Leonor and her children, the </a:t>
            </a:r>
            <a:r>
              <a:rPr lang="en-US" b="1" i="1" dirty="0"/>
              <a:t>surface </a:t>
            </a:r>
            <a:r>
              <a:rPr lang="en-US" dirty="0"/>
              <a:t>in the ranch specifically called it “Las Pierdras Pasture” and “Las Pierdras Ranch” without similar reference to the minerals.</a:t>
            </a:r>
          </a:p>
          <a:p>
            <a:r>
              <a:rPr lang="en-US" dirty="0"/>
              <a:t>A 1990 lease executed 2 years after Leonor’s death by all 3 of the children treated the minerals as being transferred to them under the residuary—each owned an equal 1/3 in the minerals.  Other leases were executed similarly between the 3 siblings.</a:t>
            </a:r>
          </a:p>
          <a:p>
            <a:r>
              <a:rPr lang="en-US" dirty="0"/>
              <a:t>If there was any doubt as to the meaning of the transfer of the life estate to Leon Oscar, he could have raised it while he was alive and entering into leases with his siblings that affected the mineral estate of the ranch. </a:t>
            </a:r>
          </a:p>
        </p:txBody>
      </p:sp>
    </p:spTree>
    <p:extLst>
      <p:ext uri="{BB962C8B-B14F-4D97-AF65-F5344CB8AC3E}">
        <p14:creationId xmlns:p14="http://schemas.microsoft.com/office/powerpoint/2010/main" val="181374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a:bodyPr>
          <a:lstStyle/>
          <a:p>
            <a:r>
              <a:rPr lang="en-US" dirty="0"/>
              <a:t>Trust &amp; Estate Cases and Key Issues</a:t>
            </a:r>
          </a:p>
        </p:txBody>
      </p:sp>
      <p:sp>
        <p:nvSpPr>
          <p:cNvPr id="3" name="Content Placeholder 2"/>
          <p:cNvSpPr>
            <a:spLocks noGrp="1"/>
          </p:cNvSpPr>
          <p:nvPr>
            <p:ph idx="1"/>
          </p:nvPr>
        </p:nvSpPr>
        <p:spPr>
          <a:xfrm>
            <a:off x="457200" y="2286000"/>
            <a:ext cx="8229600" cy="3840163"/>
          </a:xfrm>
        </p:spPr>
        <p:txBody>
          <a:bodyPr>
            <a:normAutofit fontScale="85000" lnSpcReduction="20000"/>
          </a:bodyPr>
          <a:lstStyle/>
          <a:p>
            <a:r>
              <a:rPr lang="en-US" dirty="0"/>
              <a:t>Marital Agreements and standing to attach them under the Texas Estates Code</a:t>
            </a:r>
          </a:p>
          <a:p>
            <a:pPr lvl="1"/>
            <a:r>
              <a:rPr lang="en-US" i="1" dirty="0"/>
              <a:t>Moody v. Moody</a:t>
            </a:r>
          </a:p>
          <a:p>
            <a:r>
              <a:rPr lang="en-US" dirty="0"/>
              <a:t>Equitable Estoppel of Stepchild</a:t>
            </a:r>
          </a:p>
          <a:p>
            <a:pPr lvl="1"/>
            <a:r>
              <a:rPr lang="en-US" i="1" dirty="0"/>
              <a:t>In re Estate of Hines</a:t>
            </a:r>
          </a:p>
          <a:p>
            <a:r>
              <a:rPr lang="en-US" dirty="0"/>
              <a:t>Construction of wills and Trusts</a:t>
            </a:r>
          </a:p>
          <a:p>
            <a:pPr lvl="1"/>
            <a:r>
              <a:rPr lang="en-US" i="1" dirty="0"/>
              <a:t>ConocoPhillips Co. v. Ramirez</a:t>
            </a:r>
          </a:p>
          <a:p>
            <a:pPr lvl="1"/>
            <a:r>
              <a:rPr lang="en-US" i="1" dirty="0"/>
              <a:t>In re Estate of Hunt v. Vargas</a:t>
            </a:r>
          </a:p>
          <a:p>
            <a:pPr lvl="1"/>
            <a:r>
              <a:rPr lang="en-US" i="1" dirty="0"/>
              <a:t>Isaac v. Burnside</a:t>
            </a:r>
          </a:p>
          <a:p>
            <a:pPr lvl="1"/>
            <a:r>
              <a:rPr lang="en-US" i="1" dirty="0"/>
              <a:t>Ochse v. Ochse</a:t>
            </a:r>
          </a:p>
          <a:p>
            <a:endParaRPr lang="en-US" dirty="0"/>
          </a:p>
        </p:txBody>
      </p:sp>
    </p:spTree>
    <p:extLst>
      <p:ext uri="{BB962C8B-B14F-4D97-AF65-F5344CB8AC3E}">
        <p14:creationId xmlns:p14="http://schemas.microsoft.com/office/powerpoint/2010/main" val="2857577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Ramirez continued…</a:t>
            </a:r>
          </a:p>
        </p:txBody>
      </p:sp>
      <p:sp>
        <p:nvSpPr>
          <p:cNvPr id="3" name="Content Placeholder 2"/>
          <p:cNvSpPr>
            <a:spLocks noGrp="1"/>
          </p:cNvSpPr>
          <p:nvPr>
            <p:ph idx="1"/>
          </p:nvPr>
        </p:nvSpPr>
        <p:spPr>
          <a:xfrm>
            <a:off x="457200" y="1981200"/>
            <a:ext cx="8229600" cy="4419600"/>
          </a:xfrm>
        </p:spPr>
        <p:txBody>
          <a:bodyPr>
            <a:normAutofit/>
          </a:bodyPr>
          <a:lstStyle/>
          <a:p>
            <a:endParaRPr lang="en-US" dirty="0"/>
          </a:p>
          <a:p>
            <a:endParaRPr lang="en-US" dirty="0"/>
          </a:p>
          <a:p>
            <a:r>
              <a:rPr lang="en-US" dirty="0"/>
              <a:t>The Texas Supreme Court held that the life estate only included the surface of the ranch—not the mineral interests.</a:t>
            </a:r>
          </a:p>
        </p:txBody>
      </p:sp>
    </p:spTree>
    <p:extLst>
      <p:ext uri="{BB962C8B-B14F-4D97-AF65-F5344CB8AC3E}">
        <p14:creationId xmlns:p14="http://schemas.microsoft.com/office/powerpoint/2010/main" val="3656105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Solutions to Avoid Ramirez</a:t>
            </a:r>
          </a:p>
        </p:txBody>
      </p:sp>
      <p:sp>
        <p:nvSpPr>
          <p:cNvPr id="3" name="Content Placeholder 2"/>
          <p:cNvSpPr>
            <a:spLocks noGrp="1"/>
          </p:cNvSpPr>
          <p:nvPr>
            <p:ph idx="1"/>
          </p:nvPr>
        </p:nvSpPr>
        <p:spPr>
          <a:xfrm>
            <a:off x="457200" y="1981200"/>
            <a:ext cx="8229600" cy="4419600"/>
          </a:xfrm>
        </p:spPr>
        <p:txBody>
          <a:bodyPr>
            <a:normAutofit fontScale="70000" lnSpcReduction="20000"/>
          </a:bodyPr>
          <a:lstStyle/>
          <a:p>
            <a:r>
              <a:rPr lang="en-US" dirty="0"/>
              <a:t>Draft! Draft! Draft!  The Will should have specifically stated only the surface passed under the life estate.</a:t>
            </a:r>
          </a:p>
          <a:p>
            <a:endParaRPr lang="en-US" dirty="0"/>
          </a:p>
          <a:p>
            <a:r>
              <a:rPr lang="en-US" dirty="0"/>
              <a:t>While there was no mention of other defenses, this case could have been decided on statute of limitations.  In its Will construction analysis, the Court seemed to improperly consider actions of the parties </a:t>
            </a:r>
            <a:r>
              <a:rPr lang="en-US" b="1" i="1" dirty="0"/>
              <a:t>after </a:t>
            </a:r>
            <a:r>
              <a:rPr lang="en-US" dirty="0"/>
              <a:t>the Will was executed—leases entered into by the children.  While the result would have been the same, the Court should not have considered any actions by the parties </a:t>
            </a:r>
            <a:r>
              <a:rPr lang="en-US" b="1" i="1" dirty="0"/>
              <a:t>after </a:t>
            </a:r>
            <a:r>
              <a:rPr lang="en-US" dirty="0"/>
              <a:t>the execution of the Will under Texas construction law.   </a:t>
            </a:r>
          </a:p>
          <a:p>
            <a:endParaRPr lang="en-US" dirty="0"/>
          </a:p>
          <a:p>
            <a:r>
              <a:rPr lang="en-US" dirty="0"/>
              <a:t>If there was any doubt as to the ownership of the minerals, the parties could have considered executing a “stipulation of interest” affirming that the minerals passed to Leonor’s children equally.</a:t>
            </a:r>
          </a:p>
        </p:txBody>
      </p:sp>
    </p:spTree>
    <p:extLst>
      <p:ext uri="{BB962C8B-B14F-4D97-AF65-F5344CB8AC3E}">
        <p14:creationId xmlns:p14="http://schemas.microsoft.com/office/powerpoint/2010/main" val="3350456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In re Estate of Hunt v. Vargas</a:t>
            </a:r>
            <a:r>
              <a:rPr lang="en-US" dirty="0"/>
              <a:t> </a:t>
            </a:r>
            <a:br>
              <a:rPr lang="en-US" dirty="0"/>
            </a:br>
            <a:r>
              <a:rPr lang="en-US" sz="1600" dirty="0"/>
              <a:t>597 S.W.3d 912 (Tex. App.—Houston [1st Dist.] 2020)</a:t>
            </a:r>
          </a:p>
        </p:txBody>
      </p:sp>
      <p:sp>
        <p:nvSpPr>
          <p:cNvPr id="3" name="Content Placeholder 2"/>
          <p:cNvSpPr>
            <a:spLocks noGrp="1"/>
          </p:cNvSpPr>
          <p:nvPr>
            <p:ph idx="1"/>
          </p:nvPr>
        </p:nvSpPr>
        <p:spPr>
          <a:xfrm>
            <a:off x="457200" y="1981200"/>
            <a:ext cx="8229600" cy="4419600"/>
          </a:xfrm>
        </p:spPr>
        <p:txBody>
          <a:bodyPr>
            <a:normAutofit fontScale="47500" lnSpcReduction="20000"/>
          </a:bodyPr>
          <a:lstStyle/>
          <a:p>
            <a:pPr lvl="0"/>
            <a:r>
              <a:rPr lang="en-US" dirty="0"/>
              <a:t>Debra Hunt’s Will disposed of her personal property as follows:</a:t>
            </a:r>
          </a:p>
          <a:p>
            <a:pPr marL="457200" lvl="1" indent="0">
              <a:buNone/>
            </a:pPr>
            <a:endParaRPr lang="en-US" i="1" dirty="0"/>
          </a:p>
          <a:p>
            <a:pPr marL="457200" lvl="1" indent="0">
              <a:buNone/>
            </a:pPr>
            <a:r>
              <a:rPr lang="en-US" b="1" i="1" dirty="0"/>
              <a:t>Section 1.  I hereby make the following specific bequests:</a:t>
            </a:r>
            <a:endParaRPr lang="en-US" b="1" dirty="0"/>
          </a:p>
          <a:p>
            <a:pPr marL="971550" lvl="1" indent="-514350">
              <a:buAutoNum type="arabicPeriod"/>
            </a:pPr>
            <a:r>
              <a:rPr lang="en-US" i="1" dirty="0"/>
              <a:t>I give all of my family photos, furnishings and mementos inherited from our grandparents or our parents to Tracy…;</a:t>
            </a:r>
            <a:endParaRPr lang="en-US" dirty="0"/>
          </a:p>
          <a:p>
            <a:pPr marL="971550" lvl="1" indent="-514350">
              <a:buAutoNum type="arabicPeriod"/>
            </a:pPr>
            <a:r>
              <a:rPr lang="en-US" b="1" i="1" dirty="0"/>
              <a:t>I give all of my remaining household and personal property to Arabia</a:t>
            </a:r>
            <a:r>
              <a:rPr lang="en-US" i="1" dirty="0"/>
              <a:t>.</a:t>
            </a:r>
            <a:endParaRPr lang="en-US" dirty="0"/>
          </a:p>
          <a:p>
            <a:pPr marL="457200" lvl="1" indent="0">
              <a:buNone/>
            </a:pPr>
            <a:endParaRPr lang="en-US" i="1" dirty="0"/>
          </a:p>
          <a:p>
            <a:pPr marL="457200" lvl="1" indent="0">
              <a:buNone/>
            </a:pPr>
            <a:r>
              <a:rPr lang="en-US" i="1" dirty="0"/>
              <a:t>Section 2.  I hereby give all of the remainder of the property, wherever located, which I may own at the item of my death as follow[s]: Fifty percent (50%) to Tracy…and her issue, per stripes and not per capita; and Fifty percent (50%) to Lina…and Andrea, and each of their issue, per stirpes and not per capita.</a:t>
            </a:r>
            <a:endParaRPr lang="en-US" dirty="0"/>
          </a:p>
          <a:p>
            <a:pPr marL="0" lvl="0" indent="0">
              <a:buNone/>
            </a:pPr>
            <a:endParaRPr lang="en-US" dirty="0"/>
          </a:p>
          <a:p>
            <a:pPr lvl="0"/>
            <a:r>
              <a:rPr lang="en-US" dirty="0"/>
              <a:t>Andrea and Lina are the daughters of Debra’s prior partner who died prior to Debra.</a:t>
            </a:r>
          </a:p>
          <a:p>
            <a:pPr lvl="0"/>
            <a:r>
              <a:rPr lang="en-US" dirty="0"/>
              <a:t>Tracy was Debra’s sister.</a:t>
            </a:r>
          </a:p>
          <a:p>
            <a:pPr lvl="0"/>
            <a:r>
              <a:rPr lang="en-US" dirty="0"/>
              <a:t>Arabia was Debra’s partner on her date of death.</a:t>
            </a:r>
          </a:p>
          <a:p>
            <a:pPr lvl="0"/>
            <a:r>
              <a:rPr lang="en-US" dirty="0"/>
              <a:t>Arabia contends that “personal property” included intangible personal property such as the bank accounts in the estate.  Tracy and Andrea contend that it did not include intangible personal property.  </a:t>
            </a:r>
          </a:p>
          <a:p>
            <a:pPr lvl="0"/>
            <a:r>
              <a:rPr lang="en-US" dirty="0"/>
              <a:t>On summary judgment, trial court interpreted Debra’s Will that “personal property” included intangible personal property.  The appellate court affirmed.</a:t>
            </a:r>
          </a:p>
        </p:txBody>
      </p:sp>
    </p:spTree>
    <p:extLst>
      <p:ext uri="{BB962C8B-B14F-4D97-AF65-F5344CB8AC3E}">
        <p14:creationId xmlns:p14="http://schemas.microsoft.com/office/powerpoint/2010/main" val="2394706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Hunt continued…</a:t>
            </a:r>
          </a:p>
        </p:txBody>
      </p:sp>
      <p:sp>
        <p:nvSpPr>
          <p:cNvPr id="3" name="Content Placeholder 2"/>
          <p:cNvSpPr>
            <a:spLocks noGrp="1"/>
          </p:cNvSpPr>
          <p:nvPr>
            <p:ph idx="1"/>
          </p:nvPr>
        </p:nvSpPr>
        <p:spPr>
          <a:xfrm>
            <a:off x="457200" y="1981200"/>
            <a:ext cx="8229600" cy="4419600"/>
          </a:xfrm>
        </p:spPr>
        <p:txBody>
          <a:bodyPr>
            <a:normAutofit/>
          </a:bodyPr>
          <a:lstStyle/>
          <a:p>
            <a:r>
              <a:rPr lang="en-US" dirty="0"/>
              <a:t>Again, the Court’s focus was on the testator’s intent from within the 4 corners of the Will, if possible, </a:t>
            </a:r>
            <a:r>
              <a:rPr lang="en-US" b="1" i="1" dirty="0"/>
              <a:t>and </a:t>
            </a:r>
            <a:r>
              <a:rPr lang="en-US" dirty="0"/>
              <a:t>determined as of the time the will is executed.</a:t>
            </a:r>
          </a:p>
          <a:p>
            <a:endParaRPr lang="en-US" dirty="0"/>
          </a:p>
          <a:p>
            <a:r>
              <a:rPr lang="en-US" b="1" dirty="0"/>
              <a:t>Key point for drafting</a:t>
            </a:r>
            <a:r>
              <a:rPr lang="en-US" dirty="0"/>
              <a:t>:  The Court generally gives words their plan, ordinary meaning unless the Will shows contrary intent.</a:t>
            </a:r>
          </a:p>
          <a:p>
            <a:pPr marL="0" indent="0">
              <a:buNone/>
            </a:pPr>
            <a:endParaRPr lang="en-US" dirty="0"/>
          </a:p>
        </p:txBody>
      </p:sp>
    </p:spTree>
    <p:extLst>
      <p:ext uri="{BB962C8B-B14F-4D97-AF65-F5344CB8AC3E}">
        <p14:creationId xmlns:p14="http://schemas.microsoft.com/office/powerpoint/2010/main" val="2641761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Hunt continued…</a:t>
            </a:r>
          </a:p>
        </p:txBody>
      </p:sp>
      <p:sp>
        <p:nvSpPr>
          <p:cNvPr id="3" name="Content Placeholder 2"/>
          <p:cNvSpPr>
            <a:spLocks noGrp="1"/>
          </p:cNvSpPr>
          <p:nvPr>
            <p:ph idx="1"/>
          </p:nvPr>
        </p:nvSpPr>
        <p:spPr>
          <a:xfrm>
            <a:off x="457200" y="1981200"/>
            <a:ext cx="8229600" cy="4419600"/>
          </a:xfrm>
        </p:spPr>
        <p:txBody>
          <a:bodyPr>
            <a:normAutofit fontScale="77500" lnSpcReduction="20000"/>
          </a:bodyPr>
          <a:lstStyle/>
          <a:p>
            <a:r>
              <a:rPr lang="en-US" dirty="0"/>
              <a:t>The Court focused on the general unqualified meaning of “personal property”:</a:t>
            </a:r>
          </a:p>
          <a:p>
            <a:pPr lvl="1"/>
            <a:r>
              <a:rPr lang="en-US" dirty="0"/>
              <a:t>The unqualified reference to “property” encompasses everything of exchangeable value that the testator owned, including real and personal property, </a:t>
            </a:r>
            <a:r>
              <a:rPr lang="en-US" i="1" dirty="0"/>
              <a:t>whether tangible or intangible</a:t>
            </a:r>
            <a:r>
              <a:rPr lang="en-US" dirty="0"/>
              <a:t>.</a:t>
            </a:r>
          </a:p>
          <a:p>
            <a:pPr lvl="1"/>
            <a:r>
              <a:rPr lang="en-US" dirty="0"/>
              <a:t>In its ordinary usage, the term “property” is comprehensive.</a:t>
            </a:r>
          </a:p>
          <a:p>
            <a:pPr lvl="1"/>
            <a:r>
              <a:rPr lang="en-US" dirty="0"/>
              <a:t>“Personal property,” in contract, excludes real property but otherwise remains broad in definition, including everything other than real property that is subject to ownership.</a:t>
            </a:r>
          </a:p>
          <a:p>
            <a:pPr lvl="1"/>
            <a:r>
              <a:rPr lang="en-US" dirty="0"/>
              <a:t>Because “personal property” has a settled legal meaning, a court ordinarily does not need to look beyond these words to ascertain the testator’s intent if she uses them.</a:t>
            </a:r>
          </a:p>
        </p:txBody>
      </p:sp>
    </p:spTree>
    <p:extLst>
      <p:ext uri="{BB962C8B-B14F-4D97-AF65-F5344CB8AC3E}">
        <p14:creationId xmlns:p14="http://schemas.microsoft.com/office/powerpoint/2010/main" val="4272503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Hunt continued…</a:t>
            </a:r>
          </a:p>
        </p:txBody>
      </p:sp>
      <p:sp>
        <p:nvSpPr>
          <p:cNvPr id="3" name="Content Placeholder 2"/>
          <p:cNvSpPr>
            <a:spLocks noGrp="1"/>
          </p:cNvSpPr>
          <p:nvPr>
            <p:ph idx="1"/>
          </p:nvPr>
        </p:nvSpPr>
        <p:spPr>
          <a:xfrm>
            <a:off x="457200" y="1981200"/>
            <a:ext cx="8229600" cy="4419600"/>
          </a:xfrm>
        </p:spPr>
        <p:txBody>
          <a:bodyPr>
            <a:normAutofit fontScale="55000" lnSpcReduction="20000"/>
          </a:bodyPr>
          <a:lstStyle/>
          <a:p>
            <a:r>
              <a:rPr lang="en-US" dirty="0"/>
              <a:t>The Court then reviewed the arguments offered for a limited meaning was given to the term “personal property”:</a:t>
            </a:r>
          </a:p>
          <a:p>
            <a:pPr lvl="1"/>
            <a:r>
              <a:rPr lang="en-US" dirty="0"/>
              <a:t>Bequest for “all of my remaining</a:t>
            </a:r>
            <a:r>
              <a:rPr lang="en-US" b="1" i="1" dirty="0"/>
              <a:t> household and personal property</a:t>
            </a:r>
            <a:r>
              <a:rPr lang="en-US" dirty="0"/>
              <a:t>” not “personal property” alone.  The inclusion with “household” showed that she intended to limit the items transferred.  </a:t>
            </a:r>
          </a:p>
          <a:p>
            <a:pPr lvl="2"/>
            <a:r>
              <a:rPr lang="en-US" dirty="0"/>
              <a:t>Court stated that this interpretation ignored the use of the word “all,” which is incompatible with a limitation.   </a:t>
            </a:r>
          </a:p>
          <a:p>
            <a:pPr lvl="2"/>
            <a:r>
              <a:rPr lang="en-US" dirty="0"/>
              <a:t>The Court was also unpersuaded that the inclusion of the word “household” as a limiting term. The Court argued that “household” was merely reinforced the first specific gift of household items to Hunt’s sister.</a:t>
            </a:r>
          </a:p>
          <a:p>
            <a:pPr lvl="1"/>
            <a:r>
              <a:rPr lang="en-US" dirty="0"/>
              <a:t>The residuary clause giving “the remainder of the property” without qualification could be rendered meaningless if “personal property” in the specific bequest included all personal property.</a:t>
            </a:r>
          </a:p>
          <a:p>
            <a:pPr lvl="2"/>
            <a:r>
              <a:rPr lang="en-US" dirty="0"/>
              <a:t>The Court stated that the primary purpose of a residuary clause is to prevent partial intestacy.  Therefore, the residuary does not mean that it </a:t>
            </a:r>
            <a:r>
              <a:rPr lang="en-US" b="1" i="1" dirty="0"/>
              <a:t>must </a:t>
            </a:r>
            <a:r>
              <a:rPr lang="en-US" dirty="0"/>
              <a:t>dispose of both personal and real property.</a:t>
            </a:r>
          </a:p>
          <a:p>
            <a:pPr lvl="1"/>
            <a:r>
              <a:rPr lang="en-US" dirty="0"/>
              <a:t>The will provided that all debts were to be paid from the residuary, which shows that the testator intended to include personal and real property in the residuary in order not to require the liquidation of the real property in the residuary.</a:t>
            </a:r>
          </a:p>
          <a:p>
            <a:pPr lvl="2"/>
            <a:r>
              <a:rPr lang="en-US" dirty="0"/>
              <a:t>The payment clause required the payment of the estate’s debts as soon as can be conveniently done—not as soon as possible.  The sale of the property to pay the debts was not inconsistent with the terms of the will.</a:t>
            </a:r>
          </a:p>
        </p:txBody>
      </p:sp>
    </p:spTree>
    <p:extLst>
      <p:ext uri="{BB962C8B-B14F-4D97-AF65-F5344CB8AC3E}">
        <p14:creationId xmlns:p14="http://schemas.microsoft.com/office/powerpoint/2010/main" val="1496145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Hunt continued…</a:t>
            </a:r>
          </a:p>
        </p:txBody>
      </p:sp>
      <p:sp>
        <p:nvSpPr>
          <p:cNvPr id="3" name="Content Placeholder 2"/>
          <p:cNvSpPr>
            <a:spLocks noGrp="1"/>
          </p:cNvSpPr>
          <p:nvPr>
            <p:ph idx="1"/>
          </p:nvPr>
        </p:nvSpPr>
        <p:spPr>
          <a:xfrm>
            <a:off x="457200" y="1981200"/>
            <a:ext cx="8229600" cy="4419600"/>
          </a:xfrm>
        </p:spPr>
        <p:txBody>
          <a:bodyPr>
            <a:normAutofit/>
          </a:bodyPr>
          <a:lstStyle/>
          <a:p>
            <a:endParaRPr lang="en-US" dirty="0"/>
          </a:p>
          <a:p>
            <a:endParaRPr lang="en-US" dirty="0"/>
          </a:p>
          <a:p>
            <a:r>
              <a:rPr lang="en-US" dirty="0"/>
              <a:t>The term “personal property” without any qualifying language includes both tangible and intangible personal property.</a:t>
            </a:r>
          </a:p>
        </p:txBody>
      </p:sp>
    </p:spTree>
    <p:extLst>
      <p:ext uri="{BB962C8B-B14F-4D97-AF65-F5344CB8AC3E}">
        <p14:creationId xmlns:p14="http://schemas.microsoft.com/office/powerpoint/2010/main" val="2839048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Solutions to Hunt…</a:t>
            </a:r>
          </a:p>
        </p:txBody>
      </p:sp>
      <p:sp>
        <p:nvSpPr>
          <p:cNvPr id="3" name="Content Placeholder 2"/>
          <p:cNvSpPr>
            <a:spLocks noGrp="1"/>
          </p:cNvSpPr>
          <p:nvPr>
            <p:ph idx="1"/>
          </p:nvPr>
        </p:nvSpPr>
        <p:spPr>
          <a:xfrm>
            <a:off x="457200" y="1981200"/>
            <a:ext cx="8229600" cy="4419600"/>
          </a:xfrm>
        </p:spPr>
        <p:txBody>
          <a:bodyPr>
            <a:normAutofit/>
          </a:bodyPr>
          <a:lstStyle/>
          <a:p>
            <a:endParaRPr lang="en-US" dirty="0"/>
          </a:p>
          <a:p>
            <a:endParaRPr lang="en-US" dirty="0"/>
          </a:p>
          <a:p>
            <a:r>
              <a:rPr lang="en-US" b="1" dirty="0"/>
              <a:t>Key point for drafting</a:t>
            </a:r>
            <a:r>
              <a:rPr lang="en-US" dirty="0"/>
              <a:t>:  Include a definition for “household effects” and/or include a provision stating what items of “personal property” pass under a specific bequest.</a:t>
            </a:r>
          </a:p>
          <a:p>
            <a:endParaRPr lang="en-US" dirty="0"/>
          </a:p>
          <a:p>
            <a:endParaRPr lang="en-US" dirty="0"/>
          </a:p>
        </p:txBody>
      </p:sp>
    </p:spTree>
    <p:extLst>
      <p:ext uri="{BB962C8B-B14F-4D97-AF65-F5344CB8AC3E}">
        <p14:creationId xmlns:p14="http://schemas.microsoft.com/office/powerpoint/2010/main" val="232517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Solutions to Hunt…</a:t>
            </a:r>
          </a:p>
        </p:txBody>
      </p:sp>
      <p:sp>
        <p:nvSpPr>
          <p:cNvPr id="3" name="Content Placeholder 2"/>
          <p:cNvSpPr>
            <a:spLocks noGrp="1"/>
          </p:cNvSpPr>
          <p:nvPr>
            <p:ph idx="1"/>
          </p:nvPr>
        </p:nvSpPr>
        <p:spPr>
          <a:xfrm>
            <a:off x="457200" y="1981200"/>
            <a:ext cx="8229600" cy="4419600"/>
          </a:xfrm>
        </p:spPr>
        <p:txBody>
          <a:bodyPr>
            <a:normAutofit/>
          </a:bodyPr>
          <a:lstStyle/>
          <a:p>
            <a:endParaRPr lang="en-US" dirty="0"/>
          </a:p>
          <a:p>
            <a:endParaRPr lang="en-US" dirty="0"/>
          </a:p>
          <a:p>
            <a:r>
              <a:rPr lang="en-US" b="1" dirty="0"/>
              <a:t>Key point for drafting</a:t>
            </a:r>
            <a:r>
              <a:rPr lang="en-US" dirty="0"/>
              <a:t>: Include a definition for “household effects” and/or include a provision stating what items of “personal property” pass under a specific bequest.</a:t>
            </a:r>
          </a:p>
          <a:p>
            <a:endParaRPr lang="en-US" dirty="0"/>
          </a:p>
          <a:p>
            <a:endParaRPr lang="en-US" dirty="0"/>
          </a:p>
        </p:txBody>
      </p:sp>
    </p:spTree>
    <p:extLst>
      <p:ext uri="{BB962C8B-B14F-4D97-AF65-F5344CB8AC3E}">
        <p14:creationId xmlns:p14="http://schemas.microsoft.com/office/powerpoint/2010/main" val="1548306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Isaac v. Burnside</a:t>
            </a:r>
            <a:br>
              <a:rPr lang="en-US" i="1" dirty="0"/>
            </a:br>
            <a:r>
              <a:rPr lang="en-US" sz="1600" dirty="0"/>
              <a:t>616 S.W.3d 609 (Tex. App.—Houston [14th Dist.] 2020)</a:t>
            </a:r>
          </a:p>
        </p:txBody>
      </p:sp>
      <p:sp>
        <p:nvSpPr>
          <p:cNvPr id="3" name="Content Placeholder 2"/>
          <p:cNvSpPr>
            <a:spLocks noGrp="1"/>
          </p:cNvSpPr>
          <p:nvPr>
            <p:ph idx="1"/>
          </p:nvPr>
        </p:nvSpPr>
        <p:spPr>
          <a:xfrm>
            <a:off x="457200" y="1981200"/>
            <a:ext cx="8229600" cy="4419600"/>
          </a:xfrm>
        </p:spPr>
        <p:txBody>
          <a:bodyPr>
            <a:normAutofit fontScale="85000" lnSpcReduction="20000"/>
          </a:bodyPr>
          <a:lstStyle/>
          <a:p>
            <a:pPr lvl="0"/>
            <a:r>
              <a:rPr lang="en-US" dirty="0"/>
              <a:t>Constance Burnside filed a suit for breach of fiduciary duty against Isaac, the independent executor of the estate of Ernest Burnside, for alleged failures to give Constance 1/2 of the money in Decedent’s bank accounts and failing to pay her for expenses related to Decedent’s funeral.</a:t>
            </a:r>
          </a:p>
          <a:p>
            <a:pPr lvl="0"/>
            <a:r>
              <a:rPr lang="en-US" dirty="0"/>
              <a:t>Ernest was Constance’s husband.</a:t>
            </a:r>
          </a:p>
          <a:p>
            <a:pPr lvl="0"/>
            <a:r>
              <a:rPr lang="en-US" dirty="0"/>
              <a:t>The trial court rendered a judgment in favor of Constance.</a:t>
            </a:r>
          </a:p>
          <a:p>
            <a:pPr lvl="0"/>
            <a:r>
              <a:rPr lang="en-US" dirty="0"/>
              <a:t>Isaac appealed asserting that Tex. Health and Safety Code §711.002(h) barred Constance’s reimbursement claim.</a:t>
            </a:r>
          </a:p>
          <a:p>
            <a:endParaRPr lang="en-US" dirty="0"/>
          </a:p>
          <a:p>
            <a:endParaRPr lang="en-US" dirty="0"/>
          </a:p>
        </p:txBody>
      </p:sp>
    </p:spTree>
    <p:extLst>
      <p:ext uri="{BB962C8B-B14F-4D97-AF65-F5344CB8AC3E}">
        <p14:creationId xmlns:p14="http://schemas.microsoft.com/office/powerpoint/2010/main" val="368092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Moody v. Moody</a:t>
            </a:r>
            <a:br>
              <a:rPr lang="en-US" i="1" dirty="0"/>
            </a:br>
            <a:r>
              <a:rPr lang="en-US" sz="1600" dirty="0">
                <a:solidFill>
                  <a:srgbClr val="212121"/>
                </a:solidFill>
                <a:latin typeface="Helvetica" panose="020B0604020202020204" pitchFamily="34" charset="0"/>
              </a:rPr>
              <a:t>613 S.W.3d 707 (Tex. App.—Houston [14th Dist.] 2020)</a:t>
            </a:r>
            <a:endParaRPr lang="en-US" sz="1600" i="1" dirty="0"/>
          </a:p>
        </p:txBody>
      </p:sp>
      <p:sp>
        <p:nvSpPr>
          <p:cNvPr id="3" name="Content Placeholder 2"/>
          <p:cNvSpPr>
            <a:spLocks noGrp="1"/>
          </p:cNvSpPr>
          <p:nvPr>
            <p:ph idx="1"/>
          </p:nvPr>
        </p:nvSpPr>
        <p:spPr/>
        <p:txBody>
          <a:bodyPr>
            <a:normAutofit fontScale="77500" lnSpcReduction="20000"/>
          </a:bodyPr>
          <a:lstStyle/>
          <a:p>
            <a:pPr lvl="0"/>
            <a:r>
              <a:rPr lang="en-US" dirty="0"/>
              <a:t>Linda Moody was the daughter of Decedent.</a:t>
            </a:r>
          </a:p>
          <a:p>
            <a:pPr lvl="0"/>
            <a:r>
              <a:rPr lang="en-US" dirty="0"/>
              <a:t>Decedent and his wife (Linda’s stepmom), Darlene, were married for fifty years.</a:t>
            </a:r>
          </a:p>
          <a:p>
            <a:pPr lvl="0"/>
            <a:r>
              <a:rPr lang="en-US" dirty="0"/>
              <a:t>On April 16, 2014, Decedent executed his will and entered into a marital property agreement (“agreement”) with Darlene.</a:t>
            </a:r>
          </a:p>
          <a:p>
            <a:pPr lvl="0"/>
            <a:r>
              <a:rPr lang="en-US" dirty="0"/>
              <a:t>In his Will, Decedent named Moody National Bank (“MNB”) as independent executor and as trustee to his revocable trust.  </a:t>
            </a:r>
          </a:p>
          <a:p>
            <a:pPr lvl="0"/>
            <a:r>
              <a:rPr lang="en-US" dirty="0"/>
              <a:t>Decedent died on July 14, 2014.</a:t>
            </a:r>
          </a:p>
          <a:p>
            <a:pPr lvl="0"/>
            <a:r>
              <a:rPr lang="en-US" dirty="0"/>
              <a:t>Linda challenged the marital property agreement and not the will or trust.  </a:t>
            </a:r>
          </a:p>
        </p:txBody>
      </p:sp>
    </p:spTree>
    <p:extLst>
      <p:ext uri="{BB962C8B-B14F-4D97-AF65-F5344CB8AC3E}">
        <p14:creationId xmlns:p14="http://schemas.microsoft.com/office/powerpoint/2010/main" val="1778695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Burnside continued…</a:t>
            </a:r>
          </a:p>
        </p:txBody>
      </p:sp>
      <p:sp>
        <p:nvSpPr>
          <p:cNvPr id="3" name="Content Placeholder 2"/>
          <p:cNvSpPr>
            <a:spLocks noGrp="1"/>
          </p:cNvSpPr>
          <p:nvPr>
            <p:ph idx="1"/>
          </p:nvPr>
        </p:nvSpPr>
        <p:spPr>
          <a:xfrm>
            <a:off x="457200" y="1981200"/>
            <a:ext cx="8229600" cy="4419600"/>
          </a:xfrm>
        </p:spPr>
        <p:txBody>
          <a:bodyPr>
            <a:normAutofit fontScale="40000" lnSpcReduction="20000"/>
          </a:bodyPr>
          <a:lstStyle/>
          <a:p>
            <a:pPr lvl="0"/>
            <a:r>
              <a:rPr lang="en-US" dirty="0"/>
              <a:t>The Court determined that §711.002(h) did not bar the reimbursement claim.  §711.002(h) states in pertinent part:</a:t>
            </a:r>
          </a:p>
          <a:p>
            <a:pPr lvl="0"/>
            <a:endParaRPr lang="en-US" dirty="0"/>
          </a:p>
          <a:p>
            <a:pPr marL="0" lvl="0" indent="0">
              <a:buNone/>
            </a:pPr>
            <a:r>
              <a:rPr lang="en-US" dirty="0"/>
              <a:t>(a) Except as provided by Subsection (I), </a:t>
            </a:r>
            <a:r>
              <a:rPr lang="en-US" b="1" i="1" dirty="0"/>
              <a:t>unless a decedent has left directions in writing for the disposition of decedent’s remains as provided in Subsection (g)</a:t>
            </a:r>
            <a:r>
              <a:rPr lang="en-US" i="1" dirty="0"/>
              <a:t>, </a:t>
            </a:r>
            <a:r>
              <a:rPr lang="en-US" dirty="0"/>
              <a:t>the following persons, in the priority listed, </a:t>
            </a:r>
            <a:r>
              <a:rPr lang="en-US" b="1" i="1" dirty="0"/>
              <a:t>have the right to control the disposition, including cremation, of the decedent’s remains</a:t>
            </a:r>
            <a:r>
              <a:rPr lang="en-US" dirty="0"/>
              <a:t>, shall inter the remains, and in accordance with Subsection (a-1) are liable for the reasonable cost of interment:</a:t>
            </a:r>
          </a:p>
          <a:p>
            <a:pPr marL="0" indent="0">
              <a:buNone/>
            </a:pPr>
            <a:r>
              <a:rPr lang="en-US" dirty="0"/>
              <a:t> </a:t>
            </a:r>
          </a:p>
          <a:p>
            <a:pPr marL="0" lvl="0" indent="0">
              <a:buNone/>
            </a:pPr>
            <a:r>
              <a:rPr lang="en-US" dirty="0"/>
              <a:t>	(1) The person designate in a written instrument signed by the decedent;</a:t>
            </a:r>
          </a:p>
          <a:p>
            <a:pPr marL="0" indent="0">
              <a:buNone/>
            </a:pPr>
            <a:endParaRPr lang="en-US" dirty="0"/>
          </a:p>
          <a:p>
            <a:pPr marL="0" indent="0">
              <a:buNone/>
            </a:pPr>
            <a:r>
              <a:rPr lang="en-US" dirty="0"/>
              <a:t>(g) A person may provide </a:t>
            </a:r>
            <a:r>
              <a:rPr lang="en-US" b="1" i="1" dirty="0"/>
              <a:t>written directions for the disposition, including cremation, of the person’s remains in a will</a:t>
            </a:r>
            <a:r>
              <a:rPr lang="en-US" b="1" dirty="0"/>
              <a:t>.</a:t>
            </a:r>
          </a:p>
          <a:p>
            <a:pPr marL="0" indent="0">
              <a:buNone/>
            </a:pPr>
            <a:endParaRPr lang="en-US" dirty="0"/>
          </a:p>
          <a:p>
            <a:pPr marL="0" indent="0">
              <a:buNone/>
            </a:pPr>
            <a:r>
              <a:rPr lang="en-US" dirty="0"/>
              <a:t>(h) </a:t>
            </a:r>
            <a:r>
              <a:rPr lang="en-US" b="1" i="1" dirty="0"/>
              <a:t>If the directions are in a will</a:t>
            </a:r>
            <a:r>
              <a:rPr lang="en-US" b="1" dirty="0"/>
              <a:t>,</a:t>
            </a:r>
            <a:r>
              <a:rPr lang="en-US" dirty="0"/>
              <a:t> they shall be carried out immediately with the necessity of probate.  If the will is not probated or is declared invalid for testamentary purposes, the directions are valid to the extent to which they have been acted on in good faith.</a:t>
            </a:r>
          </a:p>
          <a:p>
            <a:pPr marL="0" indent="0">
              <a:buNone/>
            </a:pPr>
            <a:endParaRPr lang="en-US" dirty="0"/>
          </a:p>
          <a:p>
            <a:pPr lvl="0"/>
            <a:r>
              <a:rPr lang="en-US" dirty="0"/>
              <a:t>The Court interpreted the Legislature’s intent from the statute.  The unambiguous language of the statute, §711.002(h) applies when written directions are in the Will.</a:t>
            </a:r>
          </a:p>
          <a:p>
            <a:pPr lvl="0"/>
            <a:endParaRPr lang="en-US" dirty="0"/>
          </a:p>
          <a:p>
            <a:pPr lvl="0"/>
            <a:r>
              <a:rPr lang="en-US" dirty="0"/>
              <a:t>§2.1 of Decedent’s will stated that “my Executor make all arrangements for my funeral in keeping with my beliefs and station in life” and also directed that “no other funeral or arrangements may be made or entered into by my heir.”  The Will did not contain written directions for the disposition of the Decedent’s remains, so §711.002 did not apply.</a:t>
            </a:r>
          </a:p>
          <a:p>
            <a:endParaRPr lang="en-US" dirty="0"/>
          </a:p>
        </p:txBody>
      </p:sp>
    </p:spTree>
    <p:extLst>
      <p:ext uri="{BB962C8B-B14F-4D97-AF65-F5344CB8AC3E}">
        <p14:creationId xmlns:p14="http://schemas.microsoft.com/office/powerpoint/2010/main" val="3956608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Burnside continued…</a:t>
            </a:r>
          </a:p>
        </p:txBody>
      </p:sp>
      <p:sp>
        <p:nvSpPr>
          <p:cNvPr id="3" name="Content Placeholder 2"/>
          <p:cNvSpPr>
            <a:spLocks noGrp="1"/>
          </p:cNvSpPr>
          <p:nvPr>
            <p:ph idx="1"/>
          </p:nvPr>
        </p:nvSpPr>
        <p:spPr>
          <a:xfrm>
            <a:off x="457200" y="1981200"/>
            <a:ext cx="8229600" cy="4419600"/>
          </a:xfrm>
        </p:spPr>
        <p:txBody>
          <a:bodyPr>
            <a:normAutofit fontScale="92500"/>
          </a:bodyPr>
          <a:lstStyle/>
          <a:p>
            <a:pPr lvl="0"/>
            <a:r>
              <a:rPr lang="en-US" dirty="0"/>
              <a:t>The Court also determined that §2.1 of Decedent’s will did not limit reimbursement for the funeral expenses to be paid only when made by the Executor.  The Will only provided that all funeral expenses be paid from the Estate.  </a:t>
            </a:r>
          </a:p>
          <a:p>
            <a:pPr lvl="0"/>
            <a:r>
              <a:rPr lang="en-US" dirty="0"/>
              <a:t>The Will did not bar reimbursement.</a:t>
            </a:r>
          </a:p>
          <a:p>
            <a:r>
              <a:rPr lang="en-US" dirty="0"/>
              <a:t>There was no basis under the Will or §711.002 for the Executor to not reimburse funeral expenses.</a:t>
            </a:r>
          </a:p>
          <a:p>
            <a:pPr lvl="0"/>
            <a:endParaRPr lang="en-US" dirty="0"/>
          </a:p>
          <a:p>
            <a:endParaRPr lang="en-US" dirty="0"/>
          </a:p>
        </p:txBody>
      </p:sp>
    </p:spTree>
    <p:extLst>
      <p:ext uri="{BB962C8B-B14F-4D97-AF65-F5344CB8AC3E}">
        <p14:creationId xmlns:p14="http://schemas.microsoft.com/office/powerpoint/2010/main" val="211708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Ochse v. Ochse</a:t>
            </a:r>
            <a:br>
              <a:rPr lang="en-US" i="1" dirty="0"/>
            </a:br>
            <a:r>
              <a:rPr lang="en-US" sz="1600" dirty="0"/>
              <a:t>No. 04-20-00035-CV, 2020 Tex. App. LEXIS 8922 (Tex. App.—San Antonio Nov. 18, 2020)</a:t>
            </a:r>
            <a:endParaRPr lang="en-US" sz="1600" i="1" dirty="0"/>
          </a:p>
        </p:txBody>
      </p:sp>
      <p:sp>
        <p:nvSpPr>
          <p:cNvPr id="3" name="Content Placeholder 2"/>
          <p:cNvSpPr>
            <a:spLocks noGrp="1"/>
          </p:cNvSpPr>
          <p:nvPr>
            <p:ph idx="1"/>
          </p:nvPr>
        </p:nvSpPr>
        <p:spPr>
          <a:xfrm>
            <a:off x="457200" y="1981200"/>
            <a:ext cx="8229600" cy="4419600"/>
          </a:xfrm>
        </p:spPr>
        <p:txBody>
          <a:bodyPr>
            <a:normAutofit fontScale="47500" lnSpcReduction="20000"/>
          </a:bodyPr>
          <a:lstStyle/>
          <a:p>
            <a:r>
              <a:rPr lang="en-US" dirty="0"/>
              <a:t>Effective January 1, 2008, Amanda Hurst Ochse (“Amanda”) executed an </a:t>
            </a:r>
            <a:r>
              <a:rPr lang="en-US" b="1" i="1" dirty="0"/>
              <a:t>irrevocable trust agreement</a:t>
            </a:r>
            <a:r>
              <a:rPr lang="en-US" dirty="0"/>
              <a:t>, titled “Trust Agreement Establishing the William W. Ochse III Family 2008 Trust.”  The assets funding the trust were closely held business interests that were owned for several generations in Amanda’s family.</a:t>
            </a:r>
          </a:p>
          <a:p>
            <a:r>
              <a:rPr lang="en-US" dirty="0"/>
              <a:t>Amanda designated as beneficiaries “her son,” William W. Ochse III (“William”), as well as “her son’s spouse” and “her son’s descendants” and appointed William as trustee of the trust. </a:t>
            </a:r>
          </a:p>
          <a:p>
            <a:r>
              <a:rPr lang="en-US" dirty="0"/>
              <a:t>William’s spouse of thirty years at the time was Cynthia, and his descendants were their two adult children, Will and Chloe. </a:t>
            </a:r>
          </a:p>
          <a:p>
            <a:r>
              <a:rPr lang="en-US" dirty="0"/>
              <a:t>In 2012, William filed for divorce from Cynthia.</a:t>
            </a:r>
          </a:p>
          <a:p>
            <a:r>
              <a:rPr lang="en-US" dirty="0"/>
              <a:t>In 2015, William married Carol. </a:t>
            </a:r>
          </a:p>
          <a:p>
            <a:r>
              <a:rPr lang="en-US" dirty="0"/>
              <a:t>William made no distributions to Cynthia, Will, or Chloe, and concealed and misled them concerning their beneficial interests in the trust.</a:t>
            </a:r>
          </a:p>
          <a:p>
            <a:r>
              <a:rPr lang="en-US" dirty="0"/>
              <a:t>In 2019, when the closely held business interests were sold providing a substantial windfall to the trust, the beneficiaries sued him for breach of fiduciary duty. </a:t>
            </a:r>
          </a:p>
          <a:p>
            <a:r>
              <a:rPr lang="en-US" dirty="0"/>
              <a:t>Carol, who had no relationship to Amanda in 2008, intervened in the case, claiming that Amanda intended to make </a:t>
            </a:r>
            <a:r>
              <a:rPr lang="en-US" i="1" dirty="0"/>
              <a:t>her</a:t>
            </a:r>
            <a:r>
              <a:rPr lang="en-US" dirty="0"/>
              <a:t> a beneficiary rather than Cynthia.</a:t>
            </a:r>
          </a:p>
          <a:p>
            <a:r>
              <a:rPr lang="en-US" dirty="0"/>
              <a:t>Cynthia and Carol filed competing motions for summary judgment on the issue on whether the term “spouse” as used in the trust agreement referred to Cynthia or Carol.</a:t>
            </a:r>
          </a:p>
          <a:p>
            <a:endParaRPr lang="en-US" dirty="0"/>
          </a:p>
          <a:p>
            <a:endParaRPr lang="en-US" dirty="0"/>
          </a:p>
          <a:p>
            <a:endParaRPr lang="en-US" dirty="0"/>
          </a:p>
        </p:txBody>
      </p:sp>
    </p:spTree>
    <p:extLst>
      <p:ext uri="{BB962C8B-B14F-4D97-AF65-F5344CB8AC3E}">
        <p14:creationId xmlns:p14="http://schemas.microsoft.com/office/powerpoint/2010/main" val="193663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fontScale="92500" lnSpcReduction="20000"/>
          </a:bodyPr>
          <a:lstStyle/>
          <a:p>
            <a:r>
              <a:rPr lang="en-US" dirty="0"/>
              <a:t>The trial court determined that the term “spouse” was unambiguous and referred to Cynthia.</a:t>
            </a:r>
          </a:p>
          <a:p>
            <a:endParaRPr lang="en-US" dirty="0"/>
          </a:p>
          <a:p>
            <a:r>
              <a:rPr lang="en-US" dirty="0"/>
              <a:t>Carol and William appealed.  The Court of Appeals also determined upheld the trial court’s opinion.</a:t>
            </a:r>
          </a:p>
          <a:p>
            <a:endParaRPr lang="en-US" dirty="0"/>
          </a:p>
          <a:p>
            <a:r>
              <a:rPr lang="en-US" dirty="0"/>
              <a:t>The case has now been appealed to the Supreme Court by Carol and William.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19320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fontScale="92500" lnSpcReduction="20000"/>
          </a:bodyPr>
          <a:lstStyle/>
          <a:p>
            <a:r>
              <a:rPr lang="en-US" dirty="0"/>
              <a:t>The trial court determined that the term “spouse” was unambiguous and referred to Cynthia.</a:t>
            </a:r>
          </a:p>
          <a:p>
            <a:endParaRPr lang="en-US" dirty="0"/>
          </a:p>
          <a:p>
            <a:r>
              <a:rPr lang="en-US" dirty="0"/>
              <a:t>Carol and William appealed.  The Court of Appeals also determined upheld the trial court’s opinion.</a:t>
            </a:r>
          </a:p>
          <a:p>
            <a:endParaRPr lang="en-US" dirty="0"/>
          </a:p>
          <a:p>
            <a:r>
              <a:rPr lang="en-US" dirty="0"/>
              <a:t>The case has now been appealed to the Supreme Court by Carol and William.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01830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a:bodyPr>
          <a:lstStyle/>
          <a:p>
            <a:r>
              <a:rPr lang="en-US" dirty="0"/>
              <a:t>The same rules of construction apply to wills and trust.</a:t>
            </a:r>
          </a:p>
          <a:p>
            <a:r>
              <a:rPr lang="en-US" dirty="0"/>
              <a:t>The intent of the grantor must be ascertained within the 4 corners of the instrument.</a:t>
            </a:r>
          </a:p>
          <a:p>
            <a:r>
              <a:rPr lang="en-US" dirty="0"/>
              <a:t>When the words are unambiguous, the focus is not on what the grantor intended to write but the words actually used.</a:t>
            </a:r>
          </a:p>
          <a:p>
            <a:endParaRPr lang="en-US" dirty="0"/>
          </a:p>
          <a:p>
            <a:endParaRPr lang="en-US" dirty="0"/>
          </a:p>
          <a:p>
            <a:endParaRPr lang="en-US" dirty="0"/>
          </a:p>
        </p:txBody>
      </p:sp>
    </p:spTree>
    <p:extLst>
      <p:ext uri="{BB962C8B-B14F-4D97-AF65-F5344CB8AC3E}">
        <p14:creationId xmlns:p14="http://schemas.microsoft.com/office/powerpoint/2010/main" val="3767523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fontScale="77500" lnSpcReduction="20000"/>
          </a:bodyPr>
          <a:lstStyle/>
          <a:p>
            <a:r>
              <a:rPr lang="en-US" dirty="0"/>
              <a:t>Carol argued that “spouse” means a class and description of status rather than a particular individual. </a:t>
            </a:r>
          </a:p>
          <a:p>
            <a:pPr lvl="1"/>
            <a:r>
              <a:rPr lang="en-US" dirty="0"/>
              <a:t>The Court was unpersuaded since Cynthia was referred to by name in the document similarly to how William was referred.</a:t>
            </a:r>
          </a:p>
          <a:p>
            <a:r>
              <a:rPr lang="en-US" dirty="0"/>
              <a:t>Carol also argued the the term “spouse” meant a class designation based on the powers of appointment that may be exercised “at any time and from time to time.”  </a:t>
            </a:r>
          </a:p>
          <a:p>
            <a:r>
              <a:rPr lang="en-US" dirty="0"/>
              <a:t>Cynthia argued </a:t>
            </a:r>
          </a:p>
          <a:p>
            <a:r>
              <a:rPr lang="en-US" dirty="0"/>
              <a:t>The intent of the grantor must be ascertained within the 4 corners of the instrument.</a:t>
            </a:r>
          </a:p>
          <a:p>
            <a:r>
              <a:rPr lang="en-US" dirty="0"/>
              <a:t>When the words are unambiguous, the focus is not on what the grantor intended to write but the words actually used.</a:t>
            </a:r>
          </a:p>
          <a:p>
            <a:endParaRPr lang="en-US" dirty="0"/>
          </a:p>
          <a:p>
            <a:endParaRPr lang="en-US" dirty="0"/>
          </a:p>
          <a:p>
            <a:endParaRPr lang="en-US" dirty="0"/>
          </a:p>
        </p:txBody>
      </p:sp>
    </p:spTree>
    <p:extLst>
      <p:ext uri="{BB962C8B-B14F-4D97-AF65-F5344CB8AC3E}">
        <p14:creationId xmlns:p14="http://schemas.microsoft.com/office/powerpoint/2010/main" val="3076260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fontScale="92500" lnSpcReduction="20000"/>
          </a:bodyPr>
          <a:lstStyle/>
          <a:p>
            <a:r>
              <a:rPr lang="en-US" dirty="0"/>
              <a:t>Cynthia argued that in absence of an expression of contrary intent, a gift to a “spouse” of a married person must be construed to mean the spouse at the time of execution of the instrument and not a future spouse.</a:t>
            </a:r>
          </a:p>
          <a:p>
            <a:pPr lvl="1"/>
            <a:r>
              <a:rPr lang="en-US" dirty="0"/>
              <a:t>The Court agreed based on Texas precedence that defines class gifts as a gift of an aggregate sum to a body of persons </a:t>
            </a:r>
            <a:r>
              <a:rPr lang="en-US" b="1" i="1" dirty="0"/>
              <a:t>uncertain at the time of the gift</a:t>
            </a:r>
            <a:r>
              <a:rPr lang="en-US" dirty="0"/>
              <a:t>—e.g., “descendants.”</a:t>
            </a:r>
          </a:p>
          <a:p>
            <a:pPr lvl="1"/>
            <a:r>
              <a:rPr lang="en-US" dirty="0"/>
              <a:t>Here, it was possible to identify a specific spouse at the time the Trust was executed in 2008—Cynthia.</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107248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a:bodyPr>
          <a:lstStyle/>
          <a:p>
            <a:r>
              <a:rPr lang="en-US" dirty="0"/>
              <a:t>The Court of appeals held that “spouse” referred to William’s spouse at the time the Trust was executed and did not refer to a class of persons including future spouses.</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823584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Ochse continued…</a:t>
            </a:r>
            <a:endParaRPr lang="en-US" sz="1600" i="1" dirty="0"/>
          </a:p>
        </p:txBody>
      </p:sp>
      <p:sp>
        <p:nvSpPr>
          <p:cNvPr id="3" name="Content Placeholder 2"/>
          <p:cNvSpPr>
            <a:spLocks noGrp="1"/>
          </p:cNvSpPr>
          <p:nvPr>
            <p:ph idx="1"/>
          </p:nvPr>
        </p:nvSpPr>
        <p:spPr>
          <a:xfrm>
            <a:off x="457200" y="1981200"/>
            <a:ext cx="8229600" cy="4419600"/>
          </a:xfrm>
        </p:spPr>
        <p:txBody>
          <a:bodyPr>
            <a:normAutofit/>
          </a:bodyPr>
          <a:lstStyle/>
          <a:p>
            <a:r>
              <a:rPr lang="en-US" dirty="0"/>
              <a:t>Interestingly, Cynthia made the argument that her rights vested.  In a FN, the Court said it disagreed.  </a:t>
            </a:r>
          </a:p>
          <a:p>
            <a:r>
              <a:rPr lang="en-US" dirty="0"/>
              <a:t>As Jerry Beyer stated in his case summary, “I think her interest was vested—she was born, ascertainable, and there were no conditions precedent on her interest which would make her interest contingent.”  We agree.</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2996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fontScale="62500" lnSpcReduction="20000"/>
          </a:bodyPr>
          <a:lstStyle/>
          <a:p>
            <a:pPr lvl="0"/>
            <a:r>
              <a:rPr lang="en-US" dirty="0"/>
              <a:t>Will left everything to MNB, as trustee of the trust.</a:t>
            </a:r>
          </a:p>
          <a:p>
            <a:pPr lvl="1"/>
            <a:r>
              <a:rPr lang="en-US" dirty="0"/>
              <a:t>The trust left</a:t>
            </a:r>
          </a:p>
          <a:p>
            <a:pPr lvl="2"/>
            <a:r>
              <a:rPr lang="en-US" dirty="0"/>
              <a:t>Any property belonging to Darlene to Darlene</a:t>
            </a:r>
          </a:p>
          <a:p>
            <a:pPr lvl="2"/>
            <a:r>
              <a:rPr lang="en-US" dirty="0"/>
              <a:t>Personal property between Darlene and children</a:t>
            </a:r>
          </a:p>
          <a:p>
            <a:pPr lvl="2"/>
            <a:r>
              <a:rPr lang="en-US" dirty="0"/>
              <a:t>Remainder goes into marital trust(s)—exempt and nonexempt—and family trust</a:t>
            </a:r>
          </a:p>
          <a:p>
            <a:pPr lvl="2"/>
            <a:r>
              <a:rPr lang="en-US" dirty="0"/>
              <a:t>The marital trust(s) and family trust continue for Darlene for life. </a:t>
            </a:r>
          </a:p>
          <a:p>
            <a:pPr lvl="0"/>
            <a:r>
              <a:rPr lang="en-US" dirty="0"/>
              <a:t>The overall estate plan was meant to equalize Decedent’s and Darlene’s estate plans so that their children would receive 5 equal shares.  </a:t>
            </a:r>
          </a:p>
          <a:p>
            <a:pPr lvl="1"/>
            <a:r>
              <a:rPr lang="en-US" dirty="0"/>
              <a:t>Decedent’s children from a prior marriage—(1) </a:t>
            </a:r>
            <a:r>
              <a:rPr lang="en-US" b="1" dirty="0"/>
              <a:t>Linda, (2) Elizabeth Moody and (3) Janice Moody</a:t>
            </a:r>
            <a:r>
              <a:rPr lang="en-US" dirty="0"/>
              <a:t>.</a:t>
            </a:r>
          </a:p>
          <a:p>
            <a:pPr lvl="1"/>
            <a:r>
              <a:rPr lang="en-US" dirty="0"/>
              <a:t>Decedent and Darlene’s son—(4) </a:t>
            </a:r>
            <a:r>
              <a:rPr lang="en-US" b="1" dirty="0"/>
              <a:t>Billy</a:t>
            </a:r>
            <a:r>
              <a:rPr lang="en-US" dirty="0"/>
              <a:t>; and</a:t>
            </a:r>
          </a:p>
          <a:p>
            <a:pPr lvl="1"/>
            <a:r>
              <a:rPr lang="en-US" dirty="0"/>
              <a:t>Darlene’s daughter from a prior marriage— (5) </a:t>
            </a:r>
            <a:r>
              <a:rPr lang="en-US" b="1" dirty="0"/>
              <a:t>Valerie</a:t>
            </a:r>
            <a:r>
              <a:rPr lang="en-US" dirty="0"/>
              <a:t>.</a:t>
            </a:r>
          </a:p>
          <a:p>
            <a:pPr lvl="0"/>
            <a:r>
              <a:rPr lang="en-US" dirty="0"/>
              <a:t>The equalization was going to be accomplished through the community property between Decedent and Darlene.</a:t>
            </a:r>
          </a:p>
        </p:txBody>
      </p:sp>
    </p:spTree>
    <p:extLst>
      <p:ext uri="{BB962C8B-B14F-4D97-AF65-F5344CB8AC3E}">
        <p14:creationId xmlns:p14="http://schemas.microsoft.com/office/powerpoint/2010/main" val="74500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1981200"/>
            <a:ext cx="7772400" cy="1500187"/>
          </a:xfrm>
        </p:spPr>
        <p:txBody>
          <a:bodyPr anchor="ctr" anchorCtr="1">
            <a:normAutofit/>
          </a:bodyPr>
          <a:lstStyle/>
          <a:p>
            <a:pPr algn="ctr">
              <a:spcBef>
                <a:spcPts val="0"/>
              </a:spcBef>
            </a:pPr>
            <a:r>
              <a:rPr lang="en-US" sz="4400" b="1" dirty="0">
                <a:solidFill>
                  <a:schemeClr val="tx1"/>
                </a:solidFill>
              </a:rPr>
              <a:t>QUESTIONS?</a:t>
            </a:r>
          </a:p>
        </p:txBody>
      </p:sp>
      <p:graphicFrame>
        <p:nvGraphicFramePr>
          <p:cNvPr id="5" name="Table 4"/>
          <p:cNvGraphicFramePr>
            <a:graphicFrameLocks noGrp="1"/>
          </p:cNvGraphicFramePr>
          <p:nvPr>
            <p:extLst>
              <p:ext uri="{D42A27DB-BD31-4B8C-83A1-F6EECF244321}">
                <p14:modId xmlns:p14="http://schemas.microsoft.com/office/powerpoint/2010/main" val="3702625137"/>
              </p:ext>
            </p:extLst>
          </p:nvPr>
        </p:nvGraphicFramePr>
        <p:xfrm>
          <a:off x="1524000" y="5801360"/>
          <a:ext cx="6096000" cy="3708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r>
                        <a:rPr lang="en-US" dirty="0"/>
                        <a:t>Houston</a:t>
                      </a:r>
                    </a:p>
                  </a:txBody>
                  <a:tcPr/>
                </a:tc>
                <a:tc>
                  <a:txBody>
                    <a:bodyPr/>
                    <a:lstStyle/>
                    <a:p>
                      <a:pPr algn="ctr"/>
                      <a:r>
                        <a:rPr lang="en-US" dirty="0"/>
                        <a:t>Atlanta</a:t>
                      </a:r>
                    </a:p>
                  </a:txBody>
                  <a:tcPr/>
                </a:tc>
                <a:tc>
                  <a:txBody>
                    <a:bodyPr/>
                    <a:lstStyle/>
                    <a:p>
                      <a:pPr algn="ctr"/>
                      <a:r>
                        <a:rPr lang="en-US" dirty="0"/>
                        <a:t>Philadelphia</a:t>
                      </a:r>
                    </a:p>
                  </a:txBody>
                  <a:tcPr/>
                </a:tc>
                <a:tc>
                  <a:txBody>
                    <a:bodyPr/>
                    <a:lstStyle/>
                    <a:p>
                      <a:pPr algn="ctr"/>
                      <a:r>
                        <a:rPr lang="en-US" dirty="0"/>
                        <a:t>San Antonio</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7050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fontScale="70000" lnSpcReduction="20000"/>
          </a:bodyPr>
          <a:lstStyle/>
          <a:p>
            <a:pPr lvl="0"/>
            <a:r>
              <a:rPr lang="en-US" dirty="0"/>
              <a:t>The marital agreement converted Decedent’s separate property ranch worth approx. $45M to community property.  </a:t>
            </a:r>
          </a:p>
          <a:p>
            <a:pPr lvl="0"/>
            <a:r>
              <a:rPr lang="en-US" dirty="0"/>
              <a:t>By challenging the marital agreement, Linda and her 2 sisters would receive the entirety of the ranch.</a:t>
            </a:r>
          </a:p>
          <a:p>
            <a:pPr lvl="0"/>
            <a:r>
              <a:rPr lang="en-US" dirty="0"/>
              <a:t>In November, 2016, Linda filed a suit seeking a temporary injunction and declaration that the agreement is void and unenforceable and that Decedent lacked capacity to enter into the agreement.</a:t>
            </a:r>
          </a:p>
          <a:p>
            <a:pPr lvl="0"/>
            <a:r>
              <a:rPr lang="en-US" dirty="0"/>
              <a:t>In February, 2018, Linda amended her claims for breach of fiduciary duty and fraud against Darlene.  </a:t>
            </a:r>
          </a:p>
          <a:p>
            <a:pPr lvl="0"/>
            <a:r>
              <a:rPr lang="en-US" dirty="0"/>
              <a:t>The trial court found in favor of Linda on all counts.</a:t>
            </a:r>
          </a:p>
          <a:p>
            <a:pPr lvl="0"/>
            <a:r>
              <a:rPr lang="en-US" dirty="0"/>
              <a:t>MNB and Darlene appealed asserting Linda lacked standing to challenge the marital agreement.</a:t>
            </a:r>
          </a:p>
        </p:txBody>
      </p:sp>
    </p:spTree>
    <p:extLst>
      <p:ext uri="{BB962C8B-B14F-4D97-AF65-F5344CB8AC3E}">
        <p14:creationId xmlns:p14="http://schemas.microsoft.com/office/powerpoint/2010/main" val="264487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fontScale="92500" lnSpcReduction="20000"/>
          </a:bodyPr>
          <a:lstStyle/>
          <a:p>
            <a:r>
              <a:rPr lang="en-US" dirty="0"/>
              <a:t>Linda asserted that she had standing under the Tex. Fam. Code §4.205 as an </a:t>
            </a:r>
            <a:r>
              <a:rPr lang="en-US" i="1" dirty="0"/>
              <a:t>heir</a:t>
            </a:r>
            <a:r>
              <a:rPr lang="en-US" dirty="0"/>
              <a:t> of the estate.</a:t>
            </a:r>
          </a:p>
          <a:p>
            <a:pPr lvl="1"/>
            <a:r>
              <a:rPr lang="en-US" dirty="0"/>
              <a:t>The Court rejected this argument on the basis that Linda was not an heir because Decedent died testate.  Linda was not challenging the will or trust.</a:t>
            </a:r>
          </a:p>
          <a:p>
            <a:pPr lvl="1"/>
            <a:r>
              <a:rPr lang="en-US" dirty="0"/>
              <a:t>Also, the language of §4.205 provides that an heir </a:t>
            </a:r>
            <a:r>
              <a:rPr lang="en-US" i="1" dirty="0"/>
              <a:t>or </a:t>
            </a:r>
            <a:r>
              <a:rPr lang="en-US" dirty="0"/>
              <a:t>personal representative may bring suit.  Assuming she was an heir, the personal representative, MNB, chose not to bring the suit did not open the door for Linda to bring suit.  This would require the statute to read heir </a:t>
            </a:r>
            <a:r>
              <a:rPr lang="en-US" b="1" i="1" dirty="0"/>
              <a:t>and </a:t>
            </a:r>
            <a:r>
              <a:rPr lang="en-US" dirty="0"/>
              <a:t>personal representative.</a:t>
            </a:r>
          </a:p>
        </p:txBody>
      </p:sp>
    </p:spTree>
    <p:extLst>
      <p:ext uri="{BB962C8B-B14F-4D97-AF65-F5344CB8AC3E}">
        <p14:creationId xmlns:p14="http://schemas.microsoft.com/office/powerpoint/2010/main" val="326123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fontScale="92500" lnSpcReduction="20000"/>
          </a:bodyPr>
          <a:lstStyle/>
          <a:p>
            <a:r>
              <a:rPr lang="en-US" dirty="0"/>
              <a:t>Linda asserted that she had standing under the Tex. Estates Code as an </a:t>
            </a:r>
            <a:r>
              <a:rPr lang="en-US" i="1" dirty="0"/>
              <a:t>heir</a:t>
            </a:r>
            <a:r>
              <a:rPr lang="en-US" dirty="0"/>
              <a:t> of the estate.</a:t>
            </a:r>
          </a:p>
          <a:p>
            <a:pPr lvl="1"/>
            <a:r>
              <a:rPr lang="en-US" dirty="0"/>
              <a:t>Again, the determination of an “heir” was irrelevant because Linda was not challenging the will or trust. </a:t>
            </a:r>
          </a:p>
          <a:p>
            <a:pPr lvl="1"/>
            <a:r>
              <a:rPr lang="en-US" dirty="0"/>
              <a:t>Linda failed to assert derivative standing to bring a suit on behalf of the estate or trust.  The general rules are: (1) a personal representative may bring suit on behalf of an estate; and (2) a trustee may bring suit on behalf of a trust.  </a:t>
            </a:r>
          </a:p>
          <a:p>
            <a:pPr lvl="2"/>
            <a:r>
              <a:rPr lang="en-US" dirty="0"/>
              <a:t>Linda made no references or cites to any reason why MNB would not bring suit on behalf of the estate or trust.</a:t>
            </a:r>
          </a:p>
        </p:txBody>
      </p:sp>
    </p:spTree>
    <p:extLst>
      <p:ext uri="{BB962C8B-B14F-4D97-AF65-F5344CB8AC3E}">
        <p14:creationId xmlns:p14="http://schemas.microsoft.com/office/powerpoint/2010/main" val="365907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fontScale="92500"/>
          </a:bodyPr>
          <a:lstStyle/>
          <a:p>
            <a:r>
              <a:rPr lang="en-US" dirty="0"/>
              <a:t>Linda asserted that she had standing under the Tex. Family Code to challenge the marital property agreement as a partition agreement.</a:t>
            </a:r>
          </a:p>
          <a:p>
            <a:pPr lvl="1"/>
            <a:r>
              <a:rPr lang="en-US" dirty="0"/>
              <a:t>The marital agreement contained provisions of a partition agreement.  </a:t>
            </a:r>
          </a:p>
          <a:p>
            <a:pPr lvl="1"/>
            <a:r>
              <a:rPr lang="en-US" dirty="0"/>
              <a:t>Linda failed to assert any argument or provide authority for standing to challenge the marital agreement as a partition agreement.  Tex. Fam. Code §4.205 did not apply to partition agreements.</a:t>
            </a:r>
          </a:p>
        </p:txBody>
      </p:sp>
    </p:spTree>
    <p:extLst>
      <p:ext uri="{BB962C8B-B14F-4D97-AF65-F5344CB8AC3E}">
        <p14:creationId xmlns:p14="http://schemas.microsoft.com/office/powerpoint/2010/main" val="115679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Moody continued…</a:t>
            </a:r>
            <a:endParaRPr lang="en-US" sz="1600" i="1" dirty="0"/>
          </a:p>
        </p:txBody>
      </p:sp>
      <p:sp>
        <p:nvSpPr>
          <p:cNvPr id="3" name="Content Placeholder 2"/>
          <p:cNvSpPr>
            <a:spLocks noGrp="1"/>
          </p:cNvSpPr>
          <p:nvPr>
            <p:ph idx="1"/>
          </p:nvPr>
        </p:nvSpPr>
        <p:spPr/>
        <p:txBody>
          <a:bodyPr>
            <a:normAutofit fontScale="92500" lnSpcReduction="10000"/>
          </a:bodyPr>
          <a:lstStyle/>
          <a:p>
            <a:r>
              <a:rPr lang="en-US" dirty="0"/>
              <a:t>Linda lacked standing to assert breach of fiduciary duty claims against Darlene in connection with the creation of the marital agreement.</a:t>
            </a:r>
          </a:p>
          <a:p>
            <a:pPr lvl="1"/>
            <a:r>
              <a:rPr lang="en-US" dirty="0"/>
              <a:t>Because these are claims that could have been asserted by Decedent—they are survival claims.</a:t>
            </a:r>
          </a:p>
          <a:p>
            <a:pPr lvl="1"/>
            <a:r>
              <a:rPr lang="en-US" dirty="0"/>
              <a:t>Survival claims become part of Decedent’s estate at death.  The personal representative must bring the suit.</a:t>
            </a:r>
          </a:p>
          <a:p>
            <a:pPr lvl="1"/>
            <a:r>
              <a:rPr lang="en-US" dirty="0"/>
              <a:t>Again, Linda failed to plead that she had derivative standing to sue on behalf of the Decedent’s estate.</a:t>
            </a:r>
          </a:p>
        </p:txBody>
      </p:sp>
    </p:spTree>
    <p:extLst>
      <p:ext uri="{BB962C8B-B14F-4D97-AF65-F5344CB8AC3E}">
        <p14:creationId xmlns:p14="http://schemas.microsoft.com/office/powerpoint/2010/main" val="31054542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17&quot;&gt;&lt;/object&gt;&lt;object type=&quot;2&quot; unique_id=&quot;10018&quot;&gt;&lt;object type=&quot;3&quot; unique_id=&quot;10019&quot;&gt;&lt;property id=&quot;20148&quot; value=&quot;5&quot;/&gt;&lt;property id=&quot;20300&quot; value=&quot;Slide 1 - &amp;quot;2017 Tax Reform&amp;quot;&quot;/&gt;&lt;property id=&quot;20307&quot; value=&quot;264&quot;/&gt;&lt;/object&gt;&lt;object type=&quot;3&quot; unique_id=&quot;10020&quot;&gt;&lt;property id=&quot;20148&quot; value=&quot;5&quot;/&gt;&lt;property id=&quot;20300&quot; value=&quot;Slide 2 - &amp;quot;Layout Bullet Points&amp;quot;&quot;/&gt;&lt;property id=&quot;20307&quot; value=&quot;259&quot;/&gt;&lt;/object&gt;&lt;object type=&quot;3&quot; unique_id=&quot;10021&quot;&gt;&lt;property id=&quot;20148&quot; value=&quot;5&quot;/&gt;&lt;property id=&quot;20300&quot; value=&quot;Slide 3 - &amp;quot;Layout for pictures with text&amp;quot;&quot;/&gt;&lt;property id=&quot;20307&quot; value=&quot;263&quot;/&gt;&lt;/object&gt;&lt;object type=&quot;3&quot; unique_id=&quot;10022&quot;&gt;&lt;property id=&quot;20148&quot; value=&quot;5&quot;/&gt;&lt;property id=&quot;20300&quot; value=&quot;Slide 4 - &amp;quot;Layout for Charts&amp;quot;&quot;/&gt;&lt;property id=&quot;20307&quot; value=&quot;260&quot;/&gt;&lt;/object&gt;&lt;object type=&quot;3&quot; unique_id=&quot;10023&quot;&gt;&lt;property id=&quot;20148&quot; value=&quot;5&quot;/&gt;&lt;property id=&quot;20300&quot; value=&quot;Slide 5 - &amp;quot;Table with Picture Layout&amp;quot;&quot;/&gt;&lt;property id=&quot;20307&quot; value=&quot;261&quot;/&gt;&lt;/object&gt;&lt;object type=&quot;3&quot; unique_id=&quot;10024&quot;&gt;&lt;property id=&quot;20148&quot; value=&quot;5&quot;/&gt;&lt;property id=&quot;20300&quot; value=&quot;Slide 6 - &amp;quot;New Section Layout&amp;quot;&quot;/&gt;&lt;property id=&quot;20307&quot; value=&quot;262&quot;/&gt;&lt;/object&gt;&lt;object type=&quot;3&quot; unique_id=&quot;10140&quot;&gt;&lt;property id=&quot;20148&quot; value=&quot;5&quot;/&gt;&lt;property id=&quot;20300&quot; value=&quot;Slide 7 - &amp;quot;Comparison Layout&amp;quot;&quot;/&gt;&lt;property id=&quot;20307&quot; value=&quot;265&quot;/&gt;&lt;/object&gt;&lt;object type=&quot;3&quot; unique_id=&quot;10141&quot;&gt;&lt;property id=&quot;20148&quot; value=&quot;5&quot;/&gt;&lt;property id=&quot;20300&quot; value=&quot;Slide 8 - &amp;quot;Title and Content Layout&amp;quot;&quot;/&gt;&lt;property id=&quot;20307&quot; value=&quot;266&quot;/&gt;&lt;/object&gt;&lt;/object&gt;&lt;/object&gt;&lt;/database&gt;"/>
  <p:tag name="SECTOMILLISECCONVERTED" val="1"/>
</p:tagLst>
</file>

<file path=ppt/theme/theme1.xml><?xml version="1.0" encoding="utf-8"?>
<a:theme xmlns:a="http://schemas.openxmlformats.org/drawingml/2006/main" name="Office Theme">
  <a:themeElements>
    <a:clrScheme name="Chamberlain Branding">
      <a:dk1>
        <a:sysClr val="windowText" lastClr="000000"/>
      </a:dk1>
      <a:lt1>
        <a:sysClr val="window" lastClr="FFFFFF"/>
      </a:lt1>
      <a:dk2>
        <a:srgbClr val="1F497D"/>
      </a:dk2>
      <a:lt2>
        <a:srgbClr val="EEECE1"/>
      </a:lt2>
      <a:accent1>
        <a:srgbClr val="B42128"/>
      </a:accent1>
      <a:accent2>
        <a:srgbClr val="CCC0B8"/>
      </a:accent2>
      <a:accent3>
        <a:srgbClr val="808285"/>
      </a:accent3>
      <a:accent4>
        <a:srgbClr val="02091C"/>
      </a:accent4>
      <a:accent5>
        <a:srgbClr val="6F1200"/>
      </a:accent5>
      <a:accent6>
        <a:srgbClr val="004712"/>
      </a:accent6>
      <a:hlink>
        <a:srgbClr val="B42128"/>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6705</TotalTime>
  <Words>4354</Words>
  <Application>Microsoft Office PowerPoint</Application>
  <PresentationFormat>On-screen Show (4:3)</PresentationFormat>
  <Paragraphs>296</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Helvetica</vt:lpstr>
      <vt:lpstr>Times New Roman</vt:lpstr>
      <vt:lpstr>Office Theme</vt:lpstr>
      <vt:lpstr>Trust &amp; Estate Litigation Update</vt:lpstr>
      <vt:lpstr>Trust &amp; Estate Cases and Key Issues</vt:lpstr>
      <vt:lpstr>Moody v. Moody 613 S.W.3d 707 (Tex. App.—Houston [14th Dist.] 2020)</vt:lpstr>
      <vt:lpstr>Moody continued…</vt:lpstr>
      <vt:lpstr>Moody continued…</vt:lpstr>
      <vt:lpstr>Moody continued…</vt:lpstr>
      <vt:lpstr>Moody continued…</vt:lpstr>
      <vt:lpstr>Moody continued…</vt:lpstr>
      <vt:lpstr>Moody continued…</vt:lpstr>
      <vt:lpstr>Moody continued…</vt:lpstr>
      <vt:lpstr>In re Estate of Hines No. 06-20-00007-CV, 2020 Tex. App. LEXIS 8000 (Tex. App.—Texarkana Oct. 8, 2020)</vt:lpstr>
      <vt:lpstr>Hines continued…</vt:lpstr>
      <vt:lpstr>Hines continued…</vt:lpstr>
      <vt:lpstr>Hines continued…</vt:lpstr>
      <vt:lpstr>Solutions to Avoid Hines</vt:lpstr>
      <vt:lpstr>ConocoPhillips Co. v. Ramirez  599 S.W.3d 296 (Tex. 2020)</vt:lpstr>
      <vt:lpstr>Ramirez continued…</vt:lpstr>
      <vt:lpstr>Ramirez continued…</vt:lpstr>
      <vt:lpstr>Ramirez continued…</vt:lpstr>
      <vt:lpstr>Ramirez continued…</vt:lpstr>
      <vt:lpstr>Solutions to Avoid Ramirez</vt:lpstr>
      <vt:lpstr>In re Estate of Hunt v. Vargas  597 S.W.3d 912 (Tex. App.—Houston [1st Dist.] 2020)</vt:lpstr>
      <vt:lpstr>Hunt continued…</vt:lpstr>
      <vt:lpstr>Hunt continued…</vt:lpstr>
      <vt:lpstr>Hunt continued…</vt:lpstr>
      <vt:lpstr>Hunt continued…</vt:lpstr>
      <vt:lpstr>Solutions to Hunt…</vt:lpstr>
      <vt:lpstr>Solutions to Hunt…</vt:lpstr>
      <vt:lpstr>Isaac v. Burnside 616 S.W.3d 609 (Tex. App.—Houston [14th Dist.] 2020)</vt:lpstr>
      <vt:lpstr>Burnside continued…</vt:lpstr>
      <vt:lpstr>Burnside continued…</vt:lpstr>
      <vt:lpstr>Ochse v. Ochse No. 04-20-00035-CV, 2020 Tex. App. LEXIS 8922 (Tex. App.—San Antonio Nov. 18, 2020)</vt:lpstr>
      <vt:lpstr>Ochse continued…</vt:lpstr>
      <vt:lpstr>Ochse continued…</vt:lpstr>
      <vt:lpstr>Ochse continued…</vt:lpstr>
      <vt:lpstr>Ochse continued…</vt:lpstr>
      <vt:lpstr>Ochse continued…</vt:lpstr>
      <vt:lpstr>Ochse continued…</vt:lpstr>
      <vt:lpstr>Ochse continued…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 Siegert</dc:creator>
  <cp:lastModifiedBy>Christie Aldridge</cp:lastModifiedBy>
  <cp:revision>292</cp:revision>
  <cp:lastPrinted>2018-06-11T21:25:18Z</cp:lastPrinted>
  <dcterms:created xsi:type="dcterms:W3CDTF">2017-11-03T17:44:39Z</dcterms:created>
  <dcterms:modified xsi:type="dcterms:W3CDTF">2021-10-07T02:26:40Z</dcterms:modified>
</cp:coreProperties>
</file>