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67" r:id="rId6"/>
    <p:sldId id="282" r:id="rId7"/>
    <p:sldId id="264" r:id="rId8"/>
    <p:sldId id="268" r:id="rId9"/>
    <p:sldId id="269" r:id="rId10"/>
    <p:sldId id="270" r:id="rId11"/>
    <p:sldId id="271" r:id="rId12"/>
    <p:sldId id="272" r:id="rId13"/>
    <p:sldId id="279" r:id="rId14"/>
    <p:sldId id="281" r:id="rId15"/>
    <p:sldId id="273" r:id="rId16"/>
    <p:sldId id="274" r:id="rId17"/>
    <p:sldId id="275" r:id="rId18"/>
    <p:sldId id="280" r:id="rId19"/>
    <p:sldId id="276" r:id="rId20"/>
    <p:sldId id="277" r:id="rId21"/>
    <p:sldId id="278" r:id="rId22"/>
    <p:sldId id="283"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J. Putman" initials="AJP" lastIdx="1" clrIdx="0">
    <p:extLst>
      <p:ext uri="{19B8F6BF-5375-455C-9EA6-DF929625EA0E}">
        <p15:presenceInfo xmlns:p15="http://schemas.microsoft.com/office/powerpoint/2012/main" userId="S::B6QB3@regions.com::dff0f561-ddbe-4593-a02b-f4a1de08c37b" providerId="AD"/>
      </p:ext>
    </p:extLst>
  </p:cmAuthor>
  <p:cmAuthor id="2" name="Tracie White-Tuck " initials="TWT" lastIdx="1" clrIdx="1">
    <p:extLst>
      <p:ext uri="{19B8F6BF-5375-455C-9EA6-DF929625EA0E}">
        <p15:presenceInfo xmlns:p15="http://schemas.microsoft.com/office/powerpoint/2012/main" userId="Tracie White-Tuck "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8" d="100"/>
          <a:sy n="68" d="100"/>
        </p:scale>
        <p:origin x="82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sp>
        <p:nvSpPr>
          <p:cNvPr id="7" name="Shape 126"/>
          <p:cNvSpPr/>
          <p:nvPr userDrawn="1"/>
        </p:nvSpPr>
        <p:spPr>
          <a:xfrm>
            <a:off x="247650" y="321429"/>
            <a:ext cx="8648700" cy="1650246"/>
          </a:xfrm>
          <a:prstGeom prst="rect">
            <a:avLst/>
          </a:prstGeom>
          <a:solidFill>
            <a:srgbClr val="000000"/>
          </a:solidFill>
          <a:ln w="3175">
            <a:miter lim="400000"/>
          </a:ln>
        </p:spPr>
        <p:txBody>
          <a:bodyPr lIns="17144" tIns="17144" rIns="17144" bIns="17144" anchor="ctr"/>
          <a:lstStyle/>
          <a:p>
            <a:pPr defTabSz="171450">
              <a:defRPr sz="600">
                <a:solidFill>
                  <a:srgbClr val="FFFFFF"/>
                </a:solidFill>
                <a:latin typeface="Calibri Light"/>
                <a:ea typeface="Calibri Light"/>
                <a:cs typeface="Calibri Light"/>
                <a:sym typeface="Calibri Light"/>
              </a:defRPr>
            </a:pPr>
            <a:endParaRPr dirty="0"/>
          </a:p>
        </p:txBody>
      </p:sp>
      <p:sp>
        <p:nvSpPr>
          <p:cNvPr id="8" name="Text Placeholder 11"/>
          <p:cNvSpPr>
            <a:spLocks noGrp="1"/>
          </p:cNvSpPr>
          <p:nvPr>
            <p:ph type="body" sz="quarter" idx="10"/>
          </p:nvPr>
        </p:nvSpPr>
        <p:spPr>
          <a:xfrm>
            <a:off x="364010" y="2120938"/>
            <a:ext cx="7535596" cy="534232"/>
          </a:xfrm>
        </p:spPr>
        <p:txBody>
          <a:bodyPr>
            <a:normAutofit/>
          </a:bodyPr>
          <a:lstStyle>
            <a:lvl1pPr marL="0" indent="0">
              <a:buNone/>
              <a:defRPr sz="2000" b="1">
                <a:solidFill>
                  <a:schemeClr val="accent6"/>
                </a:solidFill>
                <a:latin typeface="Source Sans Pro" panose="020B0503030403020204" pitchFamily="34" charset="0"/>
              </a:defRPr>
            </a:lvl1pPr>
          </a:lstStyle>
          <a:p>
            <a:pPr lvl="0"/>
            <a:r>
              <a:rPr lang="en-US" dirty="0"/>
              <a:t>Edit Master text styles</a:t>
            </a:r>
          </a:p>
          <a:p>
            <a:pPr lvl="0"/>
            <a:endParaRPr lang="en-US" dirty="0"/>
          </a:p>
          <a:p>
            <a:pPr lvl="0"/>
            <a:endParaRPr lang="en-US" dirty="0"/>
          </a:p>
          <a:p>
            <a:pPr lvl="0"/>
            <a:endParaRPr lang="en-US" dirty="0"/>
          </a:p>
        </p:txBody>
      </p:sp>
      <p:sp>
        <p:nvSpPr>
          <p:cNvPr id="9" name="Title 1"/>
          <p:cNvSpPr>
            <a:spLocks noGrp="1"/>
          </p:cNvSpPr>
          <p:nvPr>
            <p:ph type="title"/>
          </p:nvPr>
        </p:nvSpPr>
        <p:spPr>
          <a:xfrm>
            <a:off x="364010" y="500161"/>
            <a:ext cx="7915275" cy="1369259"/>
          </a:xfrm>
        </p:spPr>
        <p:txBody>
          <a:bodyPr/>
          <a:lstStyle>
            <a:lvl1pPr>
              <a:defRPr b="0">
                <a:solidFill>
                  <a:schemeClr val="bg1"/>
                </a:solidFill>
                <a:latin typeface="Source Sans Pro" panose="020B0503030403020204" pitchFamily="34" charset="0"/>
              </a:defRPr>
            </a:lvl1pPr>
          </a:lstStyle>
          <a:p>
            <a:r>
              <a:rPr lang="en-US" dirty="0"/>
              <a:t>Click to edit Master title style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94864" y="5895680"/>
            <a:ext cx="2983095" cy="665807"/>
          </a:xfrm>
          <a:prstGeom prst="rect">
            <a:avLst/>
          </a:prstGeom>
        </p:spPr>
      </p:pic>
    </p:spTree>
    <p:extLst>
      <p:ext uri="{BB962C8B-B14F-4D97-AF65-F5344CB8AC3E}">
        <p14:creationId xmlns:p14="http://schemas.microsoft.com/office/powerpoint/2010/main" val="333088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 Key Fact Page">
    <p:spTree>
      <p:nvGrpSpPr>
        <p:cNvPr id="1" name=""/>
        <p:cNvGrpSpPr/>
        <p:nvPr/>
      </p:nvGrpSpPr>
      <p:grpSpPr>
        <a:xfrm>
          <a:off x="0" y="0"/>
          <a:ext cx="0" cy="0"/>
          <a:chOff x="0" y="0"/>
          <a:chExt cx="0" cy="0"/>
        </a:xfrm>
      </p:grpSpPr>
      <p:sp>
        <p:nvSpPr>
          <p:cNvPr id="5" name="Shape 158"/>
          <p:cNvSpPr/>
          <p:nvPr userDrawn="1"/>
        </p:nvSpPr>
        <p:spPr>
          <a:xfrm>
            <a:off x="-19050" y="0"/>
            <a:ext cx="9163050" cy="6858000"/>
          </a:xfrm>
          <a:prstGeom prst="rect">
            <a:avLst/>
          </a:prstGeom>
          <a:solidFill>
            <a:schemeClr val="bg1"/>
          </a:solidFill>
          <a:ln w="3175">
            <a:miter lim="400000"/>
          </a:ln>
        </p:spPr>
        <p:txBody>
          <a:bodyPr lIns="17144" tIns="17144" rIns="17144" bIns="17144" anchor="ctr"/>
          <a:lstStyle/>
          <a:p>
            <a:pPr defTabSz="171450">
              <a:defRPr sz="600">
                <a:solidFill>
                  <a:srgbClr val="FFFFFF"/>
                </a:solidFill>
                <a:latin typeface="Calibri Light"/>
                <a:ea typeface="Calibri Light"/>
                <a:cs typeface="Calibri Light"/>
                <a:sym typeface="Calibri Light"/>
              </a:defRPr>
            </a:pPr>
            <a:endParaRPr dirty="0"/>
          </a:p>
        </p:txBody>
      </p:sp>
      <p:sp>
        <p:nvSpPr>
          <p:cNvPr id="6" name="Text Placeholder 2"/>
          <p:cNvSpPr>
            <a:spLocks noGrp="1"/>
          </p:cNvSpPr>
          <p:nvPr>
            <p:ph type="body" sz="quarter" idx="10"/>
          </p:nvPr>
        </p:nvSpPr>
        <p:spPr>
          <a:xfrm>
            <a:off x="655637" y="1950632"/>
            <a:ext cx="7813675" cy="3363457"/>
          </a:xfrm>
        </p:spPr>
        <p:txBody>
          <a:bodyPr>
            <a:normAutofit/>
          </a:bodyPr>
          <a:lstStyle>
            <a:lvl1pPr marL="0" indent="0" algn="ctr">
              <a:buNone/>
              <a:defRPr sz="7200">
                <a:solidFill>
                  <a:schemeClr val="accent6"/>
                </a:solidFill>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345458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Key Fact Page">
    <p:spTree>
      <p:nvGrpSpPr>
        <p:cNvPr id="1" name=""/>
        <p:cNvGrpSpPr/>
        <p:nvPr/>
      </p:nvGrpSpPr>
      <p:grpSpPr>
        <a:xfrm>
          <a:off x="0" y="0"/>
          <a:ext cx="0" cy="0"/>
          <a:chOff x="0" y="0"/>
          <a:chExt cx="0" cy="0"/>
        </a:xfrm>
      </p:grpSpPr>
      <p:sp>
        <p:nvSpPr>
          <p:cNvPr id="5" name="Shape 158"/>
          <p:cNvSpPr/>
          <p:nvPr userDrawn="1"/>
        </p:nvSpPr>
        <p:spPr>
          <a:xfrm>
            <a:off x="-19050" y="0"/>
            <a:ext cx="9163050" cy="6858000"/>
          </a:xfrm>
          <a:prstGeom prst="rect">
            <a:avLst/>
          </a:prstGeom>
          <a:solidFill>
            <a:schemeClr val="tx1"/>
          </a:solidFill>
          <a:ln w="3175">
            <a:miter lim="400000"/>
          </a:ln>
        </p:spPr>
        <p:txBody>
          <a:bodyPr lIns="17144" tIns="17144" rIns="17144" bIns="17144" anchor="ctr"/>
          <a:lstStyle/>
          <a:p>
            <a:pPr defTabSz="171450">
              <a:defRPr sz="600">
                <a:solidFill>
                  <a:srgbClr val="FFFFFF"/>
                </a:solidFill>
                <a:latin typeface="Calibri Light"/>
                <a:ea typeface="Calibri Light"/>
                <a:cs typeface="Calibri Light"/>
                <a:sym typeface="Calibri Light"/>
              </a:defRPr>
            </a:pPr>
            <a:endParaRPr dirty="0"/>
          </a:p>
        </p:txBody>
      </p:sp>
      <p:sp>
        <p:nvSpPr>
          <p:cNvPr id="6" name="Text Placeholder 2"/>
          <p:cNvSpPr>
            <a:spLocks noGrp="1"/>
          </p:cNvSpPr>
          <p:nvPr>
            <p:ph type="body" sz="quarter" idx="10"/>
          </p:nvPr>
        </p:nvSpPr>
        <p:spPr>
          <a:xfrm>
            <a:off x="655637" y="1950632"/>
            <a:ext cx="7813675" cy="3363457"/>
          </a:xfrm>
        </p:spPr>
        <p:txBody>
          <a:bodyPr>
            <a:normAutofit/>
          </a:bodyPr>
          <a:lstStyle>
            <a:lvl1pPr marL="0" indent="0" algn="ctr">
              <a:buNone/>
              <a:defRPr sz="7200">
                <a:solidFill>
                  <a:schemeClr val="bg1"/>
                </a:solidFill>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2550336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With Image">
    <p:spTree>
      <p:nvGrpSpPr>
        <p:cNvPr id="1" name=""/>
        <p:cNvGrpSpPr/>
        <p:nvPr/>
      </p:nvGrpSpPr>
      <p:grpSpPr>
        <a:xfrm>
          <a:off x="0" y="0"/>
          <a:ext cx="0" cy="0"/>
          <a:chOff x="0" y="0"/>
          <a:chExt cx="0" cy="0"/>
        </a:xfrm>
      </p:grpSpPr>
      <p:pic>
        <p:nvPicPr>
          <p:cNvPr id="9"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0" name="Shape 134"/>
          <p:cNvSpPr/>
          <p:nvPr userDrawn="1"/>
        </p:nvSpPr>
        <p:spPr>
          <a:xfrm>
            <a:off x="8877960" y="6431231"/>
            <a:ext cx="175046" cy="184666"/>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600"/>
              <a:pPr algn="r" defTabSz="342900">
                <a:defRPr sz="800">
                  <a:solidFill>
                    <a:srgbClr val="FFFFFF"/>
                  </a:solidFill>
                  <a:latin typeface="Source Sans Pro Semibold"/>
                  <a:ea typeface="Source Sans Pro Semibold"/>
                  <a:cs typeface="Source Sans Pro Semibold"/>
                  <a:sym typeface="Source Sans Pro Semibold"/>
                </a:defRPr>
              </a:pPr>
              <a:t>‹#›</a:t>
            </a:fld>
            <a:r>
              <a:rPr sz="600" dirty="0"/>
              <a:t>￼</a:t>
            </a:r>
          </a:p>
        </p:txBody>
      </p:sp>
      <p:pic>
        <p:nvPicPr>
          <p:cNvPr id="12" name="pasted-image.png"/>
          <p:cNvPicPr>
            <a:picLocks noChangeAspect="1"/>
          </p:cNvPicPr>
          <p:nvPr userDrawn="1"/>
        </p:nvPicPr>
        <p:blipFill rotWithShape="1">
          <a:blip r:embed="rId3"/>
          <a:srcRect l="232" r="1"/>
          <a:stretch/>
        </p:blipFill>
        <p:spPr>
          <a:xfrm>
            <a:off x="-380801" y="-57545"/>
            <a:ext cx="9654501" cy="4422615"/>
          </a:xfrm>
          <a:prstGeom prst="rect">
            <a:avLst/>
          </a:prstGeom>
          <a:ln w="3175">
            <a:miter lim="400000"/>
          </a:ln>
        </p:spPr>
      </p:pic>
      <p:sp>
        <p:nvSpPr>
          <p:cNvPr id="13" name="Shape 120"/>
          <p:cNvSpPr/>
          <p:nvPr userDrawn="1"/>
        </p:nvSpPr>
        <p:spPr>
          <a:xfrm rot="10800000">
            <a:off x="8879" y="2495471"/>
            <a:ext cx="9145752" cy="432823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596" y="17839"/>
                </a:lnTo>
                <a:lnTo>
                  <a:pt x="21" y="21600"/>
                </a:lnTo>
                <a:lnTo>
                  <a:pt x="0" y="0"/>
                </a:lnTo>
                <a:close/>
              </a:path>
            </a:pathLst>
          </a:custGeom>
          <a:solidFill>
            <a:srgbClr val="FFFFFF"/>
          </a:solidFill>
          <a:ln w="3175">
            <a:miter lim="400000"/>
          </a:ln>
          <a:extLst>
            <a:ext uri="{C572A759-6A51-4108-AA02-DFA0A04FC94B}">
              <ma14:wrappingTextBoxFlag xmlns:ma14="http://schemas.microsoft.com/office/mac/drawingml/2011/main" xmlns="" val="1"/>
            </a:ext>
          </a:extLst>
        </p:spPr>
        <p:txBody>
          <a:bodyPr lIns="14288" tIns="14288" rIns="14288" bIns="14288" anchor="ctr"/>
          <a:lstStyle>
            <a:lvl1pPr>
              <a:defRPr sz="1200">
                <a:solidFill>
                  <a:srgbClr val="FFFFFF"/>
                </a:solidFill>
              </a:defRPr>
            </a:lvl1pPr>
          </a:lstStyle>
          <a:p>
            <a:r>
              <a:rPr sz="900" dirty="0"/>
              <a:t>a</a:t>
            </a:r>
          </a:p>
        </p:txBody>
      </p:sp>
      <p:sp>
        <p:nvSpPr>
          <p:cNvPr id="14" name="Shape 121"/>
          <p:cNvSpPr/>
          <p:nvPr userDrawn="1"/>
        </p:nvSpPr>
        <p:spPr>
          <a:xfrm>
            <a:off x="293836" y="1465223"/>
            <a:ext cx="4275332" cy="2572328"/>
          </a:xfrm>
          <a:prstGeom prst="rect">
            <a:avLst/>
          </a:prstGeom>
          <a:solidFill>
            <a:srgbClr val="000000"/>
          </a:solidFill>
          <a:ln w="3175">
            <a:miter lim="400000"/>
          </a:ln>
        </p:spPr>
        <p:txBody>
          <a:bodyPr lIns="12858" tIns="12858" rIns="12858" bIns="12858" anchor="ctr"/>
          <a:lstStyle/>
          <a:p>
            <a:pPr defTabSz="128588">
              <a:defRPr sz="600">
                <a:solidFill>
                  <a:srgbClr val="FFFFFF"/>
                </a:solidFill>
                <a:latin typeface="Calibri Light"/>
                <a:ea typeface="Calibri Light"/>
                <a:cs typeface="Calibri Light"/>
                <a:sym typeface="Calibri Light"/>
              </a:defRPr>
            </a:pPr>
            <a:endParaRPr sz="450" dirty="0"/>
          </a:p>
        </p:txBody>
      </p:sp>
      <p:sp>
        <p:nvSpPr>
          <p:cNvPr id="2" name="Title 1"/>
          <p:cNvSpPr>
            <a:spLocks noGrp="1"/>
          </p:cNvSpPr>
          <p:nvPr>
            <p:ph type="ctrTitle"/>
          </p:nvPr>
        </p:nvSpPr>
        <p:spPr>
          <a:xfrm>
            <a:off x="371522" y="1686982"/>
            <a:ext cx="4074928" cy="2148306"/>
          </a:xfrm>
        </p:spPr>
        <p:txBody>
          <a:bodyPr anchor="b">
            <a:noAutofit/>
          </a:bodyPr>
          <a:lstStyle>
            <a:lvl1pPr algn="l">
              <a:defRPr sz="5400" b="0">
                <a:solidFill>
                  <a:schemeClr val="bg1"/>
                </a:solidFill>
                <a:latin typeface="Source Sans Pro" panose="020B0503030403020204" pitchFamily="34" charset="0"/>
              </a:defRPr>
            </a:lvl1pPr>
          </a:lstStyle>
          <a:p>
            <a:r>
              <a:rPr lang="en-US" dirty="0"/>
              <a:t>Click to edit Master title style</a:t>
            </a:r>
          </a:p>
        </p:txBody>
      </p:sp>
      <p:sp>
        <p:nvSpPr>
          <p:cNvPr id="3" name="Subtitle 2"/>
          <p:cNvSpPr>
            <a:spLocks noGrp="1"/>
          </p:cNvSpPr>
          <p:nvPr>
            <p:ph type="subTitle" idx="1"/>
          </p:nvPr>
        </p:nvSpPr>
        <p:spPr>
          <a:xfrm>
            <a:off x="293836" y="4239918"/>
            <a:ext cx="4275332" cy="1655762"/>
          </a:xfrm>
        </p:spPr>
        <p:txBody>
          <a:bodyPr>
            <a:normAutofit/>
          </a:bodyPr>
          <a:lstStyle>
            <a:lvl1pPr marL="0" indent="0" algn="l">
              <a:buNone/>
              <a:defRPr sz="1800" b="1">
                <a:solidFill>
                  <a:schemeClr val="accent6"/>
                </a:solidFill>
                <a:latin typeface="Source Sans Pro" panose="020B0503030403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894864" y="5895680"/>
            <a:ext cx="2983095" cy="665807"/>
          </a:xfrm>
          <a:prstGeom prst="rect">
            <a:avLst/>
          </a:prstGeom>
        </p:spPr>
      </p:pic>
    </p:spTree>
    <p:extLst>
      <p:ext uri="{BB962C8B-B14F-4D97-AF65-F5344CB8AC3E}">
        <p14:creationId xmlns:p14="http://schemas.microsoft.com/office/powerpoint/2010/main" val="363759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latin typeface="Source Sans Pro" panose="020B0503030403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131"/>
          <p:cNvSpPr/>
          <p:nvPr userDrawn="1"/>
        </p:nvSpPr>
        <p:spPr>
          <a:xfrm>
            <a:off x="0" y="6415437"/>
            <a:ext cx="9144000" cy="254000"/>
          </a:xfrm>
          <a:prstGeom prst="rect">
            <a:avLst/>
          </a:prstGeom>
          <a:solidFill>
            <a:srgbClr val="000000"/>
          </a:solidFill>
          <a:ln w="3175">
            <a:miter lim="400000"/>
          </a:ln>
        </p:spPr>
        <p:txBody>
          <a:bodyPr lIns="34289" rIns="34289" anchor="ctr"/>
          <a:lstStyle/>
          <a:p>
            <a:pPr defTabSz="342900">
              <a:defRPr>
                <a:solidFill>
                  <a:srgbClr val="FFFFFF"/>
                </a:solidFill>
                <a:latin typeface="Calibri Light"/>
                <a:ea typeface="Calibri Light"/>
                <a:cs typeface="Calibri Light"/>
                <a:sym typeface="Calibri Light"/>
              </a:defRPr>
            </a:pPr>
            <a:endParaRPr sz="1350" dirty="0"/>
          </a:p>
        </p:txBody>
      </p:sp>
      <p:sp>
        <p:nvSpPr>
          <p:cNvPr id="8" name="Shape 132"/>
          <p:cNvSpPr/>
          <p:nvPr userDrawn="1"/>
        </p:nvSpPr>
        <p:spPr>
          <a:xfrm flipV="1">
            <a:off x="723900" y="6411467"/>
            <a:ext cx="1" cy="257970"/>
          </a:xfrm>
          <a:prstGeom prst="line">
            <a:avLst/>
          </a:prstGeom>
          <a:ln w="3175">
            <a:solidFill>
              <a:srgbClr val="A6AAA9"/>
            </a:solidFill>
          </a:ln>
        </p:spPr>
        <p:txBody>
          <a:bodyPr lIns="34289" rIns="34289"/>
          <a:lstStyle/>
          <a:p>
            <a:pPr algn="l" defTabSz="342900">
              <a:defRPr>
                <a:latin typeface="Calibri Light"/>
                <a:ea typeface="Calibri Light"/>
                <a:cs typeface="Calibri Light"/>
                <a:sym typeface="Calibri Light"/>
              </a:defRPr>
            </a:pPr>
            <a:endParaRPr sz="1350" dirty="0"/>
          </a:p>
        </p:txBody>
      </p:sp>
      <p:pic>
        <p:nvPicPr>
          <p:cNvPr id="9"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0" name="Shape 134"/>
          <p:cNvSpPr/>
          <p:nvPr userDrawn="1"/>
        </p:nvSpPr>
        <p:spPr>
          <a:xfrm>
            <a:off x="8839487" y="6431231"/>
            <a:ext cx="213519" cy="230832"/>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900"/>
              <a:pPr algn="r" defTabSz="342900">
                <a:defRPr sz="800">
                  <a:solidFill>
                    <a:srgbClr val="FFFFFF"/>
                  </a:solidFill>
                  <a:latin typeface="Source Sans Pro Semibold"/>
                  <a:ea typeface="Source Sans Pro Semibold"/>
                  <a:cs typeface="Source Sans Pro Semibold"/>
                  <a:sym typeface="Source Sans Pro Semibold"/>
                </a:defRPr>
              </a:pPr>
              <a:t>‹#›</a:t>
            </a:fld>
            <a:r>
              <a:rPr sz="600" dirty="0"/>
              <a:t>￼</a:t>
            </a:r>
          </a:p>
        </p:txBody>
      </p:sp>
      <p:sp>
        <p:nvSpPr>
          <p:cNvPr id="11" name="Shape 135"/>
          <p:cNvSpPr/>
          <p:nvPr userDrawn="1"/>
        </p:nvSpPr>
        <p:spPr>
          <a:xfrm>
            <a:off x="834032" y="6422121"/>
            <a:ext cx="1997275" cy="230832"/>
          </a:xfrm>
          <a:prstGeom prst="rect">
            <a:avLst/>
          </a:prstGeom>
          <a:ln w="3175">
            <a:miter lim="400000"/>
          </a:ln>
          <a:extLst>
            <a:ext uri="{C572A759-6A51-4108-AA02-DFA0A04FC94B}">
              <ma14:wrappingTextBoxFlag xmlns:ma14="http://schemas.microsoft.com/office/mac/drawingml/2011/main" xmlns="" val="1"/>
            </a:ext>
          </a:extLst>
        </p:spPr>
        <p:txBody>
          <a:bodyPr lIns="34289" rIns="34289">
            <a:spAutoFit/>
          </a:bodyPr>
          <a:lstStyle>
            <a:lvl1pPr algn="l" defTabSz="457200">
              <a:defRPr sz="800">
                <a:solidFill>
                  <a:srgbClr val="A6AAA9"/>
                </a:solidFill>
                <a:latin typeface="Source Sans Pro Light"/>
                <a:ea typeface="Source Sans Pro Light"/>
                <a:cs typeface="Source Sans Pro Light"/>
                <a:sym typeface="Source Sans Pro Light"/>
              </a:defRPr>
            </a:lvl1pPr>
          </a:lstStyle>
          <a:p>
            <a:r>
              <a:rPr sz="900" b="0" dirty="0">
                <a:solidFill>
                  <a:schemeClr val="bg1"/>
                </a:solidFill>
                <a:latin typeface="Source Sans Pro" panose="020B0503030403020204" pitchFamily="34" charset="0"/>
              </a:rPr>
              <a:t>Regions </a:t>
            </a:r>
            <a:r>
              <a:rPr lang="en-US" sz="900" b="0" dirty="0">
                <a:solidFill>
                  <a:schemeClr val="bg1"/>
                </a:solidFill>
                <a:latin typeface="Source Sans Pro" panose="020B0503030403020204" pitchFamily="34" charset="0"/>
              </a:rPr>
              <a:t>Private </a:t>
            </a:r>
            <a:r>
              <a:rPr sz="900" b="0" dirty="0">
                <a:solidFill>
                  <a:schemeClr val="bg1"/>
                </a:solidFill>
                <a:latin typeface="Source Sans Pro" panose="020B0503030403020204" pitchFamily="34" charset="0"/>
              </a:rPr>
              <a:t>Wealth Management</a:t>
            </a:r>
          </a:p>
        </p:txBody>
      </p:sp>
    </p:spTree>
    <p:extLst>
      <p:ext uri="{BB962C8B-B14F-4D97-AF65-F5344CB8AC3E}">
        <p14:creationId xmlns:p14="http://schemas.microsoft.com/office/powerpoint/2010/main" val="216188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latin typeface="Source Sans Pro" panose="020B0503030403020204" pitchFamily="34" charset="0"/>
              </a:defRPr>
            </a:lvl1pPr>
          </a:lstStyle>
          <a:p>
            <a:r>
              <a:rPr lang="en-US" dirty="0"/>
              <a:t>Click to edit Master title style</a:t>
            </a:r>
          </a:p>
        </p:txBody>
      </p:sp>
      <p:sp>
        <p:nvSpPr>
          <p:cNvPr id="7" name="Shape 131"/>
          <p:cNvSpPr/>
          <p:nvPr userDrawn="1"/>
        </p:nvSpPr>
        <p:spPr>
          <a:xfrm>
            <a:off x="0" y="6415437"/>
            <a:ext cx="9144000" cy="254000"/>
          </a:xfrm>
          <a:prstGeom prst="rect">
            <a:avLst/>
          </a:prstGeom>
          <a:solidFill>
            <a:srgbClr val="000000"/>
          </a:solidFill>
          <a:ln w="3175">
            <a:miter lim="400000"/>
          </a:ln>
        </p:spPr>
        <p:txBody>
          <a:bodyPr lIns="34289" rIns="34289" anchor="ctr"/>
          <a:lstStyle/>
          <a:p>
            <a:pPr defTabSz="342900">
              <a:defRPr>
                <a:solidFill>
                  <a:srgbClr val="FFFFFF"/>
                </a:solidFill>
                <a:latin typeface="Calibri Light"/>
                <a:ea typeface="Calibri Light"/>
                <a:cs typeface="Calibri Light"/>
                <a:sym typeface="Calibri Light"/>
              </a:defRPr>
            </a:pPr>
            <a:endParaRPr sz="1350" dirty="0"/>
          </a:p>
        </p:txBody>
      </p:sp>
      <p:sp>
        <p:nvSpPr>
          <p:cNvPr id="8" name="Shape 132"/>
          <p:cNvSpPr/>
          <p:nvPr userDrawn="1"/>
        </p:nvSpPr>
        <p:spPr>
          <a:xfrm flipV="1">
            <a:off x="723900" y="6411467"/>
            <a:ext cx="1" cy="257970"/>
          </a:xfrm>
          <a:prstGeom prst="line">
            <a:avLst/>
          </a:prstGeom>
          <a:ln w="3175">
            <a:solidFill>
              <a:srgbClr val="A6AAA9"/>
            </a:solidFill>
          </a:ln>
        </p:spPr>
        <p:txBody>
          <a:bodyPr lIns="34289" rIns="34289"/>
          <a:lstStyle/>
          <a:p>
            <a:pPr algn="l" defTabSz="342900">
              <a:defRPr>
                <a:latin typeface="Calibri Light"/>
                <a:ea typeface="Calibri Light"/>
                <a:cs typeface="Calibri Light"/>
                <a:sym typeface="Calibri Light"/>
              </a:defRPr>
            </a:pPr>
            <a:endParaRPr sz="1350" dirty="0"/>
          </a:p>
        </p:txBody>
      </p:sp>
      <p:pic>
        <p:nvPicPr>
          <p:cNvPr id="9"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0" name="Shape 134"/>
          <p:cNvSpPr/>
          <p:nvPr userDrawn="1"/>
        </p:nvSpPr>
        <p:spPr>
          <a:xfrm>
            <a:off x="8839487" y="6431231"/>
            <a:ext cx="213519" cy="230832"/>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900"/>
              <a:pPr algn="r" defTabSz="342900">
                <a:defRPr sz="800">
                  <a:solidFill>
                    <a:srgbClr val="FFFFFF"/>
                  </a:solidFill>
                  <a:latin typeface="Source Sans Pro Semibold"/>
                  <a:ea typeface="Source Sans Pro Semibold"/>
                  <a:cs typeface="Source Sans Pro Semibold"/>
                  <a:sym typeface="Source Sans Pro Semibold"/>
                </a:defRPr>
              </a:pPr>
              <a:t>‹#›</a:t>
            </a:fld>
            <a:r>
              <a:rPr sz="600" dirty="0"/>
              <a:t>￼</a:t>
            </a:r>
          </a:p>
        </p:txBody>
      </p:sp>
      <p:sp>
        <p:nvSpPr>
          <p:cNvPr id="11" name="Shape 135"/>
          <p:cNvSpPr/>
          <p:nvPr userDrawn="1"/>
        </p:nvSpPr>
        <p:spPr>
          <a:xfrm>
            <a:off x="834032" y="6422121"/>
            <a:ext cx="1997275" cy="230832"/>
          </a:xfrm>
          <a:prstGeom prst="rect">
            <a:avLst/>
          </a:prstGeom>
          <a:ln w="3175">
            <a:miter lim="400000"/>
          </a:ln>
          <a:extLst>
            <a:ext uri="{C572A759-6A51-4108-AA02-DFA0A04FC94B}">
              <ma14:wrappingTextBoxFlag xmlns:ma14="http://schemas.microsoft.com/office/mac/drawingml/2011/main" xmlns="" val="1"/>
            </a:ext>
          </a:extLst>
        </p:spPr>
        <p:txBody>
          <a:bodyPr lIns="34289" rIns="34289">
            <a:spAutoFit/>
          </a:bodyPr>
          <a:lstStyle>
            <a:lvl1pPr algn="l" defTabSz="457200">
              <a:defRPr sz="800">
                <a:solidFill>
                  <a:srgbClr val="A6AAA9"/>
                </a:solidFill>
                <a:latin typeface="Source Sans Pro Light"/>
                <a:ea typeface="Source Sans Pro Light"/>
                <a:cs typeface="Source Sans Pro Light"/>
                <a:sym typeface="Source Sans Pro Light"/>
              </a:defRPr>
            </a:lvl1pPr>
          </a:lstStyle>
          <a:p>
            <a:r>
              <a:rPr sz="900" dirty="0">
                <a:solidFill>
                  <a:schemeClr val="bg1"/>
                </a:solidFill>
                <a:latin typeface="Source Sans Pro" panose="020B0503030403020204" pitchFamily="34" charset="0"/>
              </a:rPr>
              <a:t>Regions </a:t>
            </a:r>
            <a:r>
              <a:rPr lang="en-US" sz="900" dirty="0">
                <a:solidFill>
                  <a:schemeClr val="bg1"/>
                </a:solidFill>
                <a:latin typeface="Source Sans Pro" panose="020B0503030403020204" pitchFamily="34" charset="0"/>
              </a:rPr>
              <a:t>Private </a:t>
            </a:r>
            <a:r>
              <a:rPr sz="900" dirty="0">
                <a:solidFill>
                  <a:schemeClr val="bg1"/>
                </a:solidFill>
                <a:latin typeface="Source Sans Pro" panose="020B0503030403020204" pitchFamily="34" charset="0"/>
              </a:rPr>
              <a:t>Wealth Management</a:t>
            </a:r>
          </a:p>
        </p:txBody>
      </p:sp>
    </p:spTree>
    <p:extLst>
      <p:ext uri="{BB962C8B-B14F-4D97-AF65-F5344CB8AC3E}">
        <p14:creationId xmlns:p14="http://schemas.microsoft.com/office/powerpoint/2010/main" val="315695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lumns of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solidFill>
                <a:latin typeface="Source Sans Pro" panose="020B0503030403020204" pitchFamily="34" charset="0"/>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a:latin typeface="Source Sans Pro" panose="020B0503030403020204" pitchFamily="34" charset="0"/>
              </a:defRPr>
            </a:lvl1pPr>
            <a:lvl2pPr>
              <a:defRPr>
                <a:latin typeface="Source Sans Pro" panose="020B0503030403020204" pitchFamily="34" charset="0"/>
              </a:defRPr>
            </a:lvl2pPr>
            <a:lvl3pPr>
              <a:defRPr>
                <a:latin typeface="Source Sans Pro" panose="020B0503030403020204" pitchFamily="34" charset="0"/>
              </a:defRPr>
            </a:lvl3pPr>
            <a:lvl4pPr>
              <a:defRPr>
                <a:latin typeface="Source Sans Pro" panose="020B0503030403020204" pitchFamily="34" charset="0"/>
              </a:defRPr>
            </a:lvl4pPr>
            <a:lvl5pPr>
              <a:defRPr>
                <a:latin typeface="Source Sans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hape 131"/>
          <p:cNvSpPr/>
          <p:nvPr userDrawn="1"/>
        </p:nvSpPr>
        <p:spPr>
          <a:xfrm>
            <a:off x="0" y="6415437"/>
            <a:ext cx="9144000" cy="254000"/>
          </a:xfrm>
          <a:prstGeom prst="rect">
            <a:avLst/>
          </a:prstGeom>
          <a:solidFill>
            <a:srgbClr val="000000"/>
          </a:solidFill>
          <a:ln w="3175">
            <a:miter lim="400000"/>
          </a:ln>
        </p:spPr>
        <p:txBody>
          <a:bodyPr lIns="34289" rIns="34289" anchor="ctr"/>
          <a:lstStyle/>
          <a:p>
            <a:pPr defTabSz="342900">
              <a:defRPr>
                <a:solidFill>
                  <a:srgbClr val="FFFFFF"/>
                </a:solidFill>
                <a:latin typeface="Calibri Light"/>
                <a:ea typeface="Calibri Light"/>
                <a:cs typeface="Calibri Light"/>
                <a:sym typeface="Calibri Light"/>
              </a:defRPr>
            </a:pPr>
            <a:endParaRPr sz="1350" dirty="0"/>
          </a:p>
        </p:txBody>
      </p:sp>
      <p:sp>
        <p:nvSpPr>
          <p:cNvPr id="9" name="Shape 132"/>
          <p:cNvSpPr/>
          <p:nvPr userDrawn="1"/>
        </p:nvSpPr>
        <p:spPr>
          <a:xfrm flipV="1">
            <a:off x="723900" y="6411467"/>
            <a:ext cx="1" cy="257970"/>
          </a:xfrm>
          <a:prstGeom prst="line">
            <a:avLst/>
          </a:prstGeom>
          <a:ln w="3175">
            <a:solidFill>
              <a:srgbClr val="A6AAA9"/>
            </a:solidFill>
          </a:ln>
        </p:spPr>
        <p:txBody>
          <a:bodyPr lIns="34289" rIns="34289"/>
          <a:lstStyle/>
          <a:p>
            <a:pPr algn="l" defTabSz="342900">
              <a:defRPr>
                <a:latin typeface="Calibri Light"/>
                <a:ea typeface="Calibri Light"/>
                <a:cs typeface="Calibri Light"/>
                <a:sym typeface="Calibri Light"/>
              </a:defRPr>
            </a:pPr>
            <a:endParaRPr sz="1350" dirty="0"/>
          </a:p>
        </p:txBody>
      </p:sp>
      <p:pic>
        <p:nvPicPr>
          <p:cNvPr id="10"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1" name="Shape 134"/>
          <p:cNvSpPr/>
          <p:nvPr userDrawn="1"/>
        </p:nvSpPr>
        <p:spPr>
          <a:xfrm>
            <a:off x="8839487" y="6431231"/>
            <a:ext cx="213519" cy="230832"/>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900"/>
              <a:pPr algn="r" defTabSz="342900">
                <a:defRPr sz="800">
                  <a:solidFill>
                    <a:srgbClr val="FFFFFF"/>
                  </a:solidFill>
                  <a:latin typeface="Source Sans Pro Semibold"/>
                  <a:ea typeface="Source Sans Pro Semibold"/>
                  <a:cs typeface="Source Sans Pro Semibold"/>
                  <a:sym typeface="Source Sans Pro Semibold"/>
                </a:defRPr>
              </a:pPr>
              <a:t>‹#›</a:t>
            </a:fld>
            <a:r>
              <a:rPr sz="600" dirty="0"/>
              <a:t>￼</a:t>
            </a:r>
          </a:p>
        </p:txBody>
      </p:sp>
      <p:sp>
        <p:nvSpPr>
          <p:cNvPr id="12" name="Shape 135"/>
          <p:cNvSpPr/>
          <p:nvPr userDrawn="1"/>
        </p:nvSpPr>
        <p:spPr>
          <a:xfrm>
            <a:off x="834032" y="6422121"/>
            <a:ext cx="1997275" cy="230832"/>
          </a:xfrm>
          <a:prstGeom prst="rect">
            <a:avLst/>
          </a:prstGeom>
          <a:ln w="3175">
            <a:miter lim="400000"/>
          </a:ln>
          <a:extLst>
            <a:ext uri="{C572A759-6A51-4108-AA02-DFA0A04FC94B}">
              <ma14:wrappingTextBoxFlag xmlns:ma14="http://schemas.microsoft.com/office/mac/drawingml/2011/main" xmlns="" val="1"/>
            </a:ext>
          </a:extLst>
        </p:spPr>
        <p:txBody>
          <a:bodyPr lIns="34289" rIns="34289">
            <a:spAutoFit/>
          </a:bodyPr>
          <a:lstStyle>
            <a:lvl1pPr algn="l" defTabSz="457200">
              <a:defRPr sz="800">
                <a:solidFill>
                  <a:srgbClr val="A6AAA9"/>
                </a:solidFill>
                <a:latin typeface="Source Sans Pro Light"/>
                <a:ea typeface="Source Sans Pro Light"/>
                <a:cs typeface="Source Sans Pro Light"/>
                <a:sym typeface="Source Sans Pro Light"/>
              </a:defRPr>
            </a:lvl1pPr>
          </a:lstStyle>
          <a:p>
            <a:r>
              <a:rPr sz="900" b="0" dirty="0">
                <a:solidFill>
                  <a:schemeClr val="bg1"/>
                </a:solidFill>
                <a:latin typeface="Source Sans Pro" panose="020B0503030403020204" pitchFamily="34" charset="0"/>
              </a:rPr>
              <a:t>Regions </a:t>
            </a:r>
            <a:r>
              <a:rPr lang="en-US" sz="900" b="0" dirty="0">
                <a:solidFill>
                  <a:schemeClr val="bg1"/>
                </a:solidFill>
                <a:latin typeface="Source Sans Pro" panose="020B0503030403020204" pitchFamily="34" charset="0"/>
              </a:rPr>
              <a:t>Private </a:t>
            </a:r>
            <a:r>
              <a:rPr sz="900" b="0" dirty="0">
                <a:solidFill>
                  <a:schemeClr val="bg1"/>
                </a:solidFill>
                <a:latin typeface="Source Sans Pro" panose="020B0503030403020204" pitchFamily="34" charset="0"/>
              </a:rPr>
              <a:t>Wealth Management</a:t>
            </a:r>
          </a:p>
        </p:txBody>
      </p:sp>
    </p:spTree>
    <p:extLst>
      <p:ext uri="{BB962C8B-B14F-4D97-AF65-F5344CB8AC3E}">
        <p14:creationId xmlns:p14="http://schemas.microsoft.com/office/powerpoint/2010/main" val="3775612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800">
                <a:solidFill>
                  <a:schemeClr val="accent6"/>
                </a:solidFill>
                <a:latin typeface="Source Sans Pro" panose="020B05030304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2400">
                <a:solidFill>
                  <a:schemeClr val="tx1"/>
                </a:solidFill>
                <a:latin typeface="Source Sans Pro" panose="020B0503030403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10" name="Shape 131"/>
          <p:cNvSpPr/>
          <p:nvPr userDrawn="1"/>
        </p:nvSpPr>
        <p:spPr>
          <a:xfrm>
            <a:off x="0" y="6415437"/>
            <a:ext cx="9144000" cy="254000"/>
          </a:xfrm>
          <a:prstGeom prst="rect">
            <a:avLst/>
          </a:prstGeom>
          <a:solidFill>
            <a:srgbClr val="000000"/>
          </a:solidFill>
          <a:ln w="3175">
            <a:miter lim="400000"/>
          </a:ln>
        </p:spPr>
        <p:txBody>
          <a:bodyPr lIns="34289" rIns="34289" anchor="ctr"/>
          <a:lstStyle/>
          <a:p>
            <a:pPr defTabSz="342900">
              <a:defRPr>
                <a:solidFill>
                  <a:srgbClr val="FFFFFF"/>
                </a:solidFill>
                <a:latin typeface="Calibri Light"/>
                <a:ea typeface="Calibri Light"/>
                <a:cs typeface="Calibri Light"/>
                <a:sym typeface="Calibri Light"/>
              </a:defRPr>
            </a:pPr>
            <a:endParaRPr sz="1350" dirty="0"/>
          </a:p>
        </p:txBody>
      </p:sp>
      <p:sp>
        <p:nvSpPr>
          <p:cNvPr id="11" name="Shape 132"/>
          <p:cNvSpPr/>
          <p:nvPr userDrawn="1"/>
        </p:nvSpPr>
        <p:spPr>
          <a:xfrm flipV="1">
            <a:off x="723900" y="6411467"/>
            <a:ext cx="1" cy="257970"/>
          </a:xfrm>
          <a:prstGeom prst="line">
            <a:avLst/>
          </a:prstGeom>
          <a:ln w="3175">
            <a:solidFill>
              <a:srgbClr val="A6AAA9"/>
            </a:solidFill>
          </a:ln>
        </p:spPr>
        <p:txBody>
          <a:bodyPr lIns="34289" rIns="34289"/>
          <a:lstStyle/>
          <a:p>
            <a:pPr algn="l" defTabSz="342900">
              <a:defRPr>
                <a:latin typeface="Calibri Light"/>
                <a:ea typeface="Calibri Light"/>
                <a:cs typeface="Calibri Light"/>
                <a:sym typeface="Calibri Light"/>
              </a:defRPr>
            </a:pPr>
            <a:endParaRPr sz="1350" dirty="0"/>
          </a:p>
        </p:txBody>
      </p:sp>
      <p:pic>
        <p:nvPicPr>
          <p:cNvPr id="12"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3" name="Shape 134"/>
          <p:cNvSpPr/>
          <p:nvPr userDrawn="1"/>
        </p:nvSpPr>
        <p:spPr>
          <a:xfrm>
            <a:off x="8828267" y="6431231"/>
            <a:ext cx="224739" cy="230832"/>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900"/>
              <a:pPr algn="r" defTabSz="342900">
                <a:defRPr sz="800">
                  <a:solidFill>
                    <a:srgbClr val="FFFFFF"/>
                  </a:solidFill>
                  <a:latin typeface="Source Sans Pro Semibold"/>
                  <a:ea typeface="Source Sans Pro Semibold"/>
                  <a:cs typeface="Source Sans Pro Semibold"/>
                  <a:sym typeface="Source Sans Pro Semibold"/>
                </a:defRPr>
              </a:pPr>
              <a:t>‹#›</a:t>
            </a:fld>
            <a:r>
              <a:rPr sz="900" dirty="0"/>
              <a:t>￼</a:t>
            </a:r>
          </a:p>
        </p:txBody>
      </p:sp>
      <p:sp>
        <p:nvSpPr>
          <p:cNvPr id="14" name="Shape 135"/>
          <p:cNvSpPr/>
          <p:nvPr userDrawn="1"/>
        </p:nvSpPr>
        <p:spPr>
          <a:xfrm>
            <a:off x="834032" y="6422121"/>
            <a:ext cx="1997275" cy="230832"/>
          </a:xfrm>
          <a:prstGeom prst="rect">
            <a:avLst/>
          </a:prstGeom>
          <a:ln w="3175">
            <a:miter lim="400000"/>
          </a:ln>
          <a:extLst>
            <a:ext uri="{C572A759-6A51-4108-AA02-DFA0A04FC94B}">
              <ma14:wrappingTextBoxFlag xmlns:ma14="http://schemas.microsoft.com/office/mac/drawingml/2011/main" xmlns="" val="1"/>
            </a:ext>
          </a:extLst>
        </p:spPr>
        <p:txBody>
          <a:bodyPr lIns="34289" rIns="34289">
            <a:spAutoFit/>
          </a:bodyPr>
          <a:lstStyle>
            <a:lvl1pPr algn="l" defTabSz="457200">
              <a:defRPr sz="800">
                <a:solidFill>
                  <a:srgbClr val="A6AAA9"/>
                </a:solidFill>
                <a:latin typeface="Source Sans Pro Light"/>
                <a:ea typeface="Source Sans Pro Light"/>
                <a:cs typeface="Source Sans Pro Light"/>
                <a:sym typeface="Source Sans Pro Light"/>
              </a:defRPr>
            </a:lvl1pPr>
          </a:lstStyle>
          <a:p>
            <a:r>
              <a:rPr sz="900" dirty="0">
                <a:solidFill>
                  <a:schemeClr val="bg1"/>
                </a:solidFill>
                <a:latin typeface="Source Sans Pro" panose="020B0503030403020204" pitchFamily="34" charset="0"/>
              </a:rPr>
              <a:t>Regions </a:t>
            </a:r>
            <a:r>
              <a:rPr lang="en-US" sz="900" dirty="0">
                <a:solidFill>
                  <a:schemeClr val="bg1"/>
                </a:solidFill>
                <a:latin typeface="Source Sans Pro" panose="020B0503030403020204" pitchFamily="34" charset="0"/>
              </a:rPr>
              <a:t>Private </a:t>
            </a:r>
            <a:r>
              <a:rPr sz="900" dirty="0">
                <a:solidFill>
                  <a:schemeClr val="bg1"/>
                </a:solidFill>
                <a:latin typeface="Source Sans Pro" panose="020B0503030403020204" pitchFamily="34" charset="0"/>
              </a:rPr>
              <a:t>Wealth Management</a:t>
            </a:r>
          </a:p>
        </p:txBody>
      </p:sp>
    </p:spTree>
    <p:extLst>
      <p:ext uri="{BB962C8B-B14F-4D97-AF65-F5344CB8AC3E}">
        <p14:creationId xmlns:p14="http://schemas.microsoft.com/office/powerpoint/2010/main" val="137198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chemeClr val="accent6"/>
                </a:solidFill>
                <a:latin typeface="Source Sans Pro" panose="020B0503030403020204" pitchFamily="34" charset="0"/>
              </a:defRPr>
            </a:lvl1pPr>
          </a:lstStyle>
          <a:p>
            <a:r>
              <a:rPr lang="en-US" dirty="0"/>
              <a:t>Click to edit Master title style</a:t>
            </a:r>
          </a:p>
        </p:txBody>
      </p:sp>
      <p:sp>
        <p:nvSpPr>
          <p:cNvPr id="5" name="Text Placeholder 4"/>
          <p:cNvSpPr>
            <a:spLocks noGrp="1"/>
          </p:cNvSpPr>
          <p:nvPr>
            <p:ph type="body" sz="quarter" idx="3"/>
          </p:nvPr>
        </p:nvSpPr>
        <p:spPr>
          <a:xfrm>
            <a:off x="4629150" y="1681163"/>
            <a:ext cx="3887391" cy="823912"/>
          </a:xfrm>
        </p:spPr>
        <p:txBody>
          <a:bodyPr anchor="b">
            <a:normAutofit/>
          </a:bodyPr>
          <a:lstStyle>
            <a:lvl1pPr marL="0" indent="0">
              <a:buNone/>
              <a:defRPr sz="2400" b="1">
                <a:latin typeface="Source Sans Pro" panose="020B0503030403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1600">
                <a:latin typeface="Source Sans Pro" panose="020B0503030403020204" pitchFamily="34" charset="0"/>
              </a:defRPr>
            </a:lvl1pPr>
            <a:lvl2pPr>
              <a:defRPr sz="1600">
                <a:latin typeface="Source Sans Pro" panose="020B0503030403020204" pitchFamily="34" charset="0"/>
              </a:defRPr>
            </a:lvl2pPr>
            <a:lvl3pPr>
              <a:defRPr sz="1200">
                <a:latin typeface="Source Sans Pro" panose="020B0503030403020204" pitchFamily="34" charset="0"/>
              </a:defRPr>
            </a:lvl3pPr>
            <a:lvl4pPr>
              <a:defRPr sz="1050">
                <a:latin typeface="Source Sans Pro" panose="020B0503030403020204" pitchFamily="34" charset="0"/>
              </a:defRPr>
            </a:lvl4pPr>
            <a:lvl5pPr>
              <a:defRPr sz="1050">
                <a:latin typeface="Source Sans Pro" panose="020B0503030403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hape 131"/>
          <p:cNvSpPr/>
          <p:nvPr userDrawn="1"/>
        </p:nvSpPr>
        <p:spPr>
          <a:xfrm>
            <a:off x="0" y="6415437"/>
            <a:ext cx="9144000" cy="254000"/>
          </a:xfrm>
          <a:prstGeom prst="rect">
            <a:avLst/>
          </a:prstGeom>
          <a:solidFill>
            <a:srgbClr val="000000"/>
          </a:solidFill>
          <a:ln w="3175">
            <a:miter lim="400000"/>
          </a:ln>
        </p:spPr>
        <p:txBody>
          <a:bodyPr lIns="34289" rIns="34289" anchor="ctr"/>
          <a:lstStyle/>
          <a:p>
            <a:pPr defTabSz="342900">
              <a:defRPr>
                <a:solidFill>
                  <a:srgbClr val="FFFFFF"/>
                </a:solidFill>
                <a:latin typeface="Calibri Light"/>
                <a:ea typeface="Calibri Light"/>
                <a:cs typeface="Calibri Light"/>
                <a:sym typeface="Calibri Light"/>
              </a:defRPr>
            </a:pPr>
            <a:endParaRPr sz="1350" dirty="0"/>
          </a:p>
        </p:txBody>
      </p:sp>
      <p:sp>
        <p:nvSpPr>
          <p:cNvPr id="11" name="Shape 132"/>
          <p:cNvSpPr/>
          <p:nvPr userDrawn="1"/>
        </p:nvSpPr>
        <p:spPr>
          <a:xfrm flipV="1">
            <a:off x="723900" y="6411467"/>
            <a:ext cx="1" cy="257970"/>
          </a:xfrm>
          <a:prstGeom prst="line">
            <a:avLst/>
          </a:prstGeom>
          <a:ln w="3175">
            <a:solidFill>
              <a:srgbClr val="A6AAA9"/>
            </a:solidFill>
          </a:ln>
        </p:spPr>
        <p:txBody>
          <a:bodyPr lIns="34289" rIns="34289"/>
          <a:lstStyle/>
          <a:p>
            <a:pPr algn="l" defTabSz="342900">
              <a:defRPr>
                <a:latin typeface="Calibri Light"/>
                <a:ea typeface="Calibri Light"/>
                <a:cs typeface="Calibri Light"/>
                <a:sym typeface="Calibri Light"/>
              </a:defRPr>
            </a:pPr>
            <a:endParaRPr sz="1350" dirty="0"/>
          </a:p>
        </p:txBody>
      </p:sp>
      <p:pic>
        <p:nvPicPr>
          <p:cNvPr id="12" name="pasted-image.pdf"/>
          <p:cNvPicPr>
            <a:picLocks noChangeAspect="1"/>
          </p:cNvPicPr>
          <p:nvPr userDrawn="1"/>
        </p:nvPicPr>
        <p:blipFill>
          <a:blip r:embed="rId2">
            <a:alphaModFix amt="60142"/>
          </a:blip>
          <a:stretch>
            <a:fillRect/>
          </a:stretch>
        </p:blipFill>
        <p:spPr>
          <a:xfrm>
            <a:off x="194441" y="6472587"/>
            <a:ext cx="390534" cy="88900"/>
          </a:xfrm>
          <a:prstGeom prst="rect">
            <a:avLst/>
          </a:prstGeom>
          <a:ln w="3175">
            <a:miter lim="400000"/>
          </a:ln>
        </p:spPr>
      </p:pic>
      <p:sp>
        <p:nvSpPr>
          <p:cNvPr id="13" name="Shape 134"/>
          <p:cNvSpPr/>
          <p:nvPr userDrawn="1"/>
        </p:nvSpPr>
        <p:spPr>
          <a:xfrm>
            <a:off x="8839487" y="6431231"/>
            <a:ext cx="213519" cy="230832"/>
          </a:xfrm>
          <a:prstGeom prst="rect">
            <a:avLst/>
          </a:prstGeom>
          <a:ln w="3175">
            <a:miter lim="400000"/>
          </a:ln>
          <a:extLst>
            <a:ext uri="{C572A759-6A51-4108-AA02-DFA0A04FC94B}">
              <ma14:wrappingTextBoxFlag xmlns:ma14="http://schemas.microsoft.com/office/mac/drawingml/2011/main" xmlns="" val="1"/>
            </a:ext>
          </a:extLst>
        </p:spPr>
        <p:txBody>
          <a:bodyPr wrap="none" lIns="34289" rIns="34289">
            <a:spAutoFit/>
          </a:bodyPr>
          <a:lstStyle/>
          <a:p>
            <a:pPr algn="r" defTabSz="342900">
              <a:defRPr sz="800">
                <a:solidFill>
                  <a:srgbClr val="FFFFFF"/>
                </a:solidFill>
                <a:latin typeface="Source Sans Pro Semibold"/>
                <a:ea typeface="Source Sans Pro Semibold"/>
                <a:cs typeface="Source Sans Pro Semibold"/>
                <a:sym typeface="Source Sans Pro Semibold"/>
              </a:defRPr>
            </a:pPr>
            <a:fld id="{86CB4B4D-7CA3-9044-876B-883B54F8677D}" type="slidenum">
              <a:rPr sz="900"/>
              <a:pPr algn="r" defTabSz="342900">
                <a:defRPr sz="800">
                  <a:solidFill>
                    <a:srgbClr val="FFFFFF"/>
                  </a:solidFill>
                  <a:latin typeface="Source Sans Pro Semibold"/>
                  <a:ea typeface="Source Sans Pro Semibold"/>
                  <a:cs typeface="Source Sans Pro Semibold"/>
                  <a:sym typeface="Source Sans Pro Semibold"/>
                </a:defRPr>
              </a:pPr>
              <a:t>‹#›</a:t>
            </a:fld>
            <a:r>
              <a:rPr sz="600" dirty="0"/>
              <a:t>￼</a:t>
            </a:r>
          </a:p>
        </p:txBody>
      </p:sp>
      <p:sp>
        <p:nvSpPr>
          <p:cNvPr id="14" name="Shape 135"/>
          <p:cNvSpPr/>
          <p:nvPr userDrawn="1"/>
        </p:nvSpPr>
        <p:spPr>
          <a:xfrm>
            <a:off x="834032" y="6422121"/>
            <a:ext cx="1997275" cy="230832"/>
          </a:xfrm>
          <a:prstGeom prst="rect">
            <a:avLst/>
          </a:prstGeom>
          <a:ln w="3175">
            <a:miter lim="400000"/>
          </a:ln>
          <a:extLst>
            <a:ext uri="{C572A759-6A51-4108-AA02-DFA0A04FC94B}">
              <ma14:wrappingTextBoxFlag xmlns:ma14="http://schemas.microsoft.com/office/mac/drawingml/2011/main" xmlns="" val="1"/>
            </a:ext>
          </a:extLst>
        </p:spPr>
        <p:txBody>
          <a:bodyPr lIns="34289" rIns="34289">
            <a:spAutoFit/>
          </a:bodyPr>
          <a:lstStyle>
            <a:lvl1pPr algn="l" defTabSz="457200">
              <a:defRPr sz="800">
                <a:solidFill>
                  <a:srgbClr val="A6AAA9"/>
                </a:solidFill>
                <a:latin typeface="Source Sans Pro Light"/>
                <a:ea typeface="Source Sans Pro Light"/>
                <a:cs typeface="Source Sans Pro Light"/>
                <a:sym typeface="Source Sans Pro Light"/>
              </a:defRPr>
            </a:lvl1pPr>
          </a:lstStyle>
          <a:p>
            <a:r>
              <a:rPr sz="900" dirty="0">
                <a:solidFill>
                  <a:schemeClr val="bg1"/>
                </a:solidFill>
                <a:latin typeface="Source Sans Pro" panose="020B0503030403020204" pitchFamily="34" charset="0"/>
              </a:rPr>
              <a:t>Regions </a:t>
            </a:r>
            <a:r>
              <a:rPr lang="en-US" sz="900" dirty="0">
                <a:solidFill>
                  <a:schemeClr val="bg1"/>
                </a:solidFill>
                <a:latin typeface="Source Sans Pro" panose="020B0503030403020204" pitchFamily="34" charset="0"/>
              </a:rPr>
              <a:t>Private </a:t>
            </a:r>
            <a:r>
              <a:rPr sz="900" dirty="0">
                <a:solidFill>
                  <a:schemeClr val="bg1"/>
                </a:solidFill>
                <a:latin typeface="Source Sans Pro" panose="020B0503030403020204" pitchFamily="34" charset="0"/>
              </a:rPr>
              <a:t>Wealth Management</a:t>
            </a:r>
          </a:p>
        </p:txBody>
      </p:sp>
      <p:sp>
        <p:nvSpPr>
          <p:cNvPr id="8" name="Chart Placeholder 7"/>
          <p:cNvSpPr>
            <a:spLocks noGrp="1"/>
          </p:cNvSpPr>
          <p:nvPr>
            <p:ph type="chart" sz="quarter" idx="10"/>
          </p:nvPr>
        </p:nvSpPr>
        <p:spPr>
          <a:xfrm>
            <a:off x="584597" y="1955801"/>
            <a:ext cx="3961209" cy="4233863"/>
          </a:xfrm>
        </p:spPr>
        <p:txBody>
          <a:bodyPr/>
          <a:lstStyle/>
          <a:p>
            <a:endParaRPr lang="en-US" dirty="0"/>
          </a:p>
        </p:txBody>
      </p:sp>
    </p:spTree>
    <p:extLst>
      <p:ext uri="{BB962C8B-B14F-4D97-AF65-F5344CB8AC3E}">
        <p14:creationId xmlns:p14="http://schemas.microsoft.com/office/powerpoint/2010/main" val="1909243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y Key Fact Page">
    <p:spTree>
      <p:nvGrpSpPr>
        <p:cNvPr id="1" name=""/>
        <p:cNvGrpSpPr/>
        <p:nvPr/>
      </p:nvGrpSpPr>
      <p:grpSpPr>
        <a:xfrm>
          <a:off x="0" y="0"/>
          <a:ext cx="0" cy="0"/>
          <a:chOff x="0" y="0"/>
          <a:chExt cx="0" cy="0"/>
        </a:xfrm>
      </p:grpSpPr>
      <p:sp>
        <p:nvSpPr>
          <p:cNvPr id="4" name="Shape 161"/>
          <p:cNvSpPr/>
          <p:nvPr userDrawn="1"/>
        </p:nvSpPr>
        <p:spPr>
          <a:xfrm>
            <a:off x="0" y="0"/>
            <a:ext cx="9163050" cy="6858000"/>
          </a:xfrm>
          <a:prstGeom prst="rect">
            <a:avLst/>
          </a:prstGeom>
          <a:solidFill>
            <a:srgbClr val="919BA7"/>
          </a:solidFill>
          <a:ln w="3175">
            <a:miter lim="400000"/>
          </a:ln>
        </p:spPr>
        <p:txBody>
          <a:bodyPr lIns="17144" tIns="17144" rIns="17144" bIns="17144" anchor="ctr"/>
          <a:lstStyle/>
          <a:p>
            <a:pPr algn="ctr" defTabSz="171450">
              <a:defRPr sz="600">
                <a:solidFill>
                  <a:srgbClr val="FFFFFF"/>
                </a:solidFill>
                <a:latin typeface="Calibri Light"/>
                <a:ea typeface="Calibri Light"/>
                <a:cs typeface="Calibri Light"/>
                <a:sym typeface="Calibri Light"/>
              </a:defRPr>
            </a:pPr>
            <a:endParaRPr dirty="0"/>
          </a:p>
        </p:txBody>
      </p:sp>
      <p:sp>
        <p:nvSpPr>
          <p:cNvPr id="6" name="Text Placeholder 2"/>
          <p:cNvSpPr>
            <a:spLocks noGrp="1"/>
          </p:cNvSpPr>
          <p:nvPr>
            <p:ph type="body" sz="quarter" idx="10"/>
          </p:nvPr>
        </p:nvSpPr>
        <p:spPr>
          <a:xfrm>
            <a:off x="655637" y="1950632"/>
            <a:ext cx="7813675" cy="3363457"/>
          </a:xfrm>
        </p:spPr>
        <p:txBody>
          <a:bodyPr>
            <a:normAutofit/>
          </a:bodyPr>
          <a:lstStyle>
            <a:lvl1pPr marL="0" indent="0" algn="ctr">
              <a:buNone/>
              <a:defRPr sz="7200">
                <a:solidFill>
                  <a:schemeClr val="bg1"/>
                </a:solidFill>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470295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een Key Fact Page">
    <p:spTree>
      <p:nvGrpSpPr>
        <p:cNvPr id="1" name=""/>
        <p:cNvGrpSpPr/>
        <p:nvPr/>
      </p:nvGrpSpPr>
      <p:grpSpPr>
        <a:xfrm>
          <a:off x="0" y="0"/>
          <a:ext cx="0" cy="0"/>
          <a:chOff x="0" y="0"/>
          <a:chExt cx="0" cy="0"/>
        </a:xfrm>
      </p:grpSpPr>
      <p:sp>
        <p:nvSpPr>
          <p:cNvPr id="5" name="Shape 158"/>
          <p:cNvSpPr/>
          <p:nvPr userDrawn="1"/>
        </p:nvSpPr>
        <p:spPr>
          <a:xfrm>
            <a:off x="-19050" y="0"/>
            <a:ext cx="9163050" cy="6858000"/>
          </a:xfrm>
          <a:prstGeom prst="rect">
            <a:avLst/>
          </a:prstGeom>
          <a:solidFill>
            <a:srgbClr val="82BC0E"/>
          </a:solidFill>
          <a:ln w="3175">
            <a:miter lim="400000"/>
          </a:ln>
        </p:spPr>
        <p:txBody>
          <a:bodyPr lIns="17144" tIns="17144" rIns="17144" bIns="17144" anchor="ctr"/>
          <a:lstStyle/>
          <a:p>
            <a:pPr defTabSz="171450">
              <a:defRPr sz="600">
                <a:solidFill>
                  <a:srgbClr val="FFFFFF"/>
                </a:solidFill>
                <a:latin typeface="Calibri Light"/>
                <a:ea typeface="Calibri Light"/>
                <a:cs typeface="Calibri Light"/>
                <a:sym typeface="Calibri Light"/>
              </a:defRPr>
            </a:pPr>
            <a:endParaRPr dirty="0"/>
          </a:p>
        </p:txBody>
      </p:sp>
      <p:sp>
        <p:nvSpPr>
          <p:cNvPr id="6" name="Text Placeholder 2"/>
          <p:cNvSpPr>
            <a:spLocks noGrp="1"/>
          </p:cNvSpPr>
          <p:nvPr>
            <p:ph type="body" sz="quarter" idx="10"/>
          </p:nvPr>
        </p:nvSpPr>
        <p:spPr>
          <a:xfrm>
            <a:off x="655637" y="1950632"/>
            <a:ext cx="7813675" cy="3363457"/>
          </a:xfrm>
        </p:spPr>
        <p:txBody>
          <a:bodyPr>
            <a:normAutofit/>
          </a:bodyPr>
          <a:lstStyle>
            <a:lvl1pPr marL="0" indent="0" algn="ctr">
              <a:buNone/>
              <a:defRPr sz="7200">
                <a:solidFill>
                  <a:schemeClr val="bg1"/>
                </a:solidFill>
                <a:latin typeface="Source Sans Pro" panose="020B0503030403020204" pitchFamily="34" charset="0"/>
              </a:defRPr>
            </a:lvl1pPr>
          </a:lstStyle>
          <a:p>
            <a:pPr lvl="0"/>
            <a:r>
              <a:rPr lang="en-US" dirty="0"/>
              <a:t>Edit Master text styles</a:t>
            </a:r>
          </a:p>
        </p:txBody>
      </p:sp>
    </p:spTree>
    <p:extLst>
      <p:ext uri="{BB962C8B-B14F-4D97-AF65-F5344CB8AC3E}">
        <p14:creationId xmlns:p14="http://schemas.microsoft.com/office/powerpoint/2010/main" val="100708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F2A87-DDF0-4B4E-8AB2-D51520DE96B8}" type="datetimeFigureOut">
              <a:rPr lang="en-US" smtClean="0"/>
              <a:t>9/22/2020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45B43-8D15-4A9C-A988-101EF972F024}" type="slidenum">
              <a:rPr lang="en-US" smtClean="0"/>
              <a:t>‹#›</a:t>
            </a:fld>
            <a:endParaRPr lang="en-US" dirty="0"/>
          </a:p>
        </p:txBody>
      </p:sp>
    </p:spTree>
    <p:extLst>
      <p:ext uri="{BB962C8B-B14F-4D97-AF65-F5344CB8AC3E}">
        <p14:creationId xmlns:p14="http://schemas.microsoft.com/office/powerpoint/2010/main" val="635262620"/>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4" r:id="rId3"/>
    <p:sldLayoutId id="2147483681" r:id="rId4"/>
    <p:sldLayoutId id="2147483676" r:id="rId5"/>
    <p:sldLayoutId id="2147483675" r:id="rId6"/>
    <p:sldLayoutId id="2147483677" r:id="rId7"/>
    <p:sldLayoutId id="2147483678" r:id="rId8"/>
    <p:sldLayoutId id="2147483667"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t>SECURE Act Overview	</a:t>
            </a:r>
          </a:p>
        </p:txBody>
      </p:sp>
      <p:sp>
        <p:nvSpPr>
          <p:cNvPr id="3" name="Subtitle 2"/>
          <p:cNvSpPr>
            <a:spLocks noGrp="1"/>
          </p:cNvSpPr>
          <p:nvPr>
            <p:ph type="subTitle" idx="1"/>
          </p:nvPr>
        </p:nvSpPr>
        <p:spPr/>
        <p:txBody>
          <a:bodyPr/>
          <a:lstStyle/>
          <a:p>
            <a:endParaRPr lang="en-US" dirty="0"/>
          </a:p>
          <a:p>
            <a:endParaRPr lang="en-US" dirty="0"/>
          </a:p>
          <a:p>
            <a:r>
              <a:rPr lang="en-US" dirty="0"/>
              <a:t>October 20, 2020</a:t>
            </a:r>
          </a:p>
        </p:txBody>
      </p:sp>
    </p:spTree>
    <p:extLst>
      <p:ext uri="{BB962C8B-B14F-4D97-AF65-F5344CB8AC3E}">
        <p14:creationId xmlns:p14="http://schemas.microsoft.com/office/powerpoint/2010/main" val="182945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4010" y="740003"/>
            <a:ext cx="7915275" cy="1369259"/>
          </a:xfrm>
        </p:spPr>
        <p:txBody>
          <a:bodyPr>
            <a:normAutofit/>
          </a:bodyPr>
          <a:lstStyle/>
          <a:p>
            <a:r>
              <a:rPr lang="en-US" sz="2400" dirty="0"/>
              <a:t>SECURE Act: Rules of Engagement</a:t>
            </a:r>
          </a:p>
        </p:txBody>
      </p:sp>
      <p:sp>
        <p:nvSpPr>
          <p:cNvPr id="6" name="object 4">
            <a:extLst>
              <a:ext uri="{FF2B5EF4-FFF2-40B4-BE49-F238E27FC236}">
                <a16:creationId xmlns:a16="http://schemas.microsoft.com/office/drawing/2014/main" id="{9A4C2230-439C-4100-82F3-8EC3C6AE6BEA}"/>
              </a:ext>
            </a:extLst>
          </p:cNvPr>
          <p:cNvSpPr txBox="1"/>
          <p:nvPr/>
        </p:nvSpPr>
        <p:spPr>
          <a:xfrm>
            <a:off x="364010" y="2053458"/>
            <a:ext cx="8269755" cy="3493264"/>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tabLst>
                <a:tab pos="354965" algn="l"/>
                <a:tab pos="355600" algn="l"/>
              </a:tabLst>
            </a:pPr>
            <a:r>
              <a:rPr sz="1600" b="1" spc="-15" dirty="0">
                <a:latin typeface="Source Sans Pro" panose="020B0503030403020204" pitchFamily="34" charset="0"/>
                <a:cs typeface="Calibri"/>
              </a:rPr>
              <a:t>Post-Death </a:t>
            </a:r>
            <a:r>
              <a:rPr sz="1600" b="1" spc="-5" dirty="0">
                <a:latin typeface="Source Sans Pro" panose="020B0503030403020204" pitchFamily="34" charset="0"/>
                <a:cs typeface="Calibri"/>
              </a:rPr>
              <a:t>Distributions </a:t>
            </a:r>
            <a:r>
              <a:rPr sz="1600" b="1" spc="-10" dirty="0">
                <a:latin typeface="Source Sans Pro" panose="020B0503030403020204" pitchFamily="34" charset="0"/>
                <a:cs typeface="Calibri"/>
              </a:rPr>
              <a:t>after </a:t>
            </a:r>
            <a:r>
              <a:rPr sz="1600" b="1" dirty="0">
                <a:latin typeface="Source Sans Pro" panose="020B0503030403020204" pitchFamily="34" charset="0"/>
                <a:cs typeface="Calibri"/>
              </a:rPr>
              <a:t>the </a:t>
            </a:r>
            <a:r>
              <a:rPr sz="1600" b="1" spc="-5" dirty="0">
                <a:latin typeface="Source Sans Pro" panose="020B0503030403020204" pitchFamily="34" charset="0"/>
                <a:cs typeface="Calibri"/>
              </a:rPr>
              <a:t>Secure</a:t>
            </a:r>
            <a:r>
              <a:rPr sz="1600" b="1" spc="-75" dirty="0">
                <a:latin typeface="Source Sans Pro" panose="020B0503030403020204" pitchFamily="34" charset="0"/>
                <a:cs typeface="Calibri"/>
              </a:rPr>
              <a:t> </a:t>
            </a:r>
            <a:r>
              <a:rPr sz="1600" b="1" dirty="0">
                <a:latin typeface="Source Sans Pro" panose="020B0503030403020204" pitchFamily="34" charset="0"/>
                <a:cs typeface="Calibri"/>
              </a:rPr>
              <a:t>Act:</a:t>
            </a:r>
            <a:endParaRPr lang="en-US" sz="1600" b="1" dirty="0">
              <a:latin typeface="Source Sans Pro" panose="020B0503030403020204" pitchFamily="34" charset="0"/>
              <a:cs typeface="Calibri"/>
            </a:endParaRPr>
          </a:p>
          <a:p>
            <a:pPr marL="12700">
              <a:lnSpc>
                <a:spcPct val="100000"/>
              </a:lnSpc>
              <a:tabLst>
                <a:tab pos="354965" algn="l"/>
                <a:tab pos="355600" algn="l"/>
              </a:tabLst>
            </a:pPr>
            <a:endParaRPr sz="1600" dirty="0">
              <a:latin typeface="Source Sans Pro" panose="020B0503030403020204" pitchFamily="34" charset="0"/>
              <a:cs typeface="Calibri"/>
            </a:endParaRPr>
          </a:p>
          <a:p>
            <a:pPr marL="756285" lvl="1" indent="-286385">
              <a:lnSpc>
                <a:spcPct val="100000"/>
              </a:lnSpc>
              <a:spcBef>
                <a:spcPts val="470"/>
              </a:spcBef>
              <a:buFont typeface="Arial" panose="020B0604020202020204" pitchFamily="34" charset="0"/>
              <a:buChar char="•"/>
              <a:tabLst>
                <a:tab pos="756285" algn="l"/>
                <a:tab pos="756920" algn="l"/>
              </a:tabLst>
            </a:pPr>
            <a:r>
              <a:rPr sz="1600" spc="-10" dirty="0">
                <a:latin typeface="Source Sans Pro" panose="020B0503030403020204" pitchFamily="34" charset="0"/>
                <a:cs typeface="Calibri"/>
              </a:rPr>
              <a:t>Designated</a:t>
            </a:r>
            <a:r>
              <a:rPr sz="1600" spc="-15" dirty="0">
                <a:latin typeface="Source Sans Pro" panose="020B0503030403020204" pitchFamily="34" charset="0"/>
                <a:cs typeface="Calibri"/>
              </a:rPr>
              <a:t> </a:t>
            </a:r>
            <a:r>
              <a:rPr sz="1600" spc="-5" dirty="0">
                <a:latin typeface="Source Sans Pro" panose="020B0503030403020204" pitchFamily="34" charset="0"/>
                <a:cs typeface="Calibri"/>
              </a:rPr>
              <a:t>Beneficiaries</a:t>
            </a:r>
            <a:endParaRPr sz="1600" dirty="0">
              <a:latin typeface="Source Sans Pro" panose="020B0503030403020204" pitchFamily="34" charset="0"/>
              <a:cs typeface="Calibri"/>
            </a:endParaRPr>
          </a:p>
          <a:p>
            <a:pPr marL="1212850" lvl="2" indent="-285750">
              <a:lnSpc>
                <a:spcPct val="100000"/>
              </a:lnSpc>
              <a:spcBef>
                <a:spcPts val="440"/>
              </a:spcBef>
              <a:buFont typeface="Arial" panose="020B0604020202020204" pitchFamily="34" charset="0"/>
              <a:buChar char="•"/>
              <a:tabLst>
                <a:tab pos="1155065" algn="l"/>
                <a:tab pos="1155700" algn="l"/>
              </a:tabLst>
            </a:pPr>
            <a:r>
              <a:rPr sz="1600" spc="-40" dirty="0">
                <a:latin typeface="Source Sans Pro" panose="020B0503030403020204" pitchFamily="34" charset="0"/>
                <a:cs typeface="Calibri"/>
              </a:rPr>
              <a:t>Ten-Year</a:t>
            </a:r>
            <a:r>
              <a:rPr sz="1600" spc="-80" dirty="0">
                <a:latin typeface="Source Sans Pro" panose="020B0503030403020204" pitchFamily="34" charset="0"/>
                <a:cs typeface="Calibri"/>
              </a:rPr>
              <a:t> </a:t>
            </a:r>
            <a:r>
              <a:rPr sz="1600" spc="-5" dirty="0">
                <a:latin typeface="Source Sans Pro" panose="020B0503030403020204" pitchFamily="34" charset="0"/>
                <a:cs typeface="Calibri"/>
              </a:rPr>
              <a:t>Rule</a:t>
            </a:r>
            <a:endParaRPr sz="1600" dirty="0">
              <a:latin typeface="Source Sans Pro" panose="020B0503030403020204" pitchFamily="34" charset="0"/>
              <a:cs typeface="Calibri"/>
            </a:endParaRPr>
          </a:p>
          <a:p>
            <a:pPr marL="756285" lvl="1" indent="-286385">
              <a:lnSpc>
                <a:spcPct val="100000"/>
              </a:lnSpc>
              <a:spcBef>
                <a:spcPts val="470"/>
              </a:spcBef>
              <a:buFont typeface="Arial" panose="020B0604020202020204" pitchFamily="34" charset="0"/>
              <a:buChar char="•"/>
              <a:tabLst>
                <a:tab pos="756285" algn="l"/>
                <a:tab pos="756920" algn="l"/>
              </a:tabLst>
            </a:pPr>
            <a:r>
              <a:rPr sz="1600" spc="-5" dirty="0">
                <a:latin typeface="Source Sans Pro" panose="020B0503030403020204" pitchFamily="34" charset="0"/>
                <a:cs typeface="Calibri"/>
              </a:rPr>
              <a:t>Eligible </a:t>
            </a:r>
            <a:r>
              <a:rPr sz="1600" spc="-10" dirty="0">
                <a:latin typeface="Source Sans Pro" panose="020B0503030403020204" pitchFamily="34" charset="0"/>
                <a:cs typeface="Calibri"/>
              </a:rPr>
              <a:t>Designated</a:t>
            </a:r>
            <a:r>
              <a:rPr sz="1600" spc="35" dirty="0">
                <a:latin typeface="Source Sans Pro" panose="020B0503030403020204" pitchFamily="34" charset="0"/>
                <a:cs typeface="Calibri"/>
              </a:rPr>
              <a:t> </a:t>
            </a:r>
            <a:r>
              <a:rPr sz="1600" spc="-5" dirty="0">
                <a:latin typeface="Source Sans Pro" panose="020B0503030403020204" pitchFamily="34" charset="0"/>
                <a:cs typeface="Calibri"/>
              </a:rPr>
              <a:t>Beneficiaries</a:t>
            </a:r>
            <a:endParaRPr sz="1600" dirty="0">
              <a:latin typeface="Source Sans Pro" panose="020B0503030403020204" pitchFamily="34" charset="0"/>
              <a:cs typeface="Calibri"/>
            </a:endParaRPr>
          </a:p>
          <a:p>
            <a:pPr marL="1212850" lvl="2" indent="-285750">
              <a:lnSpc>
                <a:spcPct val="100000"/>
              </a:lnSpc>
              <a:spcBef>
                <a:spcPts val="434"/>
              </a:spcBef>
              <a:buFont typeface="Arial" panose="020B0604020202020204" pitchFamily="34" charset="0"/>
              <a:buChar char="•"/>
              <a:tabLst>
                <a:tab pos="1155065" algn="l"/>
                <a:tab pos="1155700" algn="l"/>
              </a:tabLst>
            </a:pPr>
            <a:r>
              <a:rPr sz="1600" spc="-5" dirty="0">
                <a:latin typeface="Source Sans Pro" panose="020B0503030403020204" pitchFamily="34" charset="0"/>
                <a:cs typeface="Calibri"/>
              </a:rPr>
              <a:t>Spouses </a:t>
            </a:r>
            <a:r>
              <a:rPr sz="1600" dirty="0">
                <a:latin typeface="Source Sans Pro" panose="020B0503030403020204" pitchFamily="34" charset="0"/>
                <a:cs typeface="Calibri"/>
              </a:rPr>
              <a:t>– </a:t>
            </a:r>
            <a:r>
              <a:rPr sz="1600" spc="-15" dirty="0">
                <a:latin typeface="Source Sans Pro" panose="020B0503030403020204" pitchFamily="34" charset="0"/>
                <a:cs typeface="Calibri"/>
              </a:rPr>
              <a:t>Life</a:t>
            </a:r>
            <a:r>
              <a:rPr sz="1600" spc="-10" dirty="0">
                <a:latin typeface="Source Sans Pro" panose="020B0503030403020204" pitchFamily="34" charset="0"/>
                <a:cs typeface="Calibri"/>
              </a:rPr>
              <a:t> Expectancy</a:t>
            </a:r>
            <a:endParaRPr sz="1600" dirty="0">
              <a:latin typeface="Source Sans Pro" panose="020B0503030403020204" pitchFamily="34" charset="0"/>
              <a:cs typeface="Calibri"/>
            </a:endParaRPr>
          </a:p>
          <a:p>
            <a:pPr marL="1212850" lvl="2" indent="-285750">
              <a:lnSpc>
                <a:spcPct val="100000"/>
              </a:lnSpc>
              <a:spcBef>
                <a:spcPts val="425"/>
              </a:spcBef>
              <a:buFont typeface="Arial" panose="020B0604020202020204" pitchFamily="34" charset="0"/>
              <a:buChar char="•"/>
              <a:tabLst>
                <a:tab pos="1155065" algn="l"/>
                <a:tab pos="1155700" algn="l"/>
              </a:tabLst>
            </a:pPr>
            <a:r>
              <a:rPr sz="1600" spc="-5" dirty="0">
                <a:latin typeface="Source Sans Pro" panose="020B0503030403020204" pitchFamily="34" charset="0"/>
                <a:cs typeface="Calibri"/>
              </a:rPr>
              <a:t>Minor </a:t>
            </a:r>
            <a:r>
              <a:rPr sz="1600" spc="-10" dirty="0">
                <a:latin typeface="Source Sans Pro" panose="020B0503030403020204" pitchFamily="34" charset="0"/>
                <a:cs typeface="Calibri"/>
              </a:rPr>
              <a:t>Children </a:t>
            </a:r>
            <a:r>
              <a:rPr sz="1600" dirty="0">
                <a:latin typeface="Source Sans Pro" panose="020B0503030403020204" pitchFamily="34" charset="0"/>
                <a:cs typeface="Calibri"/>
              </a:rPr>
              <a:t>– </a:t>
            </a:r>
            <a:r>
              <a:rPr sz="1600" spc="-15" dirty="0">
                <a:latin typeface="Source Sans Pro" panose="020B0503030403020204" pitchFamily="34" charset="0"/>
                <a:cs typeface="Calibri"/>
              </a:rPr>
              <a:t>Life </a:t>
            </a:r>
            <a:r>
              <a:rPr sz="1600" spc="-10" dirty="0">
                <a:latin typeface="Source Sans Pro" panose="020B0503030403020204" pitchFamily="34" charset="0"/>
                <a:cs typeface="Calibri"/>
              </a:rPr>
              <a:t>Expectancy</a:t>
            </a:r>
            <a:r>
              <a:rPr sz="1600" spc="114" dirty="0">
                <a:latin typeface="Source Sans Pro" panose="020B0503030403020204" pitchFamily="34" charset="0"/>
                <a:cs typeface="Calibri"/>
              </a:rPr>
              <a:t> </a:t>
            </a:r>
            <a:r>
              <a:rPr sz="1600" spc="-5" dirty="0">
                <a:latin typeface="Source Sans Pro" panose="020B0503030403020204" pitchFamily="34" charset="0"/>
                <a:cs typeface="Calibri"/>
              </a:rPr>
              <a:t>(modified)</a:t>
            </a:r>
            <a:endParaRPr sz="1600" dirty="0">
              <a:latin typeface="Source Sans Pro" panose="020B0503030403020204" pitchFamily="34" charset="0"/>
              <a:cs typeface="Calibri"/>
            </a:endParaRPr>
          </a:p>
          <a:p>
            <a:pPr marL="1212850" lvl="2" indent="-285750">
              <a:lnSpc>
                <a:spcPct val="100000"/>
              </a:lnSpc>
              <a:spcBef>
                <a:spcPts val="425"/>
              </a:spcBef>
              <a:buFont typeface="Arial" panose="020B0604020202020204" pitchFamily="34" charset="0"/>
              <a:buChar char="•"/>
              <a:tabLst>
                <a:tab pos="1155065" algn="l"/>
                <a:tab pos="1155700" algn="l"/>
              </a:tabLst>
            </a:pPr>
            <a:r>
              <a:rPr sz="1600" spc="-5" dirty="0">
                <a:latin typeface="Source Sans Pro" panose="020B0503030403020204" pitchFamily="34" charset="0"/>
                <a:cs typeface="Calibri"/>
              </a:rPr>
              <a:t>Disabled Beneficiaries </a:t>
            </a:r>
            <a:r>
              <a:rPr sz="1600" dirty="0">
                <a:latin typeface="Source Sans Pro" panose="020B0503030403020204" pitchFamily="34" charset="0"/>
                <a:cs typeface="Calibri"/>
              </a:rPr>
              <a:t>– </a:t>
            </a:r>
            <a:r>
              <a:rPr sz="1600" spc="-15" dirty="0">
                <a:latin typeface="Source Sans Pro" panose="020B0503030403020204" pitchFamily="34" charset="0"/>
                <a:cs typeface="Calibri"/>
              </a:rPr>
              <a:t>Life</a:t>
            </a:r>
            <a:r>
              <a:rPr sz="1600" spc="40" dirty="0">
                <a:latin typeface="Source Sans Pro" panose="020B0503030403020204" pitchFamily="34" charset="0"/>
                <a:cs typeface="Calibri"/>
              </a:rPr>
              <a:t> </a:t>
            </a:r>
            <a:r>
              <a:rPr sz="1600" spc="-10" dirty="0">
                <a:latin typeface="Source Sans Pro" panose="020B0503030403020204" pitchFamily="34" charset="0"/>
                <a:cs typeface="Calibri"/>
              </a:rPr>
              <a:t>Expectancy</a:t>
            </a:r>
            <a:endParaRPr sz="1600" dirty="0">
              <a:latin typeface="Source Sans Pro" panose="020B0503030403020204" pitchFamily="34" charset="0"/>
              <a:cs typeface="Calibri"/>
            </a:endParaRPr>
          </a:p>
          <a:p>
            <a:pPr marL="1212850" lvl="2" indent="-285750">
              <a:lnSpc>
                <a:spcPct val="100000"/>
              </a:lnSpc>
              <a:spcBef>
                <a:spcPts val="425"/>
              </a:spcBef>
              <a:buFont typeface="Arial" panose="020B0604020202020204" pitchFamily="34" charset="0"/>
              <a:buChar char="•"/>
              <a:tabLst>
                <a:tab pos="1155065" algn="l"/>
                <a:tab pos="1155700" algn="l"/>
              </a:tabLst>
            </a:pPr>
            <a:r>
              <a:rPr sz="1600" spc="-10" dirty="0">
                <a:latin typeface="Source Sans Pro" panose="020B0503030403020204" pitchFamily="34" charset="0"/>
                <a:cs typeface="Calibri"/>
              </a:rPr>
              <a:t>Chronically </a:t>
            </a:r>
            <a:r>
              <a:rPr sz="1600" spc="-5" dirty="0">
                <a:latin typeface="Source Sans Pro" panose="020B0503030403020204" pitchFamily="34" charset="0"/>
                <a:cs typeface="Calibri"/>
              </a:rPr>
              <a:t>ill Beneficiaries </a:t>
            </a:r>
            <a:r>
              <a:rPr sz="1600" dirty="0">
                <a:latin typeface="Source Sans Pro" panose="020B0503030403020204" pitchFamily="34" charset="0"/>
                <a:cs typeface="Calibri"/>
              </a:rPr>
              <a:t>– </a:t>
            </a:r>
            <a:r>
              <a:rPr sz="1600" spc="-15" dirty="0">
                <a:latin typeface="Source Sans Pro" panose="020B0503030403020204" pitchFamily="34" charset="0"/>
                <a:cs typeface="Calibri"/>
              </a:rPr>
              <a:t>Life</a:t>
            </a:r>
            <a:r>
              <a:rPr sz="1600" spc="85" dirty="0">
                <a:latin typeface="Source Sans Pro" panose="020B0503030403020204" pitchFamily="34" charset="0"/>
                <a:cs typeface="Calibri"/>
              </a:rPr>
              <a:t> </a:t>
            </a:r>
            <a:r>
              <a:rPr sz="1600" spc="-10" dirty="0">
                <a:latin typeface="Source Sans Pro" panose="020B0503030403020204" pitchFamily="34" charset="0"/>
                <a:cs typeface="Calibri"/>
              </a:rPr>
              <a:t>Expectancy</a:t>
            </a:r>
            <a:endParaRPr sz="1600" dirty="0">
              <a:latin typeface="Source Sans Pro" panose="020B0503030403020204" pitchFamily="34" charset="0"/>
              <a:cs typeface="Calibri"/>
            </a:endParaRPr>
          </a:p>
          <a:p>
            <a:pPr marL="1212850" lvl="2" indent="-285750">
              <a:lnSpc>
                <a:spcPct val="100000"/>
              </a:lnSpc>
              <a:spcBef>
                <a:spcPts val="425"/>
              </a:spcBef>
              <a:buFont typeface="Arial" panose="020B0604020202020204" pitchFamily="34" charset="0"/>
              <a:buChar char="•"/>
              <a:tabLst>
                <a:tab pos="1155065" algn="l"/>
                <a:tab pos="1155700" algn="l"/>
              </a:tabLst>
            </a:pPr>
            <a:r>
              <a:rPr sz="1600" spc="-5" dirty="0">
                <a:latin typeface="Source Sans Pro" panose="020B0503030403020204" pitchFamily="34" charset="0"/>
                <a:cs typeface="Calibri"/>
              </a:rPr>
              <a:t>Individual not </a:t>
            </a:r>
            <a:r>
              <a:rPr sz="1600" spc="-10" dirty="0">
                <a:latin typeface="Source Sans Pro" panose="020B0503030403020204" pitchFamily="34" charset="0"/>
                <a:cs typeface="Calibri"/>
              </a:rPr>
              <a:t>more </a:t>
            </a:r>
            <a:r>
              <a:rPr sz="1600" spc="-5" dirty="0">
                <a:latin typeface="Source Sans Pro" panose="020B0503030403020204" pitchFamily="34" charset="0"/>
                <a:cs typeface="Calibri"/>
              </a:rPr>
              <a:t>than </a:t>
            </a:r>
            <a:r>
              <a:rPr sz="1600" spc="-10" dirty="0">
                <a:latin typeface="Source Sans Pro" panose="020B0503030403020204" pitchFamily="34" charset="0"/>
                <a:cs typeface="Calibri"/>
              </a:rPr>
              <a:t>ten </a:t>
            </a:r>
            <a:r>
              <a:rPr sz="1600" spc="-15" dirty="0">
                <a:latin typeface="Source Sans Pro" panose="020B0503030403020204" pitchFamily="34" charset="0"/>
                <a:cs typeface="Calibri"/>
              </a:rPr>
              <a:t>years </a:t>
            </a:r>
            <a:r>
              <a:rPr sz="1600" spc="-10" dirty="0">
                <a:latin typeface="Source Sans Pro" panose="020B0503030403020204" pitchFamily="34" charset="0"/>
                <a:cs typeface="Calibri"/>
              </a:rPr>
              <a:t>younger </a:t>
            </a:r>
            <a:r>
              <a:rPr sz="1600" spc="-5" dirty="0">
                <a:latin typeface="Source Sans Pro" panose="020B0503030403020204" pitchFamily="34" charset="0"/>
                <a:cs typeface="Calibri"/>
              </a:rPr>
              <a:t>than</a:t>
            </a:r>
            <a:r>
              <a:rPr sz="1600" spc="160" dirty="0">
                <a:latin typeface="Source Sans Pro" panose="020B0503030403020204" pitchFamily="34" charset="0"/>
                <a:cs typeface="Calibri"/>
              </a:rPr>
              <a:t> </a:t>
            </a:r>
            <a:r>
              <a:rPr lang="en-US" sz="1600" spc="-10" dirty="0">
                <a:latin typeface="Source Sans Pro" panose="020B0503030403020204" pitchFamily="34" charset="0"/>
                <a:cs typeface="Calibri"/>
              </a:rPr>
              <a:t>the IRA owner</a:t>
            </a:r>
          </a:p>
          <a:p>
            <a:pPr marL="1212850" lvl="2" indent="-285750">
              <a:lnSpc>
                <a:spcPct val="100000"/>
              </a:lnSpc>
              <a:spcBef>
                <a:spcPts val="425"/>
              </a:spcBef>
              <a:buFont typeface="Arial" panose="020B0604020202020204" pitchFamily="34" charset="0"/>
              <a:buChar char="•"/>
              <a:tabLst>
                <a:tab pos="1155065" algn="l"/>
                <a:tab pos="1155700" algn="l"/>
              </a:tabLst>
            </a:pPr>
            <a:endParaRPr lang="en-US" sz="1600" spc="-10" dirty="0">
              <a:latin typeface="Source Sans Pro" panose="020B0503030403020204" pitchFamily="34" charset="0"/>
              <a:cs typeface="Calibri"/>
            </a:endParaRPr>
          </a:p>
          <a:p>
            <a:pPr marL="927100" lvl="2">
              <a:lnSpc>
                <a:spcPct val="100000"/>
              </a:lnSpc>
              <a:spcBef>
                <a:spcPts val="425"/>
              </a:spcBef>
              <a:tabLst>
                <a:tab pos="1155065" algn="l"/>
                <a:tab pos="1155700" algn="l"/>
              </a:tabLst>
            </a:pPr>
            <a:endParaRPr lang="en-US" sz="1600" spc="-10" dirty="0">
              <a:latin typeface="Calibri"/>
              <a:cs typeface="Calibri"/>
            </a:endParaRPr>
          </a:p>
        </p:txBody>
      </p:sp>
    </p:spTree>
    <p:extLst>
      <p:ext uri="{BB962C8B-B14F-4D97-AF65-F5344CB8AC3E}">
        <p14:creationId xmlns:p14="http://schemas.microsoft.com/office/powerpoint/2010/main" val="142632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a:t>SECURE Act: Rules of Engagement</a:t>
            </a:r>
          </a:p>
        </p:txBody>
      </p:sp>
      <p:sp>
        <p:nvSpPr>
          <p:cNvPr id="6" name="object 4">
            <a:extLst>
              <a:ext uri="{FF2B5EF4-FFF2-40B4-BE49-F238E27FC236}">
                <a16:creationId xmlns:a16="http://schemas.microsoft.com/office/drawing/2014/main" id="{9A4C2230-439C-4100-82F3-8EC3C6AE6BEA}"/>
              </a:ext>
            </a:extLst>
          </p:cNvPr>
          <p:cNvSpPr txBox="1"/>
          <p:nvPr/>
        </p:nvSpPr>
        <p:spPr>
          <a:xfrm>
            <a:off x="364010" y="2053458"/>
            <a:ext cx="8269755" cy="4944943"/>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tabLst>
                <a:tab pos="354965" algn="l"/>
                <a:tab pos="355600" algn="l"/>
              </a:tabLst>
            </a:pPr>
            <a:r>
              <a:rPr sz="1600" b="1" spc="-15" dirty="0">
                <a:latin typeface="Source Sans Pro" panose="020B0503030403020204" pitchFamily="34" charset="0"/>
                <a:cs typeface="Calibri"/>
              </a:rPr>
              <a:t>Post-Death </a:t>
            </a:r>
            <a:r>
              <a:rPr sz="1600" b="1" spc="-5" dirty="0">
                <a:latin typeface="Source Sans Pro" panose="020B0503030403020204" pitchFamily="34" charset="0"/>
                <a:cs typeface="Calibri"/>
              </a:rPr>
              <a:t>Distributions </a:t>
            </a:r>
            <a:r>
              <a:rPr sz="1600" b="1" spc="-10" dirty="0">
                <a:latin typeface="Source Sans Pro" panose="020B0503030403020204" pitchFamily="34" charset="0"/>
                <a:cs typeface="Calibri"/>
              </a:rPr>
              <a:t>after </a:t>
            </a:r>
            <a:r>
              <a:rPr sz="1600" b="1" dirty="0">
                <a:latin typeface="Source Sans Pro" panose="020B0503030403020204" pitchFamily="34" charset="0"/>
                <a:cs typeface="Calibri"/>
              </a:rPr>
              <a:t>the </a:t>
            </a:r>
            <a:r>
              <a:rPr sz="1600" b="1" spc="-5" dirty="0">
                <a:latin typeface="Source Sans Pro" panose="020B0503030403020204" pitchFamily="34" charset="0"/>
                <a:cs typeface="Calibri"/>
              </a:rPr>
              <a:t>Secure</a:t>
            </a:r>
            <a:r>
              <a:rPr sz="1600" b="1" spc="-75" dirty="0">
                <a:latin typeface="Source Sans Pro" panose="020B0503030403020204" pitchFamily="34" charset="0"/>
                <a:cs typeface="Calibri"/>
              </a:rPr>
              <a:t> </a:t>
            </a:r>
            <a:r>
              <a:rPr sz="1600" b="1" dirty="0">
                <a:latin typeface="Source Sans Pro" panose="020B0503030403020204" pitchFamily="34" charset="0"/>
                <a:cs typeface="Calibri"/>
              </a:rPr>
              <a:t>Act:</a:t>
            </a:r>
          </a:p>
          <a:p>
            <a:pPr marL="927100" lvl="2">
              <a:lnSpc>
                <a:spcPct val="100000"/>
              </a:lnSpc>
              <a:spcBef>
                <a:spcPts val="425"/>
              </a:spcBef>
              <a:tabLst>
                <a:tab pos="1155065" algn="l"/>
                <a:tab pos="1155700" algn="l"/>
              </a:tabLst>
            </a:pPr>
            <a:endParaRPr lang="en-US" sz="1600" spc="-10" dirty="0">
              <a:latin typeface="Source Sans Pro" panose="020B0503030403020204" pitchFamily="34" charset="0"/>
              <a:cs typeface="Calibri"/>
            </a:endParaRPr>
          </a:p>
          <a:p>
            <a:pPr marL="755650" lvl="1" indent="-285750">
              <a:spcBef>
                <a:spcPts val="425"/>
              </a:spcBef>
              <a:buFont typeface="Arial" panose="020B0604020202020204" pitchFamily="34" charset="0"/>
              <a:buChar char="•"/>
              <a:tabLst>
                <a:tab pos="1155065" algn="l"/>
                <a:tab pos="1155700" algn="l"/>
              </a:tabLst>
            </a:pPr>
            <a:r>
              <a:rPr lang="en-US" sz="1600" dirty="0">
                <a:latin typeface="Source Sans Pro" panose="020B0503030403020204" pitchFamily="34" charset="0"/>
              </a:rPr>
              <a:t>Non-Designated Beneficiaries (estates, charities, or trusts not qualifying as a “Look-Through” Trust) must “empty” the IRA within 5 years if the IRA owner dies prior to their Required Beginning Date or taken as Required Minimum Distributions based on the remaining life expectancy of the deceased IRA owner if the owner dies on or after their Required Beginning Date.</a:t>
            </a:r>
          </a:p>
          <a:p>
            <a:pPr marL="755650" lvl="1" indent="-285750">
              <a:spcBef>
                <a:spcPts val="425"/>
              </a:spcBef>
              <a:buFont typeface="Arial" panose="020B0604020202020204" pitchFamily="34" charset="0"/>
              <a:buChar char="•"/>
              <a:tabLst>
                <a:tab pos="1155065" algn="l"/>
                <a:tab pos="1155700" algn="l"/>
              </a:tabLst>
            </a:pPr>
            <a:endParaRPr lang="en-US" sz="1600" dirty="0">
              <a:latin typeface="Source Sans Pro" panose="020B0503030403020204" pitchFamily="34" charset="0"/>
            </a:endParaRPr>
          </a:p>
          <a:p>
            <a:pPr marL="755650" lvl="1" indent="-285750">
              <a:spcBef>
                <a:spcPts val="425"/>
              </a:spcBef>
              <a:buFont typeface="Arial" panose="020B0604020202020204" pitchFamily="34" charset="0"/>
              <a:buChar char="•"/>
              <a:tabLst>
                <a:tab pos="1155065" algn="l"/>
                <a:tab pos="1155700" algn="l"/>
              </a:tabLst>
            </a:pPr>
            <a:r>
              <a:rPr lang="en-US" sz="1600" dirty="0">
                <a:latin typeface="Source Sans Pro" panose="020B0503030403020204" pitchFamily="34" charset="0"/>
              </a:rPr>
              <a:t>At the death of Eligible Designated Beneficiaries, “Successor Beneficiaries” are not allowed to use the “stretch” distribution strategy. They must use the 10 year “cliff” distribution.</a:t>
            </a:r>
          </a:p>
          <a:p>
            <a:pPr marL="755650" lvl="1" indent="-285750">
              <a:spcBef>
                <a:spcPts val="425"/>
              </a:spcBef>
              <a:buFont typeface="Arial" panose="020B0604020202020204" pitchFamily="34" charset="0"/>
              <a:buChar char="•"/>
              <a:tabLst>
                <a:tab pos="1155065" algn="l"/>
                <a:tab pos="1155700" algn="l"/>
              </a:tabLst>
            </a:pPr>
            <a:endParaRPr lang="en-US" sz="1600" dirty="0">
              <a:latin typeface="Source Sans Pro" panose="020B0503030403020204" pitchFamily="34" charset="0"/>
            </a:endParaRPr>
          </a:p>
          <a:p>
            <a:pPr marL="755650" lvl="1" indent="-285750">
              <a:spcBef>
                <a:spcPts val="425"/>
              </a:spcBef>
              <a:buFont typeface="Arial" panose="020B0604020202020204" pitchFamily="34" charset="0"/>
              <a:buChar char="•"/>
              <a:tabLst>
                <a:tab pos="1155065" algn="l"/>
                <a:tab pos="1155700" algn="l"/>
              </a:tabLst>
            </a:pPr>
            <a:r>
              <a:rPr lang="en-US" sz="1600" dirty="0">
                <a:latin typeface="Source Sans Pro" panose="020B0503030403020204" pitchFamily="34" charset="0"/>
              </a:rPr>
              <a:t>The age for Qualified Charitable Distributions has not changed. To make a QCD, the IRA owner must be at least the exact age of 70 ½. </a:t>
            </a:r>
          </a:p>
          <a:p>
            <a:pPr marL="755650" lvl="1" indent="-285750">
              <a:spcBef>
                <a:spcPts val="425"/>
              </a:spcBef>
              <a:buFont typeface="Arial" panose="020B0604020202020204" pitchFamily="34" charset="0"/>
              <a:buChar char="•"/>
              <a:tabLst>
                <a:tab pos="1155065" algn="l"/>
                <a:tab pos="1155700" algn="l"/>
              </a:tabLst>
            </a:pPr>
            <a:endParaRPr lang="en-US" sz="1600" i="1" dirty="0">
              <a:latin typeface="Source Sans Pro" panose="020B0503030403020204" pitchFamily="34" charset="0"/>
            </a:endParaRPr>
          </a:p>
          <a:p>
            <a:pPr marL="469900" lvl="1">
              <a:spcBef>
                <a:spcPts val="425"/>
              </a:spcBef>
              <a:tabLst>
                <a:tab pos="1155065" algn="l"/>
                <a:tab pos="1155700" algn="l"/>
              </a:tabLst>
            </a:pPr>
            <a:endParaRPr lang="en-US" sz="1600" i="1" spc="-10" dirty="0">
              <a:latin typeface="Source Sans Pro" panose="020B0503030403020204" pitchFamily="34" charset="0"/>
              <a:cs typeface="Calibri"/>
            </a:endParaRPr>
          </a:p>
          <a:p>
            <a:pPr marL="755650" lvl="1" indent="-285750">
              <a:spcBef>
                <a:spcPts val="425"/>
              </a:spcBef>
              <a:buFont typeface="Arial" panose="020B0604020202020204" pitchFamily="34" charset="0"/>
              <a:buChar char="•"/>
              <a:tabLst>
                <a:tab pos="1155065" algn="l"/>
                <a:tab pos="1155700" algn="l"/>
              </a:tabLst>
            </a:pPr>
            <a:endParaRPr lang="en-US" sz="1600" i="1" spc="-10" dirty="0">
              <a:latin typeface="Source Sans Pro" panose="020B0503030403020204" pitchFamily="34" charset="0"/>
              <a:cs typeface="Calibri"/>
            </a:endParaRPr>
          </a:p>
          <a:p>
            <a:pPr marL="1212850" lvl="2" indent="-285750">
              <a:lnSpc>
                <a:spcPct val="100000"/>
              </a:lnSpc>
              <a:spcBef>
                <a:spcPts val="425"/>
              </a:spcBef>
              <a:buFont typeface="Arial" panose="020B0604020202020204" pitchFamily="34" charset="0"/>
              <a:buChar char="•"/>
              <a:tabLst>
                <a:tab pos="1155065" algn="l"/>
                <a:tab pos="1155700" algn="l"/>
              </a:tabLst>
            </a:pPr>
            <a:endParaRPr lang="en-US" sz="1600" spc="-10" dirty="0">
              <a:latin typeface="Calibri"/>
              <a:cs typeface="Calibri"/>
            </a:endParaRPr>
          </a:p>
        </p:txBody>
      </p:sp>
    </p:spTree>
    <p:extLst>
      <p:ext uri="{BB962C8B-B14F-4D97-AF65-F5344CB8AC3E}">
        <p14:creationId xmlns:p14="http://schemas.microsoft.com/office/powerpoint/2010/main" val="894830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US" sz="1800" b="0" dirty="0">
                <a:solidFill>
                  <a:schemeClr val="tx1"/>
                </a:solidFill>
              </a:rPr>
              <a:t>Planning Alternatives:  There are numerous alternative strategies to consider in mitigating the adverse affects of the new tax law. The following is a high-level overview of five alternatives.</a:t>
            </a:r>
          </a:p>
          <a:p>
            <a:endParaRPr lang="en-US" sz="1800" b="0" dirty="0">
              <a:solidFill>
                <a:schemeClr val="tx1"/>
              </a:solidFill>
            </a:endParaRPr>
          </a:p>
          <a:p>
            <a:pPr marL="285750" indent="-285750">
              <a:buFont typeface="Arial" panose="020B0604020202020204" pitchFamily="34" charset="0"/>
              <a:buChar char="•"/>
            </a:pPr>
            <a:r>
              <a:rPr lang="en-US" sz="1800" b="0" dirty="0">
                <a:solidFill>
                  <a:schemeClr val="tx1"/>
                </a:solidFill>
              </a:rPr>
              <a:t>Take larger IRA distributions during lifetime</a:t>
            </a:r>
          </a:p>
          <a:p>
            <a:pPr marL="285750" indent="-285750">
              <a:buFont typeface="Arial" panose="020B0604020202020204" pitchFamily="34" charset="0"/>
              <a:buChar char="•"/>
            </a:pPr>
            <a:r>
              <a:rPr lang="en-US" sz="1800" b="0" dirty="0">
                <a:solidFill>
                  <a:schemeClr val="tx1"/>
                </a:solidFill>
              </a:rPr>
              <a:t>Modification of a “Conduit Trust” to  an “Accumulation Trust”</a:t>
            </a:r>
          </a:p>
          <a:p>
            <a:pPr marL="285750" indent="-285750">
              <a:buFont typeface="Arial" panose="020B0604020202020204" pitchFamily="34" charset="0"/>
              <a:buChar char="•"/>
            </a:pPr>
            <a:r>
              <a:rPr lang="en-US" sz="1800" b="0" dirty="0">
                <a:solidFill>
                  <a:schemeClr val="tx1"/>
                </a:solidFill>
              </a:rPr>
              <a:t>Use IRA distributions to fund an Irrevocable Life Insurance Trust</a:t>
            </a:r>
          </a:p>
          <a:p>
            <a:pPr marL="285750" indent="-285750">
              <a:buFont typeface="Arial" panose="020B0604020202020204" pitchFamily="34" charset="0"/>
              <a:buChar char="•"/>
            </a:pPr>
            <a:r>
              <a:rPr lang="en-US" sz="1800" b="0" dirty="0">
                <a:solidFill>
                  <a:schemeClr val="tx1"/>
                </a:solidFill>
              </a:rPr>
              <a:t>Replicate the stretch by using a Charitable Remainder Trust</a:t>
            </a:r>
          </a:p>
          <a:p>
            <a:pPr marL="285750" indent="-285750">
              <a:buFont typeface="Arial" panose="020B0604020202020204" pitchFamily="34" charset="0"/>
              <a:buChar char="•"/>
            </a:pPr>
            <a:r>
              <a:rPr lang="en-US" sz="1800" b="0" dirty="0">
                <a:solidFill>
                  <a:schemeClr val="tx1"/>
                </a:solidFill>
              </a:rPr>
              <a:t>Convert the Traditional IRA to a Roth IRA</a:t>
            </a:r>
          </a:p>
        </p:txBody>
      </p:sp>
      <p:sp>
        <p:nvSpPr>
          <p:cNvPr id="3" name="Title 2"/>
          <p:cNvSpPr>
            <a:spLocks noGrp="1"/>
          </p:cNvSpPr>
          <p:nvPr>
            <p:ph type="title"/>
          </p:nvPr>
        </p:nvSpPr>
        <p:spPr/>
        <p:txBody>
          <a:bodyPr>
            <a:normAutofit/>
          </a:bodyPr>
          <a:lstStyle/>
          <a:p>
            <a:r>
              <a:rPr lang="en-US" sz="2400" dirty="0"/>
              <a:t>Strategy Considerations: Planning Alternatives</a:t>
            </a:r>
          </a:p>
        </p:txBody>
      </p:sp>
    </p:spTree>
    <p:extLst>
      <p:ext uri="{BB962C8B-B14F-4D97-AF65-F5344CB8AC3E}">
        <p14:creationId xmlns:p14="http://schemas.microsoft.com/office/powerpoint/2010/main" val="979547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marL="285750" indent="-285750">
              <a:buFont typeface="Arial" panose="020B0604020202020204" pitchFamily="34" charset="0"/>
              <a:buChar char="•"/>
            </a:pPr>
            <a:r>
              <a:rPr lang="en-US" sz="1800" b="0" dirty="0">
                <a:solidFill>
                  <a:schemeClr val="tx1"/>
                </a:solidFill>
              </a:rPr>
              <a:t>Consider taking larger penalty-free distributions from the IRA during the owner’s lifetime. </a:t>
            </a:r>
          </a:p>
          <a:p>
            <a:pPr marL="285750" indent="-285750">
              <a:buFont typeface="Arial" panose="020B0604020202020204" pitchFamily="34" charset="0"/>
              <a:buChar char="•"/>
            </a:pPr>
            <a:r>
              <a:rPr lang="en-US" sz="1800" b="0" dirty="0">
                <a:solidFill>
                  <a:schemeClr val="tx1"/>
                </a:solidFill>
              </a:rPr>
              <a:t>Manage distribution amounts to avoid exceeding the owner’s current marginal income-tax rate. This will help reduce the size of the IRA during the owner’s life.</a:t>
            </a:r>
          </a:p>
          <a:p>
            <a:pPr marL="971550" lvl="1" indent="-285750"/>
            <a:r>
              <a:rPr lang="en-US" sz="1800" dirty="0"/>
              <a:t>Reinvest distribution in assets receiving a stepped-up income tax basis at death. This reduces the size of the “Inherited” IRA. </a:t>
            </a:r>
          </a:p>
          <a:p>
            <a:pPr marL="971550" lvl="1" indent="-285750"/>
            <a:r>
              <a:rPr lang="en-US" sz="1800" dirty="0"/>
              <a:t>Make gifts using the $15,000 annual tax-free gifting rights. This allows growth to occur at the beneficiary’s level. </a:t>
            </a:r>
          </a:p>
          <a:p>
            <a:pPr marL="971550" lvl="1" indent="-285750"/>
            <a:endParaRPr lang="en-US" sz="2200" b="0" dirty="0"/>
          </a:p>
        </p:txBody>
      </p:sp>
      <p:sp>
        <p:nvSpPr>
          <p:cNvPr id="3" name="Title 2"/>
          <p:cNvSpPr>
            <a:spLocks noGrp="1"/>
          </p:cNvSpPr>
          <p:nvPr>
            <p:ph type="title"/>
          </p:nvPr>
        </p:nvSpPr>
        <p:spPr/>
        <p:txBody>
          <a:bodyPr>
            <a:normAutofit fontScale="90000"/>
          </a:bodyPr>
          <a:lstStyle/>
          <a:p>
            <a:br>
              <a:rPr lang="en-US" sz="2400" dirty="0"/>
            </a:br>
            <a:r>
              <a:rPr lang="en-US" sz="2400" dirty="0"/>
              <a:t>Strategy Consideration #1:</a:t>
            </a:r>
            <a:br>
              <a:rPr lang="en-US" sz="2400" dirty="0"/>
            </a:br>
            <a:r>
              <a:rPr lang="en-US" sz="2400" dirty="0"/>
              <a:t>Taking Larger IRA Distributions During Lifetime</a:t>
            </a:r>
            <a:br>
              <a:rPr lang="en-US" sz="2400" dirty="0"/>
            </a:br>
            <a:endParaRPr lang="en-US" sz="2400" dirty="0"/>
          </a:p>
        </p:txBody>
      </p:sp>
    </p:spTree>
    <p:extLst>
      <p:ext uri="{BB962C8B-B14F-4D97-AF65-F5344CB8AC3E}">
        <p14:creationId xmlns:p14="http://schemas.microsoft.com/office/powerpoint/2010/main" val="3278891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marL="285750" indent="-285750">
              <a:buFont typeface="Arial" panose="020B0604020202020204" pitchFamily="34" charset="0"/>
              <a:buChar char="•"/>
            </a:pPr>
            <a:r>
              <a:rPr lang="en-US" sz="1600" i="1" spc="-10" dirty="0">
                <a:solidFill>
                  <a:schemeClr val="tx1"/>
                </a:solidFill>
                <a:latin typeface="Calibri"/>
                <a:cs typeface="Calibri"/>
              </a:rPr>
              <a:t>Conduit Trust (all distributions are made outright to the trust’s beneficiaries) vs. Accumulation Trust (trust that may accumulate distributions as they “leave the IRA” but may be distributed at a later date)</a:t>
            </a:r>
            <a:endParaRPr lang="en-US" sz="1600" i="1" dirty="0">
              <a:solidFill>
                <a:schemeClr val="tx1"/>
              </a:solidFill>
              <a:latin typeface="Calibri"/>
              <a:cs typeface="Calibri"/>
            </a:endParaRPr>
          </a:p>
          <a:p>
            <a:pPr marL="285750" indent="-285750"/>
            <a:endParaRPr lang="en-US" sz="1600" b="0" dirty="0">
              <a:solidFill>
                <a:schemeClr val="tx1"/>
              </a:solidFill>
            </a:endParaRPr>
          </a:p>
          <a:p>
            <a:pPr marL="285750" indent="-285750"/>
            <a:r>
              <a:rPr lang="en-US" sz="1600" dirty="0">
                <a:solidFill>
                  <a:schemeClr val="tx1"/>
                </a:solidFill>
              </a:rPr>
              <a:t>Key issues &amp; benefits:</a:t>
            </a:r>
          </a:p>
          <a:p>
            <a:pPr marL="285750" indent="-285750">
              <a:buFont typeface="Arial" panose="020B0604020202020204" pitchFamily="34" charset="0"/>
              <a:buChar char="•"/>
            </a:pPr>
            <a:r>
              <a:rPr lang="en-US" sz="1600" b="0" dirty="0">
                <a:solidFill>
                  <a:schemeClr val="tx1"/>
                </a:solidFill>
              </a:rPr>
              <a:t>An “Accumulation Trust” must (also) qualify as a “Look-Through” Trust</a:t>
            </a:r>
          </a:p>
          <a:p>
            <a:pPr marL="971550" lvl="1" indent="-285750"/>
            <a:r>
              <a:rPr lang="en-US" sz="1600" dirty="0"/>
              <a:t>Both Conduit Trusts and Accumulation Trusts can be a “Look-Through” Trust. The only difference is the requirement of a Conduit Trust to make a distribution of the RMD (paid to the trust) to the trust beneficiary.</a:t>
            </a:r>
            <a:endParaRPr lang="en-US" sz="1600" b="0" dirty="0">
              <a:solidFill>
                <a:schemeClr val="tx1"/>
              </a:solidFill>
            </a:endParaRPr>
          </a:p>
          <a:p>
            <a:pPr marL="285750" indent="-285750">
              <a:buFont typeface="Arial" panose="020B0604020202020204" pitchFamily="34" charset="0"/>
              <a:buChar char="•"/>
            </a:pPr>
            <a:r>
              <a:rPr lang="en-US" sz="1600" b="0" dirty="0">
                <a:solidFill>
                  <a:schemeClr val="tx1"/>
                </a:solidFill>
              </a:rPr>
              <a:t>The IRA is distributed with ten (10) years to the “Accumulation Trust”.</a:t>
            </a:r>
          </a:p>
          <a:p>
            <a:pPr marL="285750" indent="-285750">
              <a:buFont typeface="Arial" panose="020B0604020202020204" pitchFamily="34" charset="0"/>
              <a:buChar char="•"/>
            </a:pPr>
            <a:r>
              <a:rPr lang="en-US" sz="1600" b="0" dirty="0">
                <a:solidFill>
                  <a:schemeClr val="tx1"/>
                </a:solidFill>
              </a:rPr>
              <a:t>The Trustee will have greater control regarding the future distribution of funds to its beneficiaries.</a:t>
            </a:r>
          </a:p>
        </p:txBody>
      </p:sp>
      <p:sp>
        <p:nvSpPr>
          <p:cNvPr id="3" name="Title 2"/>
          <p:cNvSpPr>
            <a:spLocks noGrp="1"/>
          </p:cNvSpPr>
          <p:nvPr>
            <p:ph type="title"/>
          </p:nvPr>
        </p:nvSpPr>
        <p:spPr/>
        <p:txBody>
          <a:bodyPr>
            <a:normAutofit fontScale="90000"/>
          </a:bodyPr>
          <a:lstStyle/>
          <a:p>
            <a:br>
              <a:rPr lang="en-US" sz="2400" dirty="0"/>
            </a:br>
            <a:r>
              <a:rPr lang="en-US" sz="2400" dirty="0"/>
              <a:t>Strategy Consideration #2:</a:t>
            </a:r>
            <a:br>
              <a:rPr lang="en-US" sz="2400" dirty="0"/>
            </a:br>
            <a:r>
              <a:rPr lang="en-US" sz="2400" dirty="0"/>
              <a:t>Conduit Trust vs. “Accumulation Trust”</a:t>
            </a:r>
            <a:br>
              <a:rPr lang="en-US" sz="2400" dirty="0"/>
            </a:br>
            <a:endParaRPr lang="en-US" sz="2400" dirty="0"/>
          </a:p>
        </p:txBody>
      </p:sp>
    </p:spTree>
    <p:extLst>
      <p:ext uri="{BB962C8B-B14F-4D97-AF65-F5344CB8AC3E}">
        <p14:creationId xmlns:p14="http://schemas.microsoft.com/office/powerpoint/2010/main" val="627850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6CEBBDDA-049E-4125-803B-B3CBF3614677}"/>
              </a:ext>
            </a:extLst>
          </p:cNvPr>
          <p:cNvSpPr>
            <a:spLocks noGrp="1"/>
          </p:cNvSpPr>
          <p:nvPr>
            <p:ph type="title"/>
          </p:nvPr>
        </p:nvSpPr>
        <p:spPr>
          <a:xfrm>
            <a:off x="363538" y="500063"/>
            <a:ext cx="7915275" cy="1370012"/>
          </a:xfrm>
        </p:spPr>
        <p:txBody>
          <a:bodyPr>
            <a:normAutofit/>
          </a:bodyPr>
          <a:lstStyle/>
          <a:p>
            <a:r>
              <a:rPr lang="en-US" sz="2400" dirty="0"/>
              <a:t>IRA Conduit Trust Hypothetical</a:t>
            </a:r>
            <a:br>
              <a:rPr lang="en-US" sz="2400" dirty="0"/>
            </a:br>
            <a:r>
              <a:rPr lang="en-US" sz="2400" dirty="0"/>
              <a:t>Assumes $1,000,000 (7% Annual Growth Rate)</a:t>
            </a:r>
          </a:p>
        </p:txBody>
      </p:sp>
      <p:graphicFrame>
        <p:nvGraphicFramePr>
          <p:cNvPr id="7" name="object 4">
            <a:extLst>
              <a:ext uri="{FF2B5EF4-FFF2-40B4-BE49-F238E27FC236}">
                <a16:creationId xmlns:a16="http://schemas.microsoft.com/office/drawing/2014/main" id="{EC32FF5B-3515-44E4-8231-BB9EC032A698}"/>
              </a:ext>
            </a:extLst>
          </p:cNvPr>
          <p:cNvGraphicFramePr>
            <a:graphicFrameLocks noGrp="1"/>
          </p:cNvGraphicFramePr>
          <p:nvPr>
            <p:extLst>
              <p:ext uri="{D42A27DB-BD31-4B8C-83A1-F6EECF244321}">
                <p14:modId xmlns:p14="http://schemas.microsoft.com/office/powerpoint/2010/main" val="782354898"/>
              </p:ext>
            </p:extLst>
          </p:nvPr>
        </p:nvGraphicFramePr>
        <p:xfrm>
          <a:off x="810228" y="2046720"/>
          <a:ext cx="7162747" cy="3748405"/>
        </p:xfrm>
        <a:graphic>
          <a:graphicData uri="http://schemas.openxmlformats.org/drawingml/2006/table">
            <a:tbl>
              <a:tblPr firstRow="1" bandRow="1">
                <a:tableStyleId>{2D5ABB26-0587-4C30-8999-92F81FD0307C}</a:tableStyleId>
              </a:tblPr>
              <a:tblGrid>
                <a:gridCol w="903135">
                  <a:extLst>
                    <a:ext uri="{9D8B030D-6E8A-4147-A177-3AD203B41FA5}">
                      <a16:colId xmlns:a16="http://schemas.microsoft.com/office/drawing/2014/main" val="20000"/>
                    </a:ext>
                  </a:extLst>
                </a:gridCol>
                <a:gridCol w="520280">
                  <a:extLst>
                    <a:ext uri="{9D8B030D-6E8A-4147-A177-3AD203B41FA5}">
                      <a16:colId xmlns:a16="http://schemas.microsoft.com/office/drawing/2014/main" val="20001"/>
                    </a:ext>
                  </a:extLst>
                </a:gridCol>
                <a:gridCol w="2022672">
                  <a:extLst>
                    <a:ext uri="{9D8B030D-6E8A-4147-A177-3AD203B41FA5}">
                      <a16:colId xmlns:a16="http://schemas.microsoft.com/office/drawing/2014/main" val="20002"/>
                    </a:ext>
                  </a:extLst>
                </a:gridCol>
                <a:gridCol w="1859449">
                  <a:extLst>
                    <a:ext uri="{9D8B030D-6E8A-4147-A177-3AD203B41FA5}">
                      <a16:colId xmlns:a16="http://schemas.microsoft.com/office/drawing/2014/main" val="20003"/>
                    </a:ext>
                  </a:extLst>
                </a:gridCol>
                <a:gridCol w="1857211">
                  <a:extLst>
                    <a:ext uri="{9D8B030D-6E8A-4147-A177-3AD203B41FA5}">
                      <a16:colId xmlns:a16="http://schemas.microsoft.com/office/drawing/2014/main" val="20004"/>
                    </a:ext>
                  </a:extLst>
                </a:gridCol>
              </a:tblGrid>
              <a:tr h="503556">
                <a:tc>
                  <a:txBody>
                    <a:bodyPr/>
                    <a:lstStyle/>
                    <a:p>
                      <a:pPr algn="ctr">
                        <a:lnSpc>
                          <a:spcPct val="100000"/>
                        </a:lnSpc>
                        <a:spcBef>
                          <a:spcPts val="385"/>
                        </a:spcBef>
                      </a:pPr>
                      <a:r>
                        <a:rPr sz="1550" b="1" spc="-20" dirty="0">
                          <a:latin typeface="Calibri"/>
                          <a:cs typeface="Calibri"/>
                        </a:rPr>
                        <a:t>Years </a:t>
                      </a:r>
                      <a:r>
                        <a:rPr sz="1550" b="1" spc="-5" dirty="0">
                          <a:latin typeface="Calibri"/>
                          <a:cs typeface="Calibri"/>
                        </a:rPr>
                        <a:t>after</a:t>
                      </a:r>
                      <a:endParaRPr sz="1550" dirty="0">
                        <a:latin typeface="Calibri"/>
                        <a:cs typeface="Calibri"/>
                      </a:endParaRPr>
                    </a:p>
                    <a:p>
                      <a:pPr algn="ctr">
                        <a:lnSpc>
                          <a:spcPct val="100000"/>
                        </a:lnSpc>
                        <a:spcBef>
                          <a:spcPts val="725"/>
                        </a:spcBef>
                      </a:pPr>
                      <a:r>
                        <a:rPr sz="1550" b="1" dirty="0">
                          <a:latin typeface="Calibri"/>
                          <a:cs typeface="Calibri"/>
                        </a:rPr>
                        <a:t>Death</a:t>
                      </a:r>
                      <a:endParaRPr sz="1550" dirty="0">
                        <a:latin typeface="Calibri"/>
                        <a:cs typeface="Calibri"/>
                      </a:endParaRPr>
                    </a:p>
                  </a:txBody>
                  <a:tcPr marL="0" marR="0" marT="48895" marB="0">
                    <a:lnB w="33685">
                      <a:solidFill>
                        <a:srgbClr val="000000"/>
                      </a:solidFill>
                      <a:prstDash val="solid"/>
                    </a:lnB>
                    <a:solidFill>
                      <a:srgbClr val="FFF2CC"/>
                    </a:solidFill>
                  </a:tcPr>
                </a:tc>
                <a:tc>
                  <a:txBody>
                    <a:bodyPr/>
                    <a:lstStyle/>
                    <a:p>
                      <a:pPr>
                        <a:lnSpc>
                          <a:spcPct val="100000"/>
                        </a:lnSpc>
                        <a:spcBef>
                          <a:spcPts val="40"/>
                        </a:spcBef>
                      </a:pPr>
                      <a:endParaRPr sz="2300" dirty="0">
                        <a:latin typeface="Times New Roman"/>
                        <a:cs typeface="Times New Roman"/>
                      </a:endParaRPr>
                    </a:p>
                    <a:p>
                      <a:pPr marL="13335" algn="ctr">
                        <a:lnSpc>
                          <a:spcPct val="100000"/>
                        </a:lnSpc>
                        <a:spcBef>
                          <a:spcPts val="5"/>
                        </a:spcBef>
                      </a:pPr>
                      <a:r>
                        <a:rPr sz="1950" b="1" spc="5" dirty="0">
                          <a:latin typeface="Calibri"/>
                          <a:cs typeface="Calibri"/>
                        </a:rPr>
                        <a:t>Age</a:t>
                      </a:r>
                      <a:endParaRPr sz="1950" dirty="0">
                        <a:latin typeface="Calibri"/>
                        <a:cs typeface="Calibri"/>
                      </a:endParaRPr>
                    </a:p>
                  </a:txBody>
                  <a:tcPr marL="0" marR="0" marT="5080" marB="0">
                    <a:lnR w="50566">
                      <a:solidFill>
                        <a:srgbClr val="000000"/>
                      </a:solidFill>
                      <a:prstDash val="solid"/>
                    </a:lnR>
                    <a:lnB w="33685">
                      <a:solidFill>
                        <a:srgbClr val="000000"/>
                      </a:solidFill>
                      <a:prstDash val="solid"/>
                    </a:lnB>
                    <a:solidFill>
                      <a:srgbClr val="FFF2CC"/>
                    </a:solidFill>
                  </a:tcPr>
                </a:tc>
                <a:tc>
                  <a:txBody>
                    <a:bodyPr/>
                    <a:lstStyle/>
                    <a:p>
                      <a:pPr marR="18415" algn="ctr">
                        <a:lnSpc>
                          <a:spcPct val="100000"/>
                        </a:lnSpc>
                        <a:spcBef>
                          <a:spcPts val="35"/>
                        </a:spcBef>
                      </a:pPr>
                      <a:r>
                        <a:rPr sz="1950" b="1" dirty="0">
                          <a:latin typeface="Calibri"/>
                          <a:cs typeface="Calibri"/>
                        </a:rPr>
                        <a:t>RMD</a:t>
                      </a:r>
                      <a:endParaRPr sz="1950" dirty="0">
                        <a:latin typeface="Calibri"/>
                        <a:cs typeface="Calibri"/>
                      </a:endParaRPr>
                    </a:p>
                    <a:p>
                      <a:pPr marL="34290" algn="ctr">
                        <a:lnSpc>
                          <a:spcPct val="100000"/>
                        </a:lnSpc>
                        <a:spcBef>
                          <a:spcPts val="305"/>
                        </a:spcBef>
                      </a:pPr>
                      <a:r>
                        <a:rPr sz="1950" b="1" spc="10" dirty="0">
                          <a:latin typeface="Calibri"/>
                          <a:cs typeface="Calibri"/>
                        </a:rPr>
                        <a:t>Current</a:t>
                      </a:r>
                      <a:r>
                        <a:rPr sz="1950" b="1" spc="-155" dirty="0">
                          <a:latin typeface="Calibri"/>
                          <a:cs typeface="Calibri"/>
                        </a:rPr>
                        <a:t> </a:t>
                      </a:r>
                      <a:r>
                        <a:rPr sz="1950" b="1" spc="20" dirty="0">
                          <a:latin typeface="Calibri"/>
                          <a:cs typeface="Calibri"/>
                        </a:rPr>
                        <a:t>Method</a:t>
                      </a:r>
                      <a:endParaRPr sz="1950" dirty="0">
                        <a:latin typeface="Calibri"/>
                        <a:cs typeface="Calibri"/>
                      </a:endParaRPr>
                    </a:p>
                  </a:txBody>
                  <a:tcPr marL="0" marR="0" marT="4445" marB="0">
                    <a:lnL w="50566">
                      <a:solidFill>
                        <a:srgbClr val="000000"/>
                      </a:solidFill>
                      <a:prstDash val="solid"/>
                    </a:lnL>
                    <a:lnR w="16855">
                      <a:solidFill>
                        <a:srgbClr val="000000"/>
                      </a:solidFill>
                      <a:prstDash val="solid"/>
                    </a:lnR>
                    <a:lnB w="33685">
                      <a:solidFill>
                        <a:srgbClr val="000000"/>
                      </a:solidFill>
                      <a:prstDash val="solid"/>
                    </a:lnB>
                    <a:solidFill>
                      <a:srgbClr val="FFF2CC"/>
                    </a:solidFill>
                  </a:tcPr>
                </a:tc>
                <a:tc gridSpan="2">
                  <a:txBody>
                    <a:bodyPr/>
                    <a:lstStyle/>
                    <a:p>
                      <a:pPr marL="741045">
                        <a:lnSpc>
                          <a:spcPct val="100000"/>
                        </a:lnSpc>
                        <a:spcBef>
                          <a:spcPts val="35"/>
                        </a:spcBef>
                      </a:pPr>
                      <a:r>
                        <a:rPr sz="1950" b="1" spc="5" dirty="0">
                          <a:latin typeface="Calibri"/>
                          <a:cs typeface="Calibri"/>
                        </a:rPr>
                        <a:t>10-Year </a:t>
                      </a:r>
                      <a:r>
                        <a:rPr sz="1950" b="1" spc="10" dirty="0">
                          <a:latin typeface="Calibri"/>
                          <a:cs typeface="Calibri"/>
                        </a:rPr>
                        <a:t>Rule</a:t>
                      </a:r>
                      <a:r>
                        <a:rPr sz="1950" b="1" spc="-150" dirty="0">
                          <a:latin typeface="Calibri"/>
                          <a:cs typeface="Calibri"/>
                        </a:rPr>
                        <a:t> </a:t>
                      </a:r>
                      <a:r>
                        <a:rPr sz="1950" b="1" spc="10" dirty="0">
                          <a:latin typeface="Calibri"/>
                          <a:cs typeface="Calibri"/>
                        </a:rPr>
                        <a:t>Options</a:t>
                      </a:r>
                      <a:endParaRPr sz="1950" dirty="0">
                        <a:latin typeface="Calibri"/>
                        <a:cs typeface="Calibri"/>
                      </a:endParaRPr>
                    </a:p>
                    <a:p>
                      <a:pPr marL="219075">
                        <a:lnSpc>
                          <a:spcPct val="100000"/>
                        </a:lnSpc>
                        <a:spcBef>
                          <a:spcPts val="305"/>
                        </a:spcBef>
                        <a:tabLst>
                          <a:tab pos="2207895" algn="l"/>
                        </a:tabLst>
                      </a:pPr>
                      <a:r>
                        <a:rPr sz="1950" b="1" spc="-10" dirty="0">
                          <a:latin typeface="Calibri"/>
                          <a:cs typeface="Calibri"/>
                        </a:rPr>
                        <a:t>Equal</a:t>
                      </a:r>
                      <a:r>
                        <a:rPr sz="1950" b="1" dirty="0">
                          <a:latin typeface="Calibri"/>
                          <a:cs typeface="Calibri"/>
                        </a:rPr>
                        <a:t> </a:t>
                      </a:r>
                      <a:r>
                        <a:rPr sz="1950" b="1" spc="20" dirty="0">
                          <a:latin typeface="Calibri"/>
                          <a:cs typeface="Calibri"/>
                        </a:rPr>
                        <a:t>Schedule	</a:t>
                      </a:r>
                      <a:r>
                        <a:rPr sz="1950" b="1" spc="25" dirty="0">
                          <a:latin typeface="Calibri"/>
                          <a:cs typeface="Calibri"/>
                        </a:rPr>
                        <a:t>Full</a:t>
                      </a:r>
                      <a:r>
                        <a:rPr sz="1950" b="1" spc="-75" dirty="0">
                          <a:latin typeface="Calibri"/>
                          <a:cs typeface="Calibri"/>
                        </a:rPr>
                        <a:t> </a:t>
                      </a:r>
                      <a:r>
                        <a:rPr sz="1950" b="1" spc="5" dirty="0">
                          <a:latin typeface="Calibri"/>
                          <a:cs typeface="Calibri"/>
                        </a:rPr>
                        <a:t>Deferral</a:t>
                      </a:r>
                      <a:endParaRPr sz="1950" dirty="0">
                        <a:latin typeface="Calibri"/>
                        <a:cs typeface="Calibri"/>
                      </a:endParaRPr>
                    </a:p>
                  </a:txBody>
                  <a:tcPr marL="0" marR="0" marT="4445" marB="0">
                    <a:lnL w="16855">
                      <a:solidFill>
                        <a:srgbClr val="000000"/>
                      </a:solidFill>
                      <a:prstDash val="solid"/>
                    </a:lnL>
                    <a:lnB w="33685">
                      <a:solidFill>
                        <a:srgbClr val="000000"/>
                      </a:solidFill>
                      <a:prstDash val="solid"/>
                    </a:lnB>
                    <a:solidFill>
                      <a:srgbClr val="FFF2CC"/>
                    </a:solidFill>
                  </a:tcPr>
                </a:tc>
                <a:tc hMerge="1">
                  <a:txBody>
                    <a:bodyPr/>
                    <a:lstStyle/>
                    <a:p>
                      <a:endParaRPr/>
                    </a:p>
                  </a:txBody>
                  <a:tcPr marL="0" marR="0" marT="0" marB="0"/>
                </a:tc>
                <a:extLst>
                  <a:ext uri="{0D108BD9-81ED-4DB2-BD59-A6C34878D82A}">
                    <a16:rowId xmlns:a16="http://schemas.microsoft.com/office/drawing/2014/main" val="10000"/>
                  </a:ext>
                </a:extLst>
              </a:tr>
              <a:tr h="280095">
                <a:tc>
                  <a:txBody>
                    <a:bodyPr/>
                    <a:lstStyle/>
                    <a:p>
                      <a:pPr marL="15875" algn="ctr">
                        <a:lnSpc>
                          <a:spcPct val="100000"/>
                        </a:lnSpc>
                        <a:spcBef>
                          <a:spcPts val="35"/>
                        </a:spcBef>
                      </a:pPr>
                      <a:r>
                        <a:rPr sz="1950" dirty="0">
                          <a:latin typeface="Calibri"/>
                          <a:cs typeface="Calibri"/>
                        </a:rPr>
                        <a:t>0</a:t>
                      </a:r>
                    </a:p>
                  </a:txBody>
                  <a:tcPr marL="0" marR="0" marT="4445" marB="0">
                    <a:lnT w="33685">
                      <a:solidFill>
                        <a:srgbClr val="000000"/>
                      </a:solidFill>
                      <a:prstDash val="solid"/>
                    </a:lnT>
                  </a:tcPr>
                </a:tc>
                <a:tc>
                  <a:txBody>
                    <a:bodyPr/>
                    <a:lstStyle/>
                    <a:p>
                      <a:pPr marL="22860" algn="ctr">
                        <a:lnSpc>
                          <a:spcPct val="100000"/>
                        </a:lnSpc>
                        <a:spcBef>
                          <a:spcPts val="35"/>
                        </a:spcBef>
                      </a:pPr>
                      <a:r>
                        <a:rPr sz="1950" spc="-60" dirty="0">
                          <a:latin typeface="Calibri"/>
                          <a:cs typeface="Calibri"/>
                        </a:rPr>
                        <a:t>30</a:t>
                      </a:r>
                      <a:endParaRPr sz="1950" dirty="0">
                        <a:latin typeface="Calibri"/>
                        <a:cs typeface="Calibri"/>
                      </a:endParaRPr>
                    </a:p>
                  </a:txBody>
                  <a:tcPr marL="0" marR="0" marT="4445" marB="0">
                    <a:lnR w="50566">
                      <a:solidFill>
                        <a:srgbClr val="000000"/>
                      </a:solidFill>
                      <a:prstDash val="solid"/>
                    </a:lnR>
                    <a:lnT w="33685">
                      <a:solidFill>
                        <a:srgbClr val="000000"/>
                      </a:solidFill>
                      <a:prstDash val="solid"/>
                    </a:lnT>
                  </a:tcPr>
                </a:tc>
                <a:tc>
                  <a:txBody>
                    <a:bodyPr/>
                    <a:lstStyle/>
                    <a:p>
                      <a:pPr marL="555625">
                        <a:lnSpc>
                          <a:spcPct val="100000"/>
                        </a:lnSpc>
                        <a:spcBef>
                          <a:spcPts val="35"/>
                        </a:spcBef>
                      </a:pPr>
                      <a:r>
                        <a:rPr sz="1950" spc="-50" dirty="0">
                          <a:latin typeface="Calibri"/>
                          <a:cs typeface="Calibri"/>
                        </a:rPr>
                        <a:t>$18,762</a:t>
                      </a:r>
                      <a:endParaRPr sz="1950" dirty="0">
                        <a:latin typeface="Calibri"/>
                        <a:cs typeface="Calibri"/>
                      </a:endParaRPr>
                    </a:p>
                  </a:txBody>
                  <a:tcPr marL="0" marR="0" marT="4445" marB="0">
                    <a:lnL w="50566">
                      <a:solidFill>
                        <a:srgbClr val="000000"/>
                      </a:solidFill>
                      <a:prstDash val="solid"/>
                    </a:lnL>
                    <a:lnR w="16855">
                      <a:solidFill>
                        <a:srgbClr val="000000"/>
                      </a:solidFill>
                      <a:prstDash val="solid"/>
                    </a:lnR>
                    <a:lnT w="33685">
                      <a:solidFill>
                        <a:srgbClr val="000000"/>
                      </a:solidFill>
                      <a:prstDash val="solid"/>
                    </a:lnT>
                  </a:tcPr>
                </a:tc>
                <a:tc>
                  <a:txBody>
                    <a:bodyPr/>
                    <a:lstStyle/>
                    <a:p>
                      <a:pPr marR="426720" algn="r">
                        <a:lnSpc>
                          <a:spcPct val="100000"/>
                        </a:lnSpc>
                        <a:spcBef>
                          <a:spcPts val="35"/>
                        </a:spcBef>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4445" marB="0">
                    <a:lnL w="16855">
                      <a:solidFill>
                        <a:srgbClr val="000000"/>
                      </a:solidFill>
                      <a:prstDash val="solid"/>
                    </a:lnL>
                    <a:lnT w="33685">
                      <a:solidFill>
                        <a:srgbClr val="000000"/>
                      </a:solidFill>
                      <a:prstDash val="solid"/>
                    </a:lnT>
                  </a:tcPr>
                </a:tc>
                <a:tc>
                  <a:txBody>
                    <a:bodyPr/>
                    <a:lstStyle/>
                    <a:p>
                      <a:pPr marL="70485" algn="ctr">
                        <a:lnSpc>
                          <a:spcPct val="100000"/>
                        </a:lnSpc>
                        <a:spcBef>
                          <a:spcPts val="35"/>
                        </a:spcBef>
                      </a:pPr>
                      <a:r>
                        <a:rPr sz="1950" spc="-60" dirty="0">
                          <a:latin typeface="Calibri"/>
                          <a:cs typeface="Calibri"/>
                        </a:rPr>
                        <a:t>$0</a:t>
                      </a:r>
                      <a:endParaRPr sz="1950" dirty="0">
                        <a:latin typeface="Calibri"/>
                        <a:cs typeface="Calibri"/>
                      </a:endParaRPr>
                    </a:p>
                  </a:txBody>
                  <a:tcPr marL="0" marR="0" marT="4445" marB="0">
                    <a:lnT w="33685">
                      <a:solidFill>
                        <a:srgbClr val="000000"/>
                      </a:solidFill>
                      <a:prstDash val="solid"/>
                    </a:lnT>
                  </a:tcPr>
                </a:tc>
                <a:extLst>
                  <a:ext uri="{0D108BD9-81ED-4DB2-BD59-A6C34878D82A}">
                    <a16:rowId xmlns:a16="http://schemas.microsoft.com/office/drawing/2014/main" val="10001"/>
                  </a:ext>
                </a:extLst>
              </a:tr>
              <a:tr h="251776">
                <a:tc>
                  <a:txBody>
                    <a:bodyPr/>
                    <a:lstStyle/>
                    <a:p>
                      <a:pPr marL="15875" algn="ctr">
                        <a:lnSpc>
                          <a:spcPts val="2215"/>
                        </a:lnSpc>
                      </a:pPr>
                      <a:r>
                        <a:rPr sz="1950" dirty="0">
                          <a:latin typeface="Calibri"/>
                          <a:cs typeface="Calibri"/>
                        </a:rPr>
                        <a:t>1</a:t>
                      </a:r>
                    </a:p>
                  </a:txBody>
                  <a:tcPr marL="0" marR="0" marT="0" marB="0"/>
                </a:tc>
                <a:tc>
                  <a:txBody>
                    <a:bodyPr/>
                    <a:lstStyle/>
                    <a:p>
                      <a:pPr marL="22860" algn="ctr">
                        <a:lnSpc>
                          <a:spcPts val="2215"/>
                        </a:lnSpc>
                      </a:pPr>
                      <a:r>
                        <a:rPr sz="1950" spc="-60" dirty="0">
                          <a:latin typeface="Calibri"/>
                          <a:cs typeface="Calibri"/>
                        </a:rPr>
                        <a:t>31</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$20,100</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2"/>
                  </a:ext>
                </a:extLst>
              </a:tr>
              <a:tr h="251776">
                <a:tc>
                  <a:txBody>
                    <a:bodyPr/>
                    <a:lstStyle/>
                    <a:p>
                      <a:pPr marL="15875" algn="ctr">
                        <a:lnSpc>
                          <a:spcPts val="2215"/>
                        </a:lnSpc>
                      </a:pPr>
                      <a:r>
                        <a:rPr sz="1950" dirty="0">
                          <a:latin typeface="Calibri"/>
                          <a:cs typeface="Calibri"/>
                        </a:rPr>
                        <a:t>2</a:t>
                      </a:r>
                    </a:p>
                  </a:txBody>
                  <a:tcPr marL="0" marR="0" marT="0" marB="0"/>
                </a:tc>
                <a:tc>
                  <a:txBody>
                    <a:bodyPr/>
                    <a:lstStyle/>
                    <a:p>
                      <a:pPr marL="22860" algn="ctr">
                        <a:lnSpc>
                          <a:spcPts val="2215"/>
                        </a:lnSpc>
                      </a:pPr>
                      <a:r>
                        <a:rPr sz="1950" spc="-60" dirty="0">
                          <a:latin typeface="Calibri"/>
                          <a:cs typeface="Calibri"/>
                        </a:rPr>
                        <a:t>32</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$21,535</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3"/>
                  </a:ext>
                </a:extLst>
              </a:tr>
              <a:tr h="251776">
                <a:tc>
                  <a:txBody>
                    <a:bodyPr/>
                    <a:lstStyle/>
                    <a:p>
                      <a:pPr marL="15875" algn="ctr">
                        <a:lnSpc>
                          <a:spcPts val="2215"/>
                        </a:lnSpc>
                      </a:pPr>
                      <a:r>
                        <a:rPr sz="1950" dirty="0">
                          <a:latin typeface="Calibri"/>
                          <a:cs typeface="Calibri"/>
                        </a:rPr>
                        <a:t>3</a:t>
                      </a:r>
                    </a:p>
                  </a:txBody>
                  <a:tcPr marL="0" marR="0" marT="0" marB="0"/>
                </a:tc>
                <a:tc>
                  <a:txBody>
                    <a:bodyPr/>
                    <a:lstStyle/>
                    <a:p>
                      <a:pPr marL="22860" algn="ctr">
                        <a:lnSpc>
                          <a:spcPts val="2215"/>
                        </a:lnSpc>
                      </a:pPr>
                      <a:r>
                        <a:rPr sz="1950" spc="-60" dirty="0">
                          <a:latin typeface="Calibri"/>
                          <a:cs typeface="Calibri"/>
                        </a:rPr>
                        <a:t>33</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$23,072</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4"/>
                  </a:ext>
                </a:extLst>
              </a:tr>
              <a:tr h="251776">
                <a:tc>
                  <a:txBody>
                    <a:bodyPr/>
                    <a:lstStyle/>
                    <a:p>
                      <a:pPr marL="15875" algn="ctr">
                        <a:lnSpc>
                          <a:spcPts val="2215"/>
                        </a:lnSpc>
                      </a:pPr>
                      <a:r>
                        <a:rPr sz="1950" dirty="0">
                          <a:latin typeface="Calibri"/>
                          <a:cs typeface="Calibri"/>
                        </a:rPr>
                        <a:t>4</a:t>
                      </a:r>
                    </a:p>
                  </a:txBody>
                  <a:tcPr marL="0" marR="0" marT="0" marB="0"/>
                </a:tc>
                <a:tc>
                  <a:txBody>
                    <a:bodyPr/>
                    <a:lstStyle/>
                    <a:p>
                      <a:pPr marL="22860" algn="ctr">
                        <a:lnSpc>
                          <a:spcPts val="2215"/>
                        </a:lnSpc>
                      </a:pPr>
                      <a:r>
                        <a:rPr sz="1950" spc="-60" dirty="0">
                          <a:latin typeface="Calibri"/>
                          <a:cs typeface="Calibri"/>
                        </a:rPr>
                        <a:t>34</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$24,720</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5"/>
                  </a:ext>
                </a:extLst>
              </a:tr>
              <a:tr h="251776">
                <a:tc>
                  <a:txBody>
                    <a:bodyPr/>
                    <a:lstStyle/>
                    <a:p>
                      <a:pPr marL="15875" algn="ctr">
                        <a:lnSpc>
                          <a:spcPts val="2215"/>
                        </a:lnSpc>
                      </a:pPr>
                      <a:r>
                        <a:rPr sz="1950" dirty="0">
                          <a:latin typeface="Calibri"/>
                          <a:cs typeface="Calibri"/>
                        </a:rPr>
                        <a:t>5</a:t>
                      </a:r>
                    </a:p>
                  </a:txBody>
                  <a:tcPr marL="0" marR="0" marT="0" marB="0"/>
                </a:tc>
                <a:tc>
                  <a:txBody>
                    <a:bodyPr/>
                    <a:lstStyle/>
                    <a:p>
                      <a:pPr marL="22860" algn="ctr">
                        <a:lnSpc>
                          <a:spcPts val="2215"/>
                        </a:lnSpc>
                      </a:pPr>
                      <a:r>
                        <a:rPr sz="1950" spc="-60" dirty="0">
                          <a:latin typeface="Calibri"/>
                          <a:cs typeface="Calibri"/>
                        </a:rPr>
                        <a:t>35</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$26,486</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6"/>
                  </a:ext>
                </a:extLst>
              </a:tr>
              <a:tr h="251776">
                <a:tc>
                  <a:txBody>
                    <a:bodyPr/>
                    <a:lstStyle/>
                    <a:p>
                      <a:pPr marL="15875" algn="ctr">
                        <a:lnSpc>
                          <a:spcPts val="2215"/>
                        </a:lnSpc>
                      </a:pPr>
                      <a:r>
                        <a:rPr sz="1950" dirty="0">
                          <a:latin typeface="Calibri"/>
                          <a:cs typeface="Calibri"/>
                        </a:rPr>
                        <a:t>6</a:t>
                      </a:r>
                    </a:p>
                  </a:txBody>
                  <a:tcPr marL="0" marR="0" marT="0" marB="0"/>
                </a:tc>
                <a:tc>
                  <a:txBody>
                    <a:bodyPr/>
                    <a:lstStyle/>
                    <a:p>
                      <a:pPr marL="22860" algn="ctr">
                        <a:lnSpc>
                          <a:spcPts val="2215"/>
                        </a:lnSpc>
                      </a:pPr>
                      <a:r>
                        <a:rPr sz="1950" spc="-60" dirty="0">
                          <a:latin typeface="Calibri"/>
                          <a:cs typeface="Calibri"/>
                        </a:rPr>
                        <a:t>36</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$28,379</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7"/>
                  </a:ext>
                </a:extLst>
              </a:tr>
              <a:tr h="251776">
                <a:tc>
                  <a:txBody>
                    <a:bodyPr/>
                    <a:lstStyle/>
                    <a:p>
                      <a:pPr marL="15875" algn="ctr">
                        <a:lnSpc>
                          <a:spcPts val="2215"/>
                        </a:lnSpc>
                      </a:pPr>
                      <a:r>
                        <a:rPr sz="1950" dirty="0">
                          <a:latin typeface="Calibri"/>
                          <a:cs typeface="Calibri"/>
                        </a:rPr>
                        <a:t>7</a:t>
                      </a:r>
                    </a:p>
                  </a:txBody>
                  <a:tcPr marL="0" marR="0" marT="0" marB="0"/>
                </a:tc>
                <a:tc>
                  <a:txBody>
                    <a:bodyPr/>
                    <a:lstStyle/>
                    <a:p>
                      <a:pPr marL="22860" algn="ctr">
                        <a:lnSpc>
                          <a:spcPts val="2215"/>
                        </a:lnSpc>
                      </a:pPr>
                      <a:r>
                        <a:rPr sz="1950" spc="-60" dirty="0">
                          <a:latin typeface="Calibri"/>
                          <a:cs typeface="Calibri"/>
                        </a:rPr>
                        <a:t>37</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$30,409</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8"/>
                  </a:ext>
                </a:extLst>
              </a:tr>
              <a:tr h="251776">
                <a:tc>
                  <a:txBody>
                    <a:bodyPr/>
                    <a:lstStyle/>
                    <a:p>
                      <a:pPr marL="15875" algn="ctr">
                        <a:lnSpc>
                          <a:spcPts val="2215"/>
                        </a:lnSpc>
                      </a:pPr>
                      <a:r>
                        <a:rPr sz="1950" dirty="0">
                          <a:latin typeface="Calibri"/>
                          <a:cs typeface="Calibri"/>
                        </a:rPr>
                        <a:t>8</a:t>
                      </a:r>
                    </a:p>
                  </a:txBody>
                  <a:tcPr marL="0" marR="0" marT="0" marB="0"/>
                </a:tc>
                <a:tc>
                  <a:txBody>
                    <a:bodyPr/>
                    <a:lstStyle/>
                    <a:p>
                      <a:pPr marL="22860" algn="ctr">
                        <a:lnSpc>
                          <a:spcPts val="2215"/>
                        </a:lnSpc>
                      </a:pPr>
                      <a:r>
                        <a:rPr sz="1950" spc="-60" dirty="0">
                          <a:latin typeface="Calibri"/>
                          <a:cs typeface="Calibri"/>
                        </a:rPr>
                        <a:t>38</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$32,584</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09"/>
                  </a:ext>
                </a:extLst>
              </a:tr>
              <a:tr h="251776">
                <a:tc>
                  <a:txBody>
                    <a:bodyPr/>
                    <a:lstStyle/>
                    <a:p>
                      <a:pPr marL="15875" algn="ctr">
                        <a:lnSpc>
                          <a:spcPts val="2215"/>
                        </a:lnSpc>
                      </a:pPr>
                      <a:r>
                        <a:rPr sz="1950" dirty="0">
                          <a:latin typeface="Calibri"/>
                          <a:cs typeface="Calibri"/>
                        </a:rPr>
                        <a:t>9</a:t>
                      </a:r>
                    </a:p>
                  </a:txBody>
                  <a:tcPr marL="0" marR="0" marT="0" marB="0"/>
                </a:tc>
                <a:tc>
                  <a:txBody>
                    <a:bodyPr/>
                    <a:lstStyle/>
                    <a:p>
                      <a:pPr marL="22860" algn="ctr">
                        <a:lnSpc>
                          <a:spcPts val="2215"/>
                        </a:lnSpc>
                      </a:pPr>
                      <a:r>
                        <a:rPr sz="1950" spc="-60" dirty="0">
                          <a:latin typeface="Calibri"/>
                          <a:cs typeface="Calibri"/>
                        </a:rPr>
                        <a:t>39</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$34,917</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0485" algn="ctr">
                        <a:lnSpc>
                          <a:spcPts val="2215"/>
                        </a:lnSpc>
                      </a:pPr>
                      <a:r>
                        <a:rPr sz="1950" spc="-60" dirty="0">
                          <a:latin typeface="Calibri"/>
                          <a:cs typeface="Calibri"/>
                        </a:rPr>
                        <a:t>$0</a:t>
                      </a:r>
                      <a:endParaRPr sz="1950" dirty="0">
                        <a:latin typeface="Calibri"/>
                        <a:cs typeface="Calibri"/>
                      </a:endParaRPr>
                    </a:p>
                  </a:txBody>
                  <a:tcPr marL="0" marR="0" marT="0" marB="0"/>
                </a:tc>
                <a:extLst>
                  <a:ext uri="{0D108BD9-81ED-4DB2-BD59-A6C34878D82A}">
                    <a16:rowId xmlns:a16="http://schemas.microsoft.com/office/drawing/2014/main" val="10010"/>
                  </a:ext>
                </a:extLst>
              </a:tr>
              <a:tr h="236042">
                <a:tc>
                  <a:txBody>
                    <a:bodyPr/>
                    <a:lstStyle/>
                    <a:p>
                      <a:pPr marR="2540" algn="ctr">
                        <a:lnSpc>
                          <a:spcPts val="2215"/>
                        </a:lnSpc>
                      </a:pPr>
                      <a:r>
                        <a:rPr sz="1950" spc="-60" dirty="0">
                          <a:latin typeface="Calibri"/>
                          <a:cs typeface="Calibri"/>
                        </a:rPr>
                        <a:t>10</a:t>
                      </a:r>
                      <a:endParaRPr sz="1950" dirty="0">
                        <a:latin typeface="Calibri"/>
                        <a:cs typeface="Calibri"/>
                      </a:endParaRPr>
                    </a:p>
                  </a:txBody>
                  <a:tcPr marL="0" marR="0" marT="0" marB="0"/>
                </a:tc>
                <a:tc>
                  <a:txBody>
                    <a:bodyPr/>
                    <a:lstStyle/>
                    <a:p>
                      <a:pPr marL="22860" algn="ctr">
                        <a:lnSpc>
                          <a:spcPts val="2215"/>
                        </a:lnSpc>
                      </a:pPr>
                      <a:r>
                        <a:rPr sz="1950" spc="-60" dirty="0">
                          <a:latin typeface="Calibri"/>
                          <a:cs typeface="Calibri"/>
                        </a:rPr>
                        <a:t>40</a:t>
                      </a:r>
                      <a:endParaRPr sz="1950" dirty="0">
                        <a:latin typeface="Calibri"/>
                        <a:cs typeface="Calibri"/>
                      </a:endParaRPr>
                    </a:p>
                  </a:txBody>
                  <a:tcPr marL="0" marR="0" marT="0" marB="0">
                    <a:lnR w="50566">
                      <a:solidFill>
                        <a:srgbClr val="000000"/>
                      </a:solidFill>
                      <a:prstDash val="solid"/>
                    </a:lnR>
                  </a:tcPr>
                </a:tc>
                <a:tc>
                  <a:txBody>
                    <a:bodyPr/>
                    <a:lstStyle/>
                    <a:p>
                      <a:pPr marL="555625">
                        <a:lnSpc>
                          <a:spcPts val="2215"/>
                        </a:lnSpc>
                      </a:pPr>
                      <a:r>
                        <a:rPr sz="1950" spc="-50" dirty="0">
                          <a:latin typeface="Calibri"/>
                          <a:cs typeface="Calibri"/>
                        </a:rPr>
                        <a:t>$37,417</a:t>
                      </a:r>
                      <a:endParaRPr sz="1950" dirty="0">
                        <a:latin typeface="Calibri"/>
                        <a:cs typeface="Calibri"/>
                      </a:endParaRPr>
                    </a:p>
                  </a:txBody>
                  <a:tcPr marL="0" marR="0" marT="0" marB="0">
                    <a:lnL w="50566">
                      <a:solidFill>
                        <a:srgbClr val="000000"/>
                      </a:solidFill>
                      <a:prstDash val="solid"/>
                    </a:lnL>
                    <a:lnR w="16855">
                      <a:solidFill>
                        <a:srgbClr val="000000"/>
                      </a:solidFill>
                      <a:prstDash val="solid"/>
                    </a:lnR>
                  </a:tcPr>
                </a:tc>
                <a:tc>
                  <a:txBody>
                    <a:bodyPr/>
                    <a:lstStyle/>
                    <a:p>
                      <a:pPr marR="426720" algn="r">
                        <a:lnSpc>
                          <a:spcPts val="2215"/>
                        </a:lnSpc>
                      </a:pPr>
                      <a:r>
                        <a:rPr sz="1950" spc="-80" dirty="0">
                          <a:latin typeface="Calibri"/>
                          <a:cs typeface="Calibri"/>
                        </a:rPr>
                        <a:t>$142</a:t>
                      </a:r>
                      <a:r>
                        <a:rPr sz="1950" spc="30" dirty="0">
                          <a:latin typeface="Calibri"/>
                          <a:cs typeface="Calibri"/>
                        </a:rPr>
                        <a:t>,</a:t>
                      </a:r>
                      <a:r>
                        <a:rPr sz="1950" spc="-80" dirty="0">
                          <a:latin typeface="Calibri"/>
                          <a:cs typeface="Calibri"/>
                        </a:rPr>
                        <a:t>378</a:t>
                      </a:r>
                      <a:endParaRPr sz="1950" dirty="0">
                        <a:latin typeface="Calibri"/>
                        <a:cs typeface="Calibri"/>
                      </a:endParaRPr>
                    </a:p>
                  </a:txBody>
                  <a:tcPr marL="0" marR="0" marT="0" marB="0">
                    <a:lnL w="16855">
                      <a:solidFill>
                        <a:srgbClr val="000000"/>
                      </a:solidFill>
                      <a:prstDash val="solid"/>
                    </a:lnL>
                  </a:tcPr>
                </a:tc>
                <a:tc>
                  <a:txBody>
                    <a:bodyPr/>
                    <a:lstStyle/>
                    <a:p>
                      <a:pPr marL="71120" algn="ctr">
                        <a:lnSpc>
                          <a:spcPts val="2215"/>
                        </a:lnSpc>
                      </a:pPr>
                      <a:r>
                        <a:rPr sz="1950" spc="-40" dirty="0">
                          <a:latin typeface="Calibri"/>
                          <a:cs typeface="Calibri"/>
                        </a:rPr>
                        <a:t>$1,967,151</a:t>
                      </a:r>
                      <a:endParaRPr sz="1950" dirty="0">
                        <a:latin typeface="Calibri"/>
                        <a:cs typeface="Calibri"/>
                      </a:endParaRPr>
                    </a:p>
                  </a:txBody>
                  <a:tcPr marL="0" marR="0" marT="0" marB="0"/>
                </a:tc>
                <a:extLst>
                  <a:ext uri="{0D108BD9-81ED-4DB2-BD59-A6C34878D82A}">
                    <a16:rowId xmlns:a16="http://schemas.microsoft.com/office/drawing/2014/main" val="10011"/>
                  </a:ext>
                </a:extLst>
              </a:tr>
            </a:tbl>
          </a:graphicData>
        </a:graphic>
      </p:graphicFrame>
      <p:sp>
        <p:nvSpPr>
          <p:cNvPr id="8" name="object 3">
            <a:extLst>
              <a:ext uri="{FF2B5EF4-FFF2-40B4-BE49-F238E27FC236}">
                <a16:creationId xmlns:a16="http://schemas.microsoft.com/office/drawing/2014/main" id="{FD7518EB-B038-44BB-A59B-01C6FA8E1A8B}"/>
              </a:ext>
            </a:extLst>
          </p:cNvPr>
          <p:cNvSpPr txBox="1">
            <a:spLocks/>
          </p:cNvSpPr>
          <p:nvPr/>
        </p:nvSpPr>
        <p:spPr>
          <a:xfrm>
            <a:off x="649703" y="5579328"/>
            <a:ext cx="7631699" cy="431593"/>
          </a:xfrm>
          <a:prstGeom prst="rect">
            <a:avLst/>
          </a:prstGeom>
        </p:spPr>
        <p:txBody>
          <a:bodyPr vert="horz" wrap="square" lIns="0" tIns="0" rIns="0" bIns="0" rtlCol="0" anchor="ctr">
            <a:spAutoFit/>
          </a:bodyPr>
          <a:lstStyle>
            <a:lvl1pPr algn="l" defTabSz="914400" rtl="0" eaLnBrk="1" latinLnBrk="0" hangingPunct="1">
              <a:lnSpc>
                <a:spcPct val="90000"/>
              </a:lnSpc>
              <a:spcBef>
                <a:spcPct val="0"/>
              </a:spcBef>
              <a:buNone/>
              <a:defRPr sz="4400" b="0" kern="1200">
                <a:solidFill>
                  <a:schemeClr val="bg1"/>
                </a:solidFill>
                <a:latin typeface="Source Sans Pro" panose="020B0503030403020204" pitchFamily="34" charset="0"/>
                <a:ea typeface="+mj-ea"/>
                <a:cs typeface="+mj-cs"/>
              </a:defRPr>
            </a:lvl1pPr>
          </a:lstStyle>
          <a:p>
            <a:pPr marL="635">
              <a:lnSpc>
                <a:spcPts val="4079"/>
              </a:lnSpc>
            </a:pPr>
            <a:r>
              <a:rPr lang="en-US" sz="1100" dirty="0">
                <a:solidFill>
                  <a:schemeClr val="tx1"/>
                </a:solidFill>
                <a:highlight>
                  <a:srgbClr val="FFFF00"/>
                </a:highlight>
                <a:latin typeface="Calibri"/>
                <a:cs typeface="Calibri"/>
              </a:rPr>
              <a:t>                                     </a:t>
            </a:r>
          </a:p>
        </p:txBody>
      </p:sp>
    </p:spTree>
    <p:extLst>
      <p:ext uri="{BB962C8B-B14F-4D97-AF65-F5344CB8AC3E}">
        <p14:creationId xmlns:p14="http://schemas.microsoft.com/office/powerpoint/2010/main" val="261128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marL="285750" indent="-285750">
              <a:buFont typeface="Arial" panose="020B0604020202020204" pitchFamily="34" charset="0"/>
              <a:buChar char="•"/>
            </a:pPr>
            <a:r>
              <a:rPr lang="en-US" sz="1600" b="0" dirty="0">
                <a:solidFill>
                  <a:schemeClr val="tx1"/>
                </a:solidFill>
              </a:rPr>
              <a:t>Consider using after-tax distributions to purchase a life insurance policy.</a:t>
            </a:r>
          </a:p>
          <a:p>
            <a:pPr marL="285750" indent="-285750">
              <a:buFont typeface="Arial" panose="020B0604020202020204" pitchFamily="34" charset="0"/>
              <a:buChar char="•"/>
            </a:pPr>
            <a:r>
              <a:rPr lang="en-US" sz="1600" b="0" dirty="0">
                <a:solidFill>
                  <a:schemeClr val="tx1"/>
                </a:solidFill>
              </a:rPr>
              <a:t>The leverage created by the life insurance can provide an income-tax free benefit to the beneficiaries. </a:t>
            </a:r>
          </a:p>
          <a:p>
            <a:pPr marL="285750" indent="-285750">
              <a:buFont typeface="Arial" panose="020B0604020202020204" pitchFamily="34" charset="0"/>
              <a:buChar char="•"/>
            </a:pPr>
            <a:r>
              <a:rPr lang="en-US" sz="1600" b="0" dirty="0">
                <a:solidFill>
                  <a:schemeClr val="tx1"/>
                </a:solidFill>
              </a:rPr>
              <a:t>The strategy is enhanced when the life insurance is established in an irrevocable life insurance trust (ILIT). </a:t>
            </a:r>
          </a:p>
          <a:p>
            <a:pPr marL="285750" indent="-285750">
              <a:buFont typeface="Arial" panose="020B0604020202020204" pitchFamily="34" charset="0"/>
              <a:buChar char="•"/>
            </a:pPr>
            <a:r>
              <a:rPr lang="en-US" sz="1600" b="0" dirty="0">
                <a:solidFill>
                  <a:schemeClr val="tx1"/>
                </a:solidFill>
              </a:rPr>
              <a:t>Gifts of the IRA distributions to the trust can be used to fund the life insurance policy.</a:t>
            </a:r>
          </a:p>
          <a:p>
            <a:pPr marL="285750" indent="-285750">
              <a:buFont typeface="Arial" panose="020B0604020202020204" pitchFamily="34" charset="0"/>
              <a:buChar char="•"/>
            </a:pPr>
            <a:r>
              <a:rPr lang="en-US" sz="1600" b="0" dirty="0">
                <a:solidFill>
                  <a:schemeClr val="tx1"/>
                </a:solidFill>
              </a:rPr>
              <a:t>A life insurance policy inside of the irrevocable trust can provide income-tax and estate-tax free distributions to the beneficiary(ies).  </a:t>
            </a:r>
            <a:endParaRPr lang="en-US" sz="1600" b="0" dirty="0"/>
          </a:p>
        </p:txBody>
      </p:sp>
      <p:sp>
        <p:nvSpPr>
          <p:cNvPr id="3" name="Title 2"/>
          <p:cNvSpPr>
            <a:spLocks noGrp="1"/>
          </p:cNvSpPr>
          <p:nvPr>
            <p:ph type="title"/>
          </p:nvPr>
        </p:nvSpPr>
        <p:spPr/>
        <p:txBody>
          <a:bodyPr>
            <a:normAutofit fontScale="90000"/>
          </a:bodyPr>
          <a:lstStyle/>
          <a:p>
            <a:br>
              <a:rPr lang="en-US" sz="2400" dirty="0"/>
            </a:br>
            <a:r>
              <a:rPr lang="en-US" sz="2400" dirty="0"/>
              <a:t>Strategy Consideration #3:</a:t>
            </a:r>
            <a:br>
              <a:rPr lang="en-US" sz="2400" dirty="0"/>
            </a:br>
            <a:r>
              <a:rPr lang="en-US" sz="2400" dirty="0"/>
              <a:t>Use IRA Distributions to Fund an Irrevocable Life Insurance Trust (on the life of the IRA owner)</a:t>
            </a:r>
            <a:br>
              <a:rPr lang="en-US" sz="2400" dirty="0"/>
            </a:br>
            <a:endParaRPr lang="en-US" sz="2400" dirty="0"/>
          </a:p>
        </p:txBody>
      </p:sp>
    </p:spTree>
    <p:extLst>
      <p:ext uri="{BB962C8B-B14F-4D97-AF65-F5344CB8AC3E}">
        <p14:creationId xmlns:p14="http://schemas.microsoft.com/office/powerpoint/2010/main" val="3413571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marL="285750" indent="-285750">
              <a:buFont typeface="Arial" panose="020B0604020202020204" pitchFamily="34" charset="0"/>
              <a:buChar char="•"/>
            </a:pPr>
            <a:r>
              <a:rPr lang="en-US" sz="1600" b="0" dirty="0">
                <a:solidFill>
                  <a:schemeClr val="tx1"/>
                </a:solidFill>
              </a:rPr>
              <a:t>The strategy involves designating an income-tax exempt Charitable Remainder Trust (CRT) as the beneficiary of the IRA proceeds. If an IRA owner names a Charitable Remainder Trust as the beneficiary, the IRA would be distributed to the trust upon the IRA owner’s death.  </a:t>
            </a:r>
          </a:p>
          <a:p>
            <a:pPr marL="285750" indent="-285750">
              <a:buFont typeface="Arial" panose="020B0604020202020204" pitchFamily="34" charset="0"/>
              <a:buChar char="•"/>
            </a:pPr>
            <a:r>
              <a:rPr lang="en-US" sz="1600" b="0" dirty="0">
                <a:solidFill>
                  <a:schemeClr val="tx1"/>
                </a:solidFill>
              </a:rPr>
              <a:t>A properly structured Charitable Remainder Trust is a tax-exempt entity. Distributions are taxed to the beneficiary as they are made. </a:t>
            </a:r>
          </a:p>
          <a:p>
            <a:pPr marL="285750" indent="-285750">
              <a:buFont typeface="Arial" panose="020B0604020202020204" pitchFamily="34" charset="0"/>
              <a:buChar char="•"/>
            </a:pPr>
            <a:r>
              <a:rPr lang="en-US" sz="1600" b="0" dirty="0">
                <a:solidFill>
                  <a:schemeClr val="tx1"/>
                </a:solidFill>
              </a:rPr>
              <a:t>Most importantly, the Charitable Remainder Trust allows for distributions to be made to the beneficiary over their lifetime. </a:t>
            </a:r>
          </a:p>
          <a:p>
            <a:pPr marL="285750" indent="-285750">
              <a:buFont typeface="Arial" panose="020B0604020202020204" pitchFamily="34" charset="0"/>
              <a:buChar char="•"/>
            </a:pPr>
            <a:r>
              <a:rPr lang="en-US" sz="1600" b="0" dirty="0">
                <a:solidFill>
                  <a:schemeClr val="tx1"/>
                </a:solidFill>
              </a:rPr>
              <a:t>A life insurance policy on the life of the CRT income beneficiary may offset the unexpected termination of desired distributions due to the premature death of the CRT income beneficiary.  The use of a Wealth Replacement Trust (see consideration #3) may provide preservation of the IRA value for intended beneficiaries.</a:t>
            </a:r>
          </a:p>
          <a:p>
            <a:pPr marL="285750" indent="-285750">
              <a:buFont typeface="Arial" panose="020B0604020202020204" pitchFamily="34" charset="0"/>
              <a:buChar char="•"/>
            </a:pPr>
            <a:endParaRPr lang="en-US" sz="2200" b="0" dirty="0"/>
          </a:p>
        </p:txBody>
      </p:sp>
      <p:sp>
        <p:nvSpPr>
          <p:cNvPr id="3" name="Title 2"/>
          <p:cNvSpPr>
            <a:spLocks noGrp="1"/>
          </p:cNvSpPr>
          <p:nvPr>
            <p:ph type="title"/>
          </p:nvPr>
        </p:nvSpPr>
        <p:spPr/>
        <p:txBody>
          <a:bodyPr>
            <a:normAutofit fontScale="90000"/>
          </a:bodyPr>
          <a:lstStyle/>
          <a:p>
            <a:br>
              <a:rPr lang="en-US" sz="2400" dirty="0"/>
            </a:br>
            <a:br>
              <a:rPr lang="en-US" sz="2400" dirty="0"/>
            </a:br>
            <a:r>
              <a:rPr lang="en-US" sz="2400" dirty="0"/>
              <a:t>Strategy Consideration #4:</a:t>
            </a:r>
            <a:br>
              <a:rPr lang="en-US" sz="2400" dirty="0"/>
            </a:br>
            <a:r>
              <a:rPr lang="en-US" sz="2400" dirty="0"/>
              <a:t>Replicate the “Stretch” by using a Charitable Remainder Trust</a:t>
            </a:r>
            <a:br>
              <a:rPr lang="en-US" sz="2400" dirty="0"/>
            </a:br>
            <a:br>
              <a:rPr lang="en-US" sz="2400" dirty="0"/>
            </a:br>
            <a:endParaRPr lang="en-US" sz="2400" dirty="0"/>
          </a:p>
        </p:txBody>
      </p:sp>
    </p:spTree>
    <p:extLst>
      <p:ext uri="{BB962C8B-B14F-4D97-AF65-F5344CB8AC3E}">
        <p14:creationId xmlns:p14="http://schemas.microsoft.com/office/powerpoint/2010/main" val="2262654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pPr marL="285750" indent="-285750">
              <a:buFont typeface="Arial" panose="020B0604020202020204" pitchFamily="34" charset="0"/>
              <a:buChar char="•"/>
            </a:pPr>
            <a:r>
              <a:rPr lang="en-US" sz="1600" b="0" dirty="0">
                <a:solidFill>
                  <a:schemeClr val="tx1"/>
                </a:solidFill>
              </a:rPr>
              <a:t>Consider the advantages and tax-consequences of converting the IRA to a Roth IRA during the owner’s lifetime. </a:t>
            </a:r>
          </a:p>
          <a:p>
            <a:pPr marL="971550" lvl="1" indent="-285750"/>
            <a:r>
              <a:rPr lang="en-US" sz="1600" b="0" dirty="0">
                <a:solidFill>
                  <a:schemeClr val="tx1"/>
                </a:solidFill>
              </a:rPr>
              <a:t>While distributions from a Traditional IRA are treated as ordinary income for tax purposes, distributions from a Roth IRA are income-tax-free. </a:t>
            </a:r>
          </a:p>
          <a:p>
            <a:pPr marL="971550" lvl="1" indent="-285750"/>
            <a:r>
              <a:rPr lang="en-US" sz="1600" b="0" dirty="0">
                <a:solidFill>
                  <a:schemeClr val="tx1"/>
                </a:solidFill>
              </a:rPr>
              <a:t>A Roth IRA does not require distributions (RMDs) during the owner’s lifetime. An individual inheriting a Roth IRA will, in most cases, be required to meet the 10-year distribution rule, but the distributions are income-tax free. </a:t>
            </a:r>
          </a:p>
          <a:p>
            <a:pPr marL="971550" lvl="1" indent="-285750"/>
            <a:r>
              <a:rPr lang="en-US" sz="1600" b="0" dirty="0">
                <a:solidFill>
                  <a:schemeClr val="tx1"/>
                </a:solidFill>
              </a:rPr>
              <a:t>A Roth IRA can be a more efficient estate planning tool than a Traditional IRA because the assets can be passed on income-tax-free to beneficiaries. </a:t>
            </a:r>
          </a:p>
          <a:p>
            <a:pPr marL="971550" lvl="1" indent="-285750"/>
            <a:r>
              <a:rPr lang="en-US" sz="1600" b="0" dirty="0">
                <a:solidFill>
                  <a:schemeClr val="tx1"/>
                </a:solidFill>
              </a:rPr>
              <a:t>A Roth IRA can provide tax diversification to retirement income planning.</a:t>
            </a:r>
          </a:p>
          <a:p>
            <a:pPr marL="285750" indent="-285750">
              <a:buFont typeface="Arial" panose="020B0604020202020204" pitchFamily="34" charset="0"/>
              <a:buChar char="•"/>
            </a:pPr>
            <a:r>
              <a:rPr lang="en-US" sz="1600" i="1" dirty="0">
                <a:solidFill>
                  <a:schemeClr val="tx1"/>
                </a:solidFill>
              </a:rPr>
              <a:t>Key Consideration: A 10-year cliff distribution strategy is available for both Inherited Traditional IRAs and Inherited Roth IRAs, if Roth conversions are made by the original IRA owner.</a:t>
            </a:r>
          </a:p>
        </p:txBody>
      </p:sp>
      <p:sp>
        <p:nvSpPr>
          <p:cNvPr id="3" name="Title 2"/>
          <p:cNvSpPr>
            <a:spLocks noGrp="1"/>
          </p:cNvSpPr>
          <p:nvPr>
            <p:ph type="title"/>
          </p:nvPr>
        </p:nvSpPr>
        <p:spPr/>
        <p:txBody>
          <a:bodyPr>
            <a:normAutofit fontScale="90000"/>
          </a:bodyPr>
          <a:lstStyle/>
          <a:p>
            <a:br>
              <a:rPr lang="en-US" sz="2400" dirty="0"/>
            </a:br>
            <a:br>
              <a:rPr lang="en-US" sz="2400" dirty="0"/>
            </a:br>
            <a:r>
              <a:rPr lang="en-US" sz="2400" dirty="0"/>
              <a:t>Strategy Consideration #5:</a:t>
            </a:r>
            <a:br>
              <a:rPr lang="en-US" sz="2400" dirty="0"/>
            </a:br>
            <a:r>
              <a:rPr lang="en-US" sz="2400" dirty="0"/>
              <a:t>Convert the Traditional IRA to a Roth IRA</a:t>
            </a:r>
            <a:br>
              <a:rPr lang="en-US" sz="2400" dirty="0"/>
            </a:br>
            <a:br>
              <a:rPr lang="en-US" sz="2400" dirty="0"/>
            </a:br>
            <a:endParaRPr lang="en-US" sz="2400" dirty="0"/>
          </a:p>
        </p:txBody>
      </p:sp>
    </p:spTree>
    <p:extLst>
      <p:ext uri="{BB962C8B-B14F-4D97-AF65-F5344CB8AC3E}">
        <p14:creationId xmlns:p14="http://schemas.microsoft.com/office/powerpoint/2010/main" val="3491135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185D-E8F5-419C-866D-0DC55BBB79A1}"/>
              </a:ext>
            </a:extLst>
          </p:cNvPr>
          <p:cNvSpPr>
            <a:spLocks noGrp="1"/>
          </p:cNvSpPr>
          <p:nvPr>
            <p:ph type="title"/>
          </p:nvPr>
        </p:nvSpPr>
        <p:spPr>
          <a:xfrm>
            <a:off x="713710" y="486"/>
            <a:ext cx="7886700" cy="1325563"/>
          </a:xfrm>
        </p:spPr>
        <p:txBody>
          <a:bodyPr/>
          <a:lstStyle/>
          <a:p>
            <a:r>
              <a:rPr lang="en-US" dirty="0"/>
              <a:t>Important Disclosure</a:t>
            </a:r>
          </a:p>
        </p:txBody>
      </p:sp>
      <p:sp>
        <p:nvSpPr>
          <p:cNvPr id="3" name="TextBox 2">
            <a:extLst>
              <a:ext uri="{FF2B5EF4-FFF2-40B4-BE49-F238E27FC236}">
                <a16:creationId xmlns:a16="http://schemas.microsoft.com/office/drawing/2014/main" id="{00623525-40E0-4817-B028-1BE1ADDFB632}"/>
              </a:ext>
            </a:extLst>
          </p:cNvPr>
          <p:cNvSpPr txBox="1"/>
          <p:nvPr/>
        </p:nvSpPr>
        <p:spPr>
          <a:xfrm>
            <a:off x="713710" y="1116419"/>
            <a:ext cx="7400260" cy="3108543"/>
          </a:xfrm>
          <a:prstGeom prst="rect">
            <a:avLst/>
          </a:prstGeom>
          <a:noFill/>
        </p:spPr>
        <p:txBody>
          <a:bodyPr wrap="square" rtlCol="0">
            <a:spAutoFit/>
          </a:bodyPr>
          <a:lstStyle/>
          <a:p>
            <a:r>
              <a:rPr lang="en-US" sz="1400"/>
              <a:t>This information is provided for educational and general marketing purposes only and should not be construed as a recommendation or suggestion as to the advisability of acquiring, holding or disposing of a particular investment, nor should it be construed as a suggestion or indication that the particular investment or investment course of action described herein is appropriate for any specific retirement investor.  In providing this communication, Regions is not undertaking to provide impartial investment advice or to give advice in a fiduciary capacity. </a:t>
            </a:r>
          </a:p>
          <a:p>
            <a:endParaRPr lang="en-US" sz="1400"/>
          </a:p>
          <a:p>
            <a:r>
              <a:rPr lang="en-US" sz="1400"/>
              <a:t>This information should not be relied on or interpreted as accounting, financial planning, legal or tax advice. Certain sections may contain forward-looking statements that are based on the reasonable expectations, estimates, projections and assumptions of the author, but forward-looking statements are not guarantees of future performance and involve risks and uncertainties, which are difficult to predict.  Regions encourages you to consult a professional concerning your specific situation and visit irs.gov for current tax rules.</a:t>
            </a:r>
          </a:p>
          <a:p>
            <a:endParaRPr lang="en-US" sz="1400" dirty="0"/>
          </a:p>
        </p:txBody>
      </p:sp>
      <p:pic>
        <p:nvPicPr>
          <p:cNvPr id="4" name="Picture 3">
            <a:extLst>
              <a:ext uri="{FF2B5EF4-FFF2-40B4-BE49-F238E27FC236}">
                <a16:creationId xmlns:a16="http://schemas.microsoft.com/office/drawing/2014/main" id="{E5B5CFCD-BD39-4350-9BE9-715AD1AE3899}"/>
              </a:ext>
            </a:extLst>
          </p:cNvPr>
          <p:cNvPicPr>
            <a:picLocks noChangeAspect="1"/>
          </p:cNvPicPr>
          <p:nvPr/>
        </p:nvPicPr>
        <p:blipFill>
          <a:blip r:embed="rId2"/>
          <a:stretch>
            <a:fillRect/>
          </a:stretch>
        </p:blipFill>
        <p:spPr>
          <a:xfrm>
            <a:off x="713710" y="4051952"/>
            <a:ext cx="4456562" cy="731583"/>
          </a:xfrm>
          <a:prstGeom prst="rect">
            <a:avLst/>
          </a:prstGeom>
        </p:spPr>
      </p:pic>
      <p:sp>
        <p:nvSpPr>
          <p:cNvPr id="5" name="TextBox 4">
            <a:extLst>
              <a:ext uri="{FF2B5EF4-FFF2-40B4-BE49-F238E27FC236}">
                <a16:creationId xmlns:a16="http://schemas.microsoft.com/office/drawing/2014/main" id="{C1730811-9171-4376-8005-8558FB1D0838}"/>
              </a:ext>
            </a:extLst>
          </p:cNvPr>
          <p:cNvSpPr txBox="1"/>
          <p:nvPr/>
        </p:nvSpPr>
        <p:spPr>
          <a:xfrm>
            <a:off x="713710" y="4783535"/>
            <a:ext cx="3094075" cy="307777"/>
          </a:xfrm>
          <a:prstGeom prst="rect">
            <a:avLst/>
          </a:prstGeom>
          <a:noFill/>
        </p:spPr>
        <p:txBody>
          <a:bodyPr wrap="square" rtlCol="0">
            <a:spAutoFit/>
          </a:bodyPr>
          <a:lstStyle/>
          <a:p>
            <a:r>
              <a:rPr lang="en-US" sz="1400" dirty="0"/>
              <a:t>© 2019 Regions Bank. Member FDIC.</a:t>
            </a:r>
          </a:p>
        </p:txBody>
      </p:sp>
    </p:spTree>
    <p:extLst>
      <p:ext uri="{BB962C8B-B14F-4D97-AF65-F5344CB8AC3E}">
        <p14:creationId xmlns:p14="http://schemas.microsoft.com/office/powerpoint/2010/main" val="254131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r>
              <a:rPr lang="en-US" sz="1800" dirty="0">
                <a:solidFill>
                  <a:schemeClr val="tx1"/>
                </a:solidFill>
              </a:rPr>
              <a:t>The following is an overview of our presentation today:</a:t>
            </a:r>
          </a:p>
          <a:p>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SECURE Act: Impact to IRAs</a:t>
            </a: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r>
              <a:rPr lang="en-US" sz="1800" dirty="0">
                <a:solidFill>
                  <a:schemeClr val="tx1"/>
                </a:solidFill>
              </a:rPr>
              <a:t>Strategy Considerations: Elimination of the 10-Year Stretch</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1800" dirty="0"/>
          </a:p>
        </p:txBody>
      </p:sp>
      <p:sp>
        <p:nvSpPr>
          <p:cNvPr id="3" name="Title 2"/>
          <p:cNvSpPr>
            <a:spLocks noGrp="1"/>
          </p:cNvSpPr>
          <p:nvPr>
            <p:ph type="title"/>
          </p:nvPr>
        </p:nvSpPr>
        <p:spPr/>
        <p:txBody>
          <a:bodyPr>
            <a:normAutofit/>
          </a:bodyPr>
          <a:lstStyle/>
          <a:p>
            <a:r>
              <a:rPr lang="en-US" sz="2400" dirty="0"/>
              <a:t>Agenda</a:t>
            </a:r>
          </a:p>
        </p:txBody>
      </p:sp>
    </p:spTree>
    <p:extLst>
      <p:ext uri="{BB962C8B-B14F-4D97-AF65-F5344CB8AC3E}">
        <p14:creationId xmlns:p14="http://schemas.microsoft.com/office/powerpoint/2010/main" val="4282702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4010" y="2120938"/>
            <a:ext cx="8571646" cy="534232"/>
          </a:xfrm>
        </p:spPr>
        <p:txBody>
          <a:bodyPr>
            <a:noAutofit/>
          </a:bodyPr>
          <a:lstStyle/>
          <a:p>
            <a:r>
              <a:rPr lang="en-US" sz="1800" b="0" dirty="0">
                <a:solidFill>
                  <a:schemeClr val="tx1"/>
                </a:solidFill>
              </a:rPr>
              <a:t>This presentation is for educational and general marketing purposes only and should not be construed as a recommendation or suggestion as to the advisability of acquiring, holding, or disposing of a particular investment, nor should it be construed as a suggestion or indication that the particular investment or investment course of action described herein is appropriate for any specific investor.  In providing this presentation, Regions is not undertaking to provide impartial investment advice or to give advice in a fiduciary capacity. </a:t>
            </a:r>
          </a:p>
          <a:p>
            <a:r>
              <a:rPr lang="en-US" sz="1800" b="0" dirty="0">
                <a:solidFill>
                  <a:schemeClr val="tx1"/>
                </a:solidFill>
              </a:rPr>
              <a:t>This presentation should not be relied on or interpreted as accounting, financial planning, legal, or tax advice. Certain sections may contain forward-looking statements that are based on the reasonable expectations, estimates, projections, and assumptions, but forward-looking statements are not guarantees of future performance and involve risks and uncertainties, which are difficult to predict.  Regions encourages you to consult a professional concerning your specific situation and visit irs.gov for current tax rules.</a:t>
            </a:r>
          </a:p>
          <a:p>
            <a:endParaRPr lang="en-US" sz="1800" dirty="0"/>
          </a:p>
          <a:p>
            <a:endParaRPr lang="en-US" sz="1800" dirty="0">
              <a:solidFill>
                <a:schemeClr val="tx1"/>
              </a:solidFill>
            </a:endParaRPr>
          </a:p>
          <a:p>
            <a:pPr marL="342900" indent="-342900">
              <a:buFont typeface="Arial" panose="020B0604020202020204" pitchFamily="34" charset="0"/>
              <a:buChar char="•"/>
            </a:pPr>
            <a:endParaRPr lang="en-US" sz="1800" dirty="0">
              <a:solidFill>
                <a:schemeClr val="tx1"/>
              </a:solidFill>
            </a:endParaRP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1800" dirty="0"/>
          </a:p>
        </p:txBody>
      </p:sp>
      <p:sp>
        <p:nvSpPr>
          <p:cNvPr id="3" name="Title 2"/>
          <p:cNvSpPr>
            <a:spLocks noGrp="1"/>
          </p:cNvSpPr>
          <p:nvPr>
            <p:ph type="title"/>
          </p:nvPr>
        </p:nvSpPr>
        <p:spPr/>
        <p:txBody>
          <a:bodyPr>
            <a:normAutofit/>
          </a:bodyPr>
          <a:lstStyle/>
          <a:p>
            <a:r>
              <a:rPr lang="en-US" sz="2400" dirty="0"/>
              <a:t>Preliminary Disclosures</a:t>
            </a:r>
          </a:p>
        </p:txBody>
      </p:sp>
    </p:spTree>
    <p:extLst>
      <p:ext uri="{BB962C8B-B14F-4D97-AF65-F5344CB8AC3E}">
        <p14:creationId xmlns:p14="http://schemas.microsoft.com/office/powerpoint/2010/main" val="538931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b="1" dirty="0"/>
              <a:t>SECURE Act: Impact to IRAs</a:t>
            </a:r>
          </a:p>
        </p:txBody>
      </p:sp>
    </p:spTree>
    <p:extLst>
      <p:ext uri="{BB962C8B-B14F-4D97-AF65-F5344CB8AC3E}">
        <p14:creationId xmlns:p14="http://schemas.microsoft.com/office/powerpoint/2010/main" val="146352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800" b="0" dirty="0">
                <a:solidFill>
                  <a:schemeClr val="tx1"/>
                </a:solidFill>
              </a:rPr>
              <a:t>Prior to January 1, 2020, Traditional IRA owners were prohibited from making Contributions to their IRAs in the year the IRA owner reaches age 70 ½. </a:t>
            </a:r>
          </a:p>
          <a:p>
            <a:pPr marL="342900" indent="-342900">
              <a:buFont typeface="Arial" panose="020B0604020202020204" pitchFamily="34" charset="0"/>
              <a:buChar char="•"/>
            </a:pPr>
            <a:r>
              <a:rPr lang="en-US" sz="1800" b="0" dirty="0">
                <a:solidFill>
                  <a:schemeClr val="tx1"/>
                </a:solidFill>
              </a:rPr>
              <a:t>Under the Act, the age limit for Traditional IRA Annual Contributions has been removed.</a:t>
            </a:r>
          </a:p>
          <a:p>
            <a:pPr marL="342900" indent="-342900">
              <a:buFont typeface="Arial" panose="020B0604020202020204" pitchFamily="34" charset="0"/>
              <a:buChar char="•"/>
            </a:pPr>
            <a:r>
              <a:rPr lang="en-US" sz="1800" b="0" dirty="0">
                <a:solidFill>
                  <a:schemeClr val="tx1"/>
                </a:solidFill>
              </a:rPr>
              <a:t>After January 1, 2020 (for tax years after 2019), Traditional and Roth IRA owners can make Annual Contributions at any age in years they have “earned income,” such as compensation from their employer.</a:t>
            </a:r>
            <a:endParaRPr lang="en-US" sz="1800" b="0" dirty="0"/>
          </a:p>
          <a:p>
            <a:pPr marL="342900" indent="-342900">
              <a:buFont typeface="Arial" panose="020B0604020202020204" pitchFamily="34" charset="0"/>
              <a:buChar char="•"/>
            </a:pPr>
            <a:endParaRPr lang="en-US" sz="1800" dirty="0"/>
          </a:p>
        </p:txBody>
      </p:sp>
      <p:sp>
        <p:nvSpPr>
          <p:cNvPr id="3" name="Title 2"/>
          <p:cNvSpPr>
            <a:spLocks noGrp="1"/>
          </p:cNvSpPr>
          <p:nvPr>
            <p:ph type="title"/>
          </p:nvPr>
        </p:nvSpPr>
        <p:spPr/>
        <p:txBody>
          <a:bodyPr>
            <a:normAutofit/>
          </a:bodyPr>
          <a:lstStyle/>
          <a:p>
            <a:r>
              <a:rPr lang="en-US" sz="2400" dirty="0"/>
              <a:t>Impact to IRAs (Issue #1): Contributions</a:t>
            </a:r>
          </a:p>
        </p:txBody>
      </p:sp>
    </p:spTree>
    <p:extLst>
      <p:ext uri="{BB962C8B-B14F-4D97-AF65-F5344CB8AC3E}">
        <p14:creationId xmlns:p14="http://schemas.microsoft.com/office/powerpoint/2010/main" val="335904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800" b="0" dirty="0">
                <a:solidFill>
                  <a:schemeClr val="tx1"/>
                </a:solidFill>
              </a:rPr>
              <a:t>Prior to January 1, 2020, Traditional IRA owners were required to take Minimum Distributions (RMDs) beginning for the year the Traditional IRA owner became age 70 ½. </a:t>
            </a:r>
          </a:p>
          <a:p>
            <a:pPr marL="342900" indent="-342900">
              <a:buFont typeface="Arial" panose="020B0604020202020204" pitchFamily="34" charset="0"/>
              <a:buChar char="•"/>
            </a:pPr>
            <a:r>
              <a:rPr lang="en-US" sz="1800" b="0" dirty="0">
                <a:solidFill>
                  <a:schemeClr val="tx1"/>
                </a:solidFill>
              </a:rPr>
              <a:t>The Act increases the RMD age from 70 ½ to 72. For IRA owners who turned age 70 ½ prior to January 1, 2020, the previous rules apply and RMDs continue to be required for those Traditional IRA owners.</a:t>
            </a:r>
          </a:p>
          <a:p>
            <a:pPr marL="342900" indent="-342900">
              <a:buFont typeface="Arial" panose="020B0604020202020204" pitchFamily="34" charset="0"/>
              <a:buChar char="•"/>
            </a:pPr>
            <a:r>
              <a:rPr lang="en-US" sz="1800" b="0" dirty="0">
                <a:solidFill>
                  <a:schemeClr val="tx1"/>
                </a:solidFill>
              </a:rPr>
              <a:t>IRA owners who were born after June 30, 1949, qualify to use the new age 72 for starting RMDs.</a:t>
            </a:r>
          </a:p>
          <a:p>
            <a:pPr marL="342900" indent="-342900">
              <a:buFont typeface="Arial" panose="020B0604020202020204" pitchFamily="34" charset="0"/>
              <a:buChar char="•"/>
            </a:pPr>
            <a:endParaRPr lang="en-US" sz="1800" b="0" dirty="0">
              <a:solidFill>
                <a:schemeClr val="tx1"/>
              </a:solidFill>
            </a:endParaRPr>
          </a:p>
          <a:p>
            <a:pPr marL="342900" indent="-342900">
              <a:buFont typeface="Arial" panose="020B0604020202020204" pitchFamily="34" charset="0"/>
              <a:buChar char="•"/>
            </a:pPr>
            <a:r>
              <a:rPr lang="en-US" dirty="0">
                <a:solidFill>
                  <a:schemeClr val="tx1"/>
                </a:solidFill>
              </a:rPr>
              <a:t>Immediate Planning Consideration: The CARES Act waives RMDs for all IRAs in 2020. </a:t>
            </a:r>
            <a:endParaRPr lang="en-US" sz="1800" dirty="0">
              <a:solidFill>
                <a:schemeClr val="tx1"/>
              </a:solidFill>
            </a:endParaRPr>
          </a:p>
        </p:txBody>
      </p:sp>
      <p:sp>
        <p:nvSpPr>
          <p:cNvPr id="3" name="Title 2"/>
          <p:cNvSpPr>
            <a:spLocks noGrp="1"/>
          </p:cNvSpPr>
          <p:nvPr>
            <p:ph type="title"/>
          </p:nvPr>
        </p:nvSpPr>
        <p:spPr/>
        <p:txBody>
          <a:bodyPr>
            <a:normAutofit/>
          </a:bodyPr>
          <a:lstStyle/>
          <a:p>
            <a:r>
              <a:rPr lang="en-US" sz="2400" dirty="0"/>
              <a:t>Impact to IRAs (Issue #2): Required Minimum Distributions</a:t>
            </a:r>
          </a:p>
        </p:txBody>
      </p:sp>
    </p:spTree>
    <p:extLst>
      <p:ext uri="{BB962C8B-B14F-4D97-AF65-F5344CB8AC3E}">
        <p14:creationId xmlns:p14="http://schemas.microsoft.com/office/powerpoint/2010/main" val="330904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4010" y="1869420"/>
            <a:ext cx="7535596" cy="534232"/>
          </a:xfrm>
        </p:spPr>
        <p:txBody>
          <a:bodyPr>
            <a:noAutofit/>
          </a:bodyPr>
          <a:lstStyle/>
          <a:p>
            <a:endParaRPr lang="en-US" sz="1800" dirty="0">
              <a:solidFill>
                <a:schemeClr val="tx1"/>
              </a:solidFill>
            </a:endParaRPr>
          </a:p>
          <a:p>
            <a:pPr marL="342900" indent="-342900">
              <a:buFont typeface="Arial" panose="020B0604020202020204" pitchFamily="34" charset="0"/>
              <a:buChar char="•"/>
            </a:pPr>
            <a:r>
              <a:rPr lang="en-US" sz="1600" b="0" dirty="0">
                <a:solidFill>
                  <a:schemeClr val="tx1"/>
                </a:solidFill>
              </a:rPr>
              <a:t>Prior to January 1, 2020, at the death of the original IRA owner, beneficiaries could “stretch” an Inherited IRA over the life expectancy of the beneficiary. </a:t>
            </a:r>
          </a:p>
          <a:p>
            <a:pPr marL="342900" indent="-342900">
              <a:buFont typeface="Arial" panose="020B0604020202020204" pitchFamily="34" charset="0"/>
              <a:buChar char="•"/>
            </a:pPr>
            <a:r>
              <a:rPr lang="en-US" sz="1600" b="0" dirty="0">
                <a:solidFill>
                  <a:schemeClr val="tx1"/>
                </a:solidFill>
              </a:rPr>
              <a:t>The Act significantly limits the applicability of a distribution strategy by requiring a 10-year “cliff distribution” schedule for most IRA beneficiaries. A “cliff distribution schedule” requires the entire IRA to be “emptied” within 10 years after the year of the death of the original IRA owner. </a:t>
            </a:r>
          </a:p>
          <a:p>
            <a:pPr marL="342900" indent="-342900">
              <a:buFont typeface="Arial" panose="020B0604020202020204" pitchFamily="34" charset="0"/>
              <a:buChar char="•"/>
            </a:pPr>
            <a:r>
              <a:rPr lang="en-US" sz="1600" b="0" dirty="0">
                <a:solidFill>
                  <a:schemeClr val="tx1"/>
                </a:solidFill>
              </a:rPr>
              <a:t>The only exceptions to the 10-year cliff requirement are for Eligible Designated Beneficiaries who are the surviving spouse, a beneficiary with disabilities, a chronically ill beneficiary, beneficiaries not more than 10 years younger than the IRA owner, or a minor child (until they reach the age of majority). </a:t>
            </a:r>
          </a:p>
          <a:p>
            <a:pPr marL="342900" indent="-342900">
              <a:buFont typeface="Arial" panose="020B0604020202020204" pitchFamily="34" charset="0"/>
              <a:buChar char="•"/>
            </a:pPr>
            <a:r>
              <a:rPr lang="en-US" sz="1600" b="0" dirty="0">
                <a:solidFill>
                  <a:schemeClr val="tx1"/>
                </a:solidFill>
              </a:rPr>
              <a:t>New stretch distribution rules are applicable to IRA owners and their accounts who pass after December 31, 2019.</a:t>
            </a:r>
          </a:p>
        </p:txBody>
      </p:sp>
      <p:sp>
        <p:nvSpPr>
          <p:cNvPr id="3" name="Title 2"/>
          <p:cNvSpPr>
            <a:spLocks noGrp="1"/>
          </p:cNvSpPr>
          <p:nvPr>
            <p:ph type="title"/>
          </p:nvPr>
        </p:nvSpPr>
        <p:spPr/>
        <p:txBody>
          <a:bodyPr>
            <a:normAutofit/>
          </a:bodyPr>
          <a:lstStyle/>
          <a:p>
            <a:r>
              <a:rPr lang="en-US" sz="2400" dirty="0"/>
              <a:t>Impact to IRAs (Issue #3): The “Misplaced Modifier”</a:t>
            </a:r>
            <a:br>
              <a:rPr lang="en-US" sz="2400" dirty="0"/>
            </a:br>
            <a:r>
              <a:rPr lang="en-US" sz="2000" dirty="0"/>
              <a:t>Elimination of Stretch Distributions for “Non-Spouse Beneficiaries”</a:t>
            </a:r>
          </a:p>
        </p:txBody>
      </p:sp>
    </p:spTree>
    <p:extLst>
      <p:ext uri="{BB962C8B-B14F-4D97-AF65-F5344CB8AC3E}">
        <p14:creationId xmlns:p14="http://schemas.microsoft.com/office/powerpoint/2010/main" val="3545213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1012" y="2312182"/>
            <a:ext cx="7535596" cy="534232"/>
          </a:xfrm>
        </p:spPr>
        <p:txBody>
          <a:bodyPr>
            <a:noAutofit/>
          </a:bodyPr>
          <a:lstStyle/>
          <a:p>
            <a:pPr marL="285750" indent="-285750">
              <a:buFont typeface="Arial" panose="020B0604020202020204" pitchFamily="34" charset="0"/>
              <a:buChar char="•"/>
            </a:pPr>
            <a:r>
              <a:rPr lang="en-US" sz="1800" b="0" dirty="0">
                <a:solidFill>
                  <a:schemeClr val="tx1"/>
                </a:solidFill>
              </a:rPr>
              <a:t>The Act allows for a distribution of up to $5,000 for Traditional IRA (and 401k) owners without being subject to the 10% Early Distribution Penalty. </a:t>
            </a:r>
          </a:p>
          <a:p>
            <a:pPr marL="285750" indent="-285750">
              <a:buFont typeface="Arial" panose="020B0604020202020204" pitchFamily="34" charset="0"/>
              <a:buChar char="•"/>
            </a:pPr>
            <a:r>
              <a:rPr lang="en-US" sz="1800" b="0" dirty="0">
                <a:solidFill>
                  <a:schemeClr val="tx1"/>
                </a:solidFill>
              </a:rPr>
              <a:t>This distribution option must qualify for costs associated with the birth or adoption of a child and is taxable when taken by the account holder.</a:t>
            </a:r>
          </a:p>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b="0" i="1" dirty="0">
                <a:solidFill>
                  <a:schemeClr val="tx1"/>
                </a:solidFill>
              </a:rPr>
              <a:t>This exception to the 10% penalty applies to IRA owners under the age of 59 ½. </a:t>
            </a:r>
          </a:p>
        </p:txBody>
      </p:sp>
      <p:sp>
        <p:nvSpPr>
          <p:cNvPr id="3" name="Title 2"/>
          <p:cNvSpPr>
            <a:spLocks noGrp="1"/>
          </p:cNvSpPr>
          <p:nvPr>
            <p:ph type="title"/>
          </p:nvPr>
        </p:nvSpPr>
        <p:spPr/>
        <p:txBody>
          <a:bodyPr>
            <a:normAutofit/>
          </a:bodyPr>
          <a:lstStyle/>
          <a:p>
            <a:r>
              <a:rPr lang="en-US" sz="2400" dirty="0"/>
              <a:t>Impact to IRAs (Issue #4): </a:t>
            </a:r>
            <a:br>
              <a:rPr lang="en-US" sz="2400" dirty="0"/>
            </a:br>
            <a:r>
              <a:rPr lang="en-US" sz="2400" dirty="0"/>
              <a:t>Penalty Free 401k/IRA Distributions for Birth or Adoption</a:t>
            </a:r>
          </a:p>
        </p:txBody>
      </p:sp>
    </p:spTree>
    <p:extLst>
      <p:ext uri="{BB962C8B-B14F-4D97-AF65-F5344CB8AC3E}">
        <p14:creationId xmlns:p14="http://schemas.microsoft.com/office/powerpoint/2010/main" val="376568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sz="3600" b="1" dirty="0"/>
              <a:t>Strategy Considerations:</a:t>
            </a:r>
          </a:p>
          <a:p>
            <a:r>
              <a:rPr lang="en-US" sz="3600" b="1" dirty="0"/>
              <a:t>Elimination of the 10-Year Stretch</a:t>
            </a:r>
          </a:p>
        </p:txBody>
      </p:sp>
    </p:spTree>
    <p:extLst>
      <p:ext uri="{BB962C8B-B14F-4D97-AF65-F5344CB8AC3E}">
        <p14:creationId xmlns:p14="http://schemas.microsoft.com/office/powerpoint/2010/main" val="30270376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885A8C7A111F4282BF2D1456EAFF65" ma:contentTypeVersion="1" ma:contentTypeDescription="Create a new document." ma:contentTypeScope="" ma:versionID="d645c4dbe52bc4a3cfba0fc2e2471080">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39E536-A78F-411A-A3A6-32A9ABCFF1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5097A9-B3AE-4DB1-A8A8-C50C0EC455BC}">
  <ds:schemaRefs>
    <ds:schemaRef ds:uri="http://purl.org/dc/elements/1.1/"/>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C0B3BC6-E324-4EDC-A87F-5528D07C17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565</TotalTime>
  <Words>1990</Words>
  <Application>Microsoft Office PowerPoint</Application>
  <PresentationFormat>On-screen Show (4:3)</PresentationFormat>
  <Paragraphs>172</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Source Sans Pro</vt:lpstr>
      <vt:lpstr>Source Sans Pro Semibold</vt:lpstr>
      <vt:lpstr>Times New Roman</vt:lpstr>
      <vt:lpstr>Office Theme</vt:lpstr>
      <vt:lpstr>SECURE Act Overview </vt:lpstr>
      <vt:lpstr>Agenda</vt:lpstr>
      <vt:lpstr>Preliminary Disclosures</vt:lpstr>
      <vt:lpstr>PowerPoint Presentation</vt:lpstr>
      <vt:lpstr>Impact to IRAs (Issue #1): Contributions</vt:lpstr>
      <vt:lpstr>Impact to IRAs (Issue #2): Required Minimum Distributions</vt:lpstr>
      <vt:lpstr>Impact to IRAs (Issue #3): The “Misplaced Modifier” Elimination of Stretch Distributions for “Non-Spouse Beneficiaries”</vt:lpstr>
      <vt:lpstr>Impact to IRAs (Issue #4):  Penalty Free 401k/IRA Distributions for Birth or Adoption</vt:lpstr>
      <vt:lpstr>PowerPoint Presentation</vt:lpstr>
      <vt:lpstr>SECURE Act: Rules of Engagement</vt:lpstr>
      <vt:lpstr>SECURE Act: Rules of Engagement</vt:lpstr>
      <vt:lpstr>Strategy Considerations: Planning Alternatives</vt:lpstr>
      <vt:lpstr> Strategy Consideration #1: Taking Larger IRA Distributions During Lifetime </vt:lpstr>
      <vt:lpstr> Strategy Consideration #2: Conduit Trust vs. “Accumulation Trust” </vt:lpstr>
      <vt:lpstr>IRA Conduit Trust Hypothetical Assumes $1,000,000 (7% Annual Growth Rate)</vt:lpstr>
      <vt:lpstr> Strategy Consideration #3: Use IRA Distributions to Fund an Irrevocable Life Insurance Trust (on the life of the IRA owner) </vt:lpstr>
      <vt:lpstr>  Strategy Consideration #4: Replicate the “Stretch” by using a Charitable Remainder Trust  </vt:lpstr>
      <vt:lpstr>  Strategy Consideration #5: Convert the Traditional IRA to a Roth IRA  </vt:lpstr>
      <vt:lpstr>Important 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Hall</dc:creator>
  <cp:lastModifiedBy>Christie Aldridge</cp:lastModifiedBy>
  <cp:revision>25</cp:revision>
  <dcterms:created xsi:type="dcterms:W3CDTF">2017-06-19T14:32:47Z</dcterms:created>
  <dcterms:modified xsi:type="dcterms:W3CDTF">2020-09-22T22:06:51Z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0x01010065885A8C7A111F4282BF2D1456EAFF65</vt:lpwstr>
  </property>
</Properties>
</file>