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54" r:id="rId2"/>
    <p:sldMasterId id="2147483968" r:id="rId3"/>
  </p:sldMasterIdLst>
  <p:notesMasterIdLst>
    <p:notesMasterId r:id="rId44"/>
  </p:notesMasterIdLst>
  <p:sldIdLst>
    <p:sldId id="256" r:id="rId4"/>
    <p:sldId id="417" r:id="rId5"/>
    <p:sldId id="418" r:id="rId6"/>
    <p:sldId id="350" r:id="rId7"/>
    <p:sldId id="413" r:id="rId8"/>
    <p:sldId id="351" r:id="rId9"/>
    <p:sldId id="373" r:id="rId10"/>
    <p:sldId id="367" r:id="rId11"/>
    <p:sldId id="353" r:id="rId12"/>
    <p:sldId id="355" r:id="rId13"/>
    <p:sldId id="484" r:id="rId14"/>
    <p:sldId id="485" r:id="rId15"/>
    <p:sldId id="369" r:id="rId16"/>
    <p:sldId id="370" r:id="rId17"/>
    <p:sldId id="376" r:id="rId18"/>
    <p:sldId id="377" r:id="rId19"/>
    <p:sldId id="375" r:id="rId20"/>
    <p:sldId id="378" r:id="rId21"/>
    <p:sldId id="379" r:id="rId22"/>
    <p:sldId id="380" r:id="rId23"/>
    <p:sldId id="381" r:id="rId24"/>
    <p:sldId id="483" r:id="rId25"/>
    <p:sldId id="382" r:id="rId26"/>
    <p:sldId id="371" r:id="rId27"/>
    <p:sldId id="383" r:id="rId28"/>
    <p:sldId id="356" r:id="rId29"/>
    <p:sldId id="387" r:id="rId30"/>
    <p:sldId id="393" r:id="rId31"/>
    <p:sldId id="394" r:id="rId32"/>
    <p:sldId id="395" r:id="rId33"/>
    <p:sldId id="396" r:id="rId34"/>
    <p:sldId id="397" r:id="rId35"/>
    <p:sldId id="398" r:id="rId36"/>
    <p:sldId id="399" r:id="rId37"/>
    <p:sldId id="400" r:id="rId38"/>
    <p:sldId id="401" r:id="rId39"/>
    <p:sldId id="402" r:id="rId40"/>
    <p:sldId id="482" r:id="rId41"/>
    <p:sldId id="335" r:id="rId42"/>
    <p:sldId id="412" r:id="rId43"/>
  </p:sldIdLst>
  <p:sldSz cx="9144000" cy="6858000" type="screen4x3"/>
  <p:notesSz cx="7315200" cy="9601200"/>
  <p:defaultTextStyle>
    <a:defPPr>
      <a:defRPr lang="en-US"/>
    </a:defPPr>
    <a:lvl1pPr algn="ctr" rtl="0" fontAlgn="base">
      <a:spcBef>
        <a:spcPct val="50000"/>
      </a:spcBef>
      <a:spcAft>
        <a:spcPct val="0"/>
      </a:spcAft>
      <a:defRPr sz="1200" kern="1200">
        <a:solidFill>
          <a:schemeClr val="tx1"/>
        </a:solidFill>
        <a:latin typeface="Times New Roman" pitchFamily="18" charset="0"/>
        <a:ea typeface="+mn-ea"/>
        <a:cs typeface="+mn-cs"/>
      </a:defRPr>
    </a:lvl1pPr>
    <a:lvl2pPr marL="457200" algn="ctr" rtl="0" fontAlgn="base">
      <a:spcBef>
        <a:spcPct val="50000"/>
      </a:spcBef>
      <a:spcAft>
        <a:spcPct val="0"/>
      </a:spcAft>
      <a:defRPr sz="1200" kern="1200">
        <a:solidFill>
          <a:schemeClr val="tx1"/>
        </a:solidFill>
        <a:latin typeface="Times New Roman" pitchFamily="18" charset="0"/>
        <a:ea typeface="+mn-ea"/>
        <a:cs typeface="+mn-cs"/>
      </a:defRPr>
    </a:lvl2pPr>
    <a:lvl3pPr marL="914400" algn="ctr" rtl="0" fontAlgn="base">
      <a:spcBef>
        <a:spcPct val="50000"/>
      </a:spcBef>
      <a:spcAft>
        <a:spcPct val="0"/>
      </a:spcAft>
      <a:defRPr sz="1200" kern="1200">
        <a:solidFill>
          <a:schemeClr val="tx1"/>
        </a:solidFill>
        <a:latin typeface="Times New Roman" pitchFamily="18" charset="0"/>
        <a:ea typeface="+mn-ea"/>
        <a:cs typeface="+mn-cs"/>
      </a:defRPr>
    </a:lvl3pPr>
    <a:lvl4pPr marL="1371600" algn="ctr" rtl="0" fontAlgn="base">
      <a:spcBef>
        <a:spcPct val="50000"/>
      </a:spcBef>
      <a:spcAft>
        <a:spcPct val="0"/>
      </a:spcAft>
      <a:defRPr sz="1200" kern="1200">
        <a:solidFill>
          <a:schemeClr val="tx1"/>
        </a:solidFill>
        <a:latin typeface="Times New Roman" pitchFamily="18" charset="0"/>
        <a:ea typeface="+mn-ea"/>
        <a:cs typeface="+mn-cs"/>
      </a:defRPr>
    </a:lvl4pPr>
    <a:lvl5pPr marL="1828800" algn="ctr" rtl="0" fontAlgn="base">
      <a:spcBef>
        <a:spcPct val="5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912" userDrawn="1">
          <p15:clr>
            <a:srgbClr val="A4A3A4"/>
          </p15:clr>
        </p15:guide>
        <p15:guide id="3" pos="4608" userDrawn="1">
          <p15:clr>
            <a:srgbClr val="A4A3A4"/>
          </p15:clr>
        </p15:guide>
        <p15:guide id="4" pos="1776" userDrawn="1">
          <p15:clr>
            <a:srgbClr val="A4A3A4"/>
          </p15:clr>
        </p15:guide>
        <p15:guide id="5" pos="2880" userDrawn="1">
          <p15:clr>
            <a:srgbClr val="A4A3A4"/>
          </p15:clr>
        </p15:guide>
        <p15:guide id="6" pos="3936" userDrawn="1">
          <p15:clr>
            <a:srgbClr val="A4A3A4"/>
          </p15:clr>
        </p15:guide>
        <p15:guide id="7" orient="horz" pos="4224" userDrawn="1">
          <p15:clr>
            <a:srgbClr val="A4A3A4"/>
          </p15:clr>
        </p15:guide>
        <p15:guide id="8" orient="horz" pos="1296" userDrawn="1">
          <p15:clr>
            <a:srgbClr val="A4A3A4"/>
          </p15:clr>
        </p15:guide>
        <p15:guide id="10" orient="horz" pos="4320" userDrawn="1">
          <p15:clr>
            <a:srgbClr val="A4A3A4"/>
          </p15:clr>
        </p15:guide>
        <p15:guide id="11" orient="horz" pos="4176"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ickman" initials="G" lastIdx="1" clrIdx="0">
    <p:extLst>
      <p:ext uri="{19B8F6BF-5375-455C-9EA6-DF929625EA0E}">
        <p15:presenceInfo xmlns:p15="http://schemas.microsoft.com/office/powerpoint/2012/main" userId="Glick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BBD4D"/>
    <a:srgbClr val="F5ECCB"/>
    <a:srgbClr val="EDDEA5"/>
    <a:srgbClr val="E0C666"/>
    <a:srgbClr val="FFFF00"/>
    <a:srgbClr val="A50021"/>
    <a:srgbClr val="000000"/>
    <a:srgbClr val="9E1B34"/>
    <a:srgbClr val="A19589"/>
    <a:srgbClr val="CAC2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2718" autoAdjust="0"/>
  </p:normalViewPr>
  <p:slideViewPr>
    <p:cSldViewPr>
      <p:cViewPr varScale="1">
        <p:scale>
          <a:sx n="112" d="100"/>
          <a:sy n="112" d="100"/>
        </p:scale>
        <p:origin x="1008" y="108"/>
      </p:cViewPr>
      <p:guideLst>
        <p:guide orient="horz" pos="2592"/>
        <p:guide pos="912"/>
        <p:guide pos="4608"/>
        <p:guide pos="1776"/>
        <p:guide pos="2880"/>
        <p:guide pos="3936"/>
        <p:guide orient="horz" pos="4224"/>
        <p:guide orient="horz" pos="1296"/>
        <p:guide orient="horz" pos="4320"/>
        <p:guide orient="horz" pos="4176"/>
      </p:guideLst>
    </p:cSldViewPr>
  </p:slideViewPr>
  <p:outlineViewPr>
    <p:cViewPr>
      <p:scale>
        <a:sx n="33" d="100"/>
        <a:sy n="33" d="100"/>
      </p:scale>
      <p:origin x="0" y="1920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5" d="100"/>
          <a:sy n="85" d="100"/>
        </p:scale>
        <p:origin x="-3066"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vin\Dropbox%20(Personal)\Pioneer%20Wealth%20Partners\JB\Tax%20Free%20Compounding%20Graphs%20and%20Charts_4.11.16.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vin\Dropbox%20(Personal)\Pioneer%20Wealth%20Partners\JB\Tax%20Free%20Compounding%20Graphs%20and%20Charts_4.11.1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avin\Dropbox%20(Personal)\Pioneer%20Wealth%20Partners\JB\Tax%20Free%20Compounding%20Graphs%20and%20Charts_4.11.16.xls"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Users\gleib.ATLANTICA.000\Desktop\Las%20Vegas%20Tax%20Free%20Compounding%20Graphs_9.30.15.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oleObject" Target="file:///C:\Users\Gavin\Dropbox%20(Personal)\Pioneer%20Wealth%20Partners\JB\Tax%20Free%20Compounding%20Graphs%20and%20Charts_4.11.16.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avin\Dropbox%20(Personal)\Pioneer%20Wealth%20Partners\JB\Tax%20Free%20Compounding%20Graphs%20and%20Charts_4.11.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900838053138077E-2"/>
          <c:y val="8.4250339921467618E-2"/>
          <c:w val="0.72171846940185114"/>
          <c:h val="0.74589212429268315"/>
        </c:manualLayout>
      </c:layout>
      <c:lineChart>
        <c:grouping val="standard"/>
        <c:varyColors val="0"/>
        <c:ser>
          <c:idx val="2"/>
          <c:order val="0"/>
          <c:tx>
            <c:strRef>
              <c:f>'$100 simple vs. compounding'!$B$8</c:f>
              <c:strCache>
                <c:ptCount val="1"/>
                <c:pt idx="0">
                  <c:v>5% Simple Growth</c:v>
                </c:pt>
              </c:strCache>
            </c:strRef>
          </c:tx>
          <c:spPr>
            <a:ln w="28575" cap="rnd">
              <a:solidFill>
                <a:srgbClr val="00B0F0"/>
              </a:solidFill>
              <a:round/>
            </a:ln>
            <a:effectLst/>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compounding'!$C$8:$AQ$8</c:f>
              <c:numCache>
                <c:formatCode>"$"#,##0</c:formatCode>
                <c:ptCount val="41"/>
                <c:pt idx="0">
                  <c:v>100</c:v>
                </c:pt>
                <c:pt idx="1">
                  <c:v>105</c:v>
                </c:pt>
                <c:pt idx="2">
                  <c:v>110</c:v>
                </c:pt>
                <c:pt idx="3">
                  <c:v>115</c:v>
                </c:pt>
                <c:pt idx="4">
                  <c:v>120</c:v>
                </c:pt>
                <c:pt idx="5">
                  <c:v>125</c:v>
                </c:pt>
                <c:pt idx="6">
                  <c:v>130</c:v>
                </c:pt>
                <c:pt idx="7">
                  <c:v>135</c:v>
                </c:pt>
                <c:pt idx="8">
                  <c:v>140</c:v>
                </c:pt>
                <c:pt idx="9">
                  <c:v>145</c:v>
                </c:pt>
                <c:pt idx="10">
                  <c:v>150</c:v>
                </c:pt>
                <c:pt idx="11">
                  <c:v>155</c:v>
                </c:pt>
                <c:pt idx="12">
                  <c:v>160</c:v>
                </c:pt>
                <c:pt idx="13">
                  <c:v>165</c:v>
                </c:pt>
                <c:pt idx="14">
                  <c:v>170</c:v>
                </c:pt>
                <c:pt idx="15">
                  <c:v>175</c:v>
                </c:pt>
                <c:pt idx="16">
                  <c:v>180</c:v>
                </c:pt>
                <c:pt idx="17">
                  <c:v>185</c:v>
                </c:pt>
                <c:pt idx="18">
                  <c:v>190</c:v>
                </c:pt>
                <c:pt idx="19">
                  <c:v>195</c:v>
                </c:pt>
                <c:pt idx="20">
                  <c:v>200</c:v>
                </c:pt>
                <c:pt idx="21">
                  <c:v>205</c:v>
                </c:pt>
                <c:pt idx="22">
                  <c:v>210</c:v>
                </c:pt>
                <c:pt idx="23">
                  <c:v>215</c:v>
                </c:pt>
                <c:pt idx="24">
                  <c:v>220</c:v>
                </c:pt>
                <c:pt idx="25">
                  <c:v>225</c:v>
                </c:pt>
                <c:pt idx="26">
                  <c:v>230</c:v>
                </c:pt>
                <c:pt idx="27">
                  <c:v>235</c:v>
                </c:pt>
                <c:pt idx="28">
                  <c:v>240</c:v>
                </c:pt>
                <c:pt idx="29">
                  <c:v>245</c:v>
                </c:pt>
                <c:pt idx="30">
                  <c:v>250</c:v>
                </c:pt>
                <c:pt idx="31">
                  <c:v>255</c:v>
                </c:pt>
                <c:pt idx="32">
                  <c:v>260</c:v>
                </c:pt>
                <c:pt idx="33">
                  <c:v>265</c:v>
                </c:pt>
                <c:pt idx="34">
                  <c:v>270</c:v>
                </c:pt>
                <c:pt idx="35">
                  <c:v>275</c:v>
                </c:pt>
                <c:pt idx="36">
                  <c:v>280</c:v>
                </c:pt>
                <c:pt idx="37">
                  <c:v>285</c:v>
                </c:pt>
                <c:pt idx="38">
                  <c:v>290</c:v>
                </c:pt>
                <c:pt idx="39">
                  <c:v>295</c:v>
                </c:pt>
                <c:pt idx="40">
                  <c:v>300</c:v>
                </c:pt>
              </c:numCache>
            </c:numRef>
          </c:val>
          <c:smooth val="0"/>
          <c:extLst xmlns:c16r2="http://schemas.microsoft.com/office/drawing/2015/06/chart">
            <c:ext xmlns:c16="http://schemas.microsoft.com/office/drawing/2014/chart" uri="{C3380CC4-5D6E-409C-BE32-E72D297353CC}">
              <c16:uniqueId val="{00000000-9FA0-4222-8116-3FCE7D053961}"/>
            </c:ext>
          </c:extLst>
        </c:ser>
        <c:ser>
          <c:idx val="0"/>
          <c:order val="1"/>
          <c:tx>
            <c:strRef>
              <c:f>'$100 simple vs. compounding'!$B$9</c:f>
              <c:strCache>
                <c:ptCount val="1"/>
                <c:pt idx="0">
                  <c:v>5% Compounding Growth</c:v>
                </c:pt>
              </c:strCache>
            </c:strRef>
          </c:tx>
          <c:spPr>
            <a:ln>
              <a:solidFill>
                <a:srgbClr val="0070C0"/>
              </a:solidFill>
            </a:ln>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compounding'!$C$9:$AQ$9</c:f>
              <c:numCache>
                <c:formatCode>"$"#,##0</c:formatCode>
                <c:ptCount val="41"/>
                <c:pt idx="0">
                  <c:v>100</c:v>
                </c:pt>
                <c:pt idx="1">
                  <c:v>105</c:v>
                </c:pt>
                <c:pt idx="2">
                  <c:v>110.25</c:v>
                </c:pt>
                <c:pt idx="3">
                  <c:v>115.76250000000002</c:v>
                </c:pt>
                <c:pt idx="4">
                  <c:v>121.550625</c:v>
                </c:pt>
                <c:pt idx="5">
                  <c:v>127.62815625000002</c:v>
                </c:pt>
                <c:pt idx="6">
                  <c:v>134.0095640625</c:v>
                </c:pt>
                <c:pt idx="7">
                  <c:v>140.71004226562502</c:v>
                </c:pt>
                <c:pt idx="8">
                  <c:v>147.74554437890626</c:v>
                </c:pt>
                <c:pt idx="9">
                  <c:v>155.13282159785157</c:v>
                </c:pt>
                <c:pt idx="10">
                  <c:v>162.88946267774415</c:v>
                </c:pt>
                <c:pt idx="11">
                  <c:v>171.03393581163138</c:v>
                </c:pt>
                <c:pt idx="12">
                  <c:v>179.58563260221291</c:v>
                </c:pt>
                <c:pt idx="13">
                  <c:v>188.56491423232359</c:v>
                </c:pt>
                <c:pt idx="14">
                  <c:v>197.99315994393973</c:v>
                </c:pt>
                <c:pt idx="15">
                  <c:v>207.8928179411368</c:v>
                </c:pt>
                <c:pt idx="16">
                  <c:v>218.2874588381936</c:v>
                </c:pt>
                <c:pt idx="17">
                  <c:v>229.2018317801033</c:v>
                </c:pt>
                <c:pt idx="18">
                  <c:v>240.66192336910848</c:v>
                </c:pt>
                <c:pt idx="19">
                  <c:v>252.69501953756389</c:v>
                </c:pt>
                <c:pt idx="20">
                  <c:v>265.32977051444209</c:v>
                </c:pt>
                <c:pt idx="21">
                  <c:v>278.59625904016417</c:v>
                </c:pt>
                <c:pt idx="22">
                  <c:v>292.52607199217238</c:v>
                </c:pt>
                <c:pt idx="23">
                  <c:v>307.15237559178104</c:v>
                </c:pt>
                <c:pt idx="24">
                  <c:v>322.50999437137006</c:v>
                </c:pt>
                <c:pt idx="25">
                  <c:v>338.63549408993856</c:v>
                </c:pt>
                <c:pt idx="26">
                  <c:v>355.56726879443551</c:v>
                </c:pt>
                <c:pt idx="27">
                  <c:v>373.34563223415734</c:v>
                </c:pt>
                <c:pt idx="28">
                  <c:v>392.01291384586511</c:v>
                </c:pt>
                <c:pt idx="29">
                  <c:v>411.61355953815848</c:v>
                </c:pt>
                <c:pt idx="30">
                  <c:v>432.19423751506622</c:v>
                </c:pt>
                <c:pt idx="31">
                  <c:v>453.80394939081975</c:v>
                </c:pt>
                <c:pt idx="32">
                  <c:v>476.49414686036067</c:v>
                </c:pt>
                <c:pt idx="33">
                  <c:v>500.31885420337875</c:v>
                </c:pt>
                <c:pt idx="34">
                  <c:v>525.33479691354762</c:v>
                </c:pt>
                <c:pt idx="35">
                  <c:v>551.60153675922516</c:v>
                </c:pt>
                <c:pt idx="36">
                  <c:v>579.18161359718624</c:v>
                </c:pt>
                <c:pt idx="37">
                  <c:v>608.14069427704567</c:v>
                </c:pt>
                <c:pt idx="38">
                  <c:v>638.54772899089789</c:v>
                </c:pt>
                <c:pt idx="39">
                  <c:v>670.47511544044289</c:v>
                </c:pt>
                <c:pt idx="40">
                  <c:v>703.99887121246491</c:v>
                </c:pt>
              </c:numCache>
            </c:numRef>
          </c:val>
          <c:smooth val="0"/>
          <c:extLst xmlns:c16r2="http://schemas.microsoft.com/office/drawing/2015/06/chart">
            <c:ext xmlns:c16="http://schemas.microsoft.com/office/drawing/2014/chart" uri="{C3380CC4-5D6E-409C-BE32-E72D297353CC}">
              <c16:uniqueId val="{00000001-9FA0-4222-8116-3FCE7D053961}"/>
            </c:ext>
          </c:extLst>
        </c:ser>
        <c:ser>
          <c:idx val="1"/>
          <c:order val="2"/>
          <c:tx>
            <c:strRef>
              <c:f>'$100 simple vs. compounding'!$B$10</c:f>
              <c:strCache>
                <c:ptCount val="1"/>
                <c:pt idx="0">
                  <c:v>10% Simple Growth</c:v>
                </c:pt>
              </c:strCache>
            </c:strRef>
          </c:tx>
          <c:spPr>
            <a:ln>
              <a:solidFill>
                <a:schemeClr val="bg1">
                  <a:lumMod val="65000"/>
                </a:schemeClr>
              </a:solidFill>
            </a:ln>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compounding'!$C$10:$AQ$10</c:f>
              <c:numCache>
                <c:formatCode>"$"#,##0</c:formatCode>
                <c:ptCount val="41"/>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pt idx="16">
                  <c:v>260</c:v>
                </c:pt>
                <c:pt idx="17">
                  <c:v>270</c:v>
                </c:pt>
                <c:pt idx="18">
                  <c:v>280</c:v>
                </c:pt>
                <c:pt idx="19">
                  <c:v>290</c:v>
                </c:pt>
                <c:pt idx="20">
                  <c:v>300</c:v>
                </c:pt>
                <c:pt idx="21">
                  <c:v>310</c:v>
                </c:pt>
                <c:pt idx="22">
                  <c:v>320</c:v>
                </c:pt>
                <c:pt idx="23">
                  <c:v>330</c:v>
                </c:pt>
                <c:pt idx="24">
                  <c:v>340</c:v>
                </c:pt>
                <c:pt idx="25">
                  <c:v>350</c:v>
                </c:pt>
                <c:pt idx="26">
                  <c:v>360</c:v>
                </c:pt>
                <c:pt idx="27">
                  <c:v>370</c:v>
                </c:pt>
                <c:pt idx="28">
                  <c:v>380</c:v>
                </c:pt>
                <c:pt idx="29">
                  <c:v>390</c:v>
                </c:pt>
                <c:pt idx="30">
                  <c:v>400</c:v>
                </c:pt>
                <c:pt idx="31">
                  <c:v>410</c:v>
                </c:pt>
                <c:pt idx="32">
                  <c:v>420</c:v>
                </c:pt>
                <c:pt idx="33">
                  <c:v>430</c:v>
                </c:pt>
                <c:pt idx="34">
                  <c:v>440</c:v>
                </c:pt>
                <c:pt idx="35">
                  <c:v>450</c:v>
                </c:pt>
                <c:pt idx="36">
                  <c:v>460</c:v>
                </c:pt>
                <c:pt idx="37">
                  <c:v>470</c:v>
                </c:pt>
                <c:pt idx="38">
                  <c:v>480</c:v>
                </c:pt>
                <c:pt idx="39">
                  <c:v>490</c:v>
                </c:pt>
                <c:pt idx="40">
                  <c:v>500</c:v>
                </c:pt>
              </c:numCache>
            </c:numRef>
          </c:val>
          <c:smooth val="0"/>
          <c:extLst xmlns:c16r2="http://schemas.microsoft.com/office/drawing/2015/06/chart">
            <c:ext xmlns:c16="http://schemas.microsoft.com/office/drawing/2014/chart" uri="{C3380CC4-5D6E-409C-BE32-E72D297353CC}">
              <c16:uniqueId val="{00000002-9FA0-4222-8116-3FCE7D053961}"/>
            </c:ext>
          </c:extLst>
        </c:ser>
        <c:dLbls>
          <c:showLegendKey val="0"/>
          <c:showVal val="0"/>
          <c:showCatName val="0"/>
          <c:showSerName val="0"/>
          <c:showPercent val="0"/>
          <c:showBubbleSize val="0"/>
        </c:dLbls>
        <c:smooth val="0"/>
        <c:axId val="380886344"/>
        <c:axId val="380886736"/>
      </c:lineChart>
      <c:catAx>
        <c:axId val="38088634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Years</a:t>
                </a:r>
              </a:p>
            </c:rich>
          </c:tx>
          <c:layout>
            <c:manualLayout>
              <c:xMode val="edge"/>
              <c:yMode val="edge"/>
              <c:x val="0.42350012079380228"/>
              <c:y val="0.92184647439301304"/>
            </c:manualLayout>
          </c:layout>
          <c:overlay val="0"/>
          <c:spPr>
            <a:noFill/>
            <a:ln w="25400">
              <a:noFill/>
            </a:ln>
          </c:spPr>
        </c:title>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0886736"/>
        <c:crosses val="autoZero"/>
        <c:auto val="1"/>
        <c:lblAlgn val="ctr"/>
        <c:lblOffset val="100"/>
        <c:tickLblSkip val="2"/>
        <c:tickMarkSkip val="2"/>
        <c:noMultiLvlLbl val="0"/>
      </c:catAx>
      <c:valAx>
        <c:axId val="380886736"/>
        <c:scaling>
          <c:orientation val="minMax"/>
          <c:max val="4900"/>
          <c:min val="1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Amount</a:t>
                </a:r>
              </a:p>
            </c:rich>
          </c:tx>
          <c:layout>
            <c:manualLayout>
              <c:xMode val="edge"/>
              <c:yMode val="edge"/>
              <c:x val="6.3186674034166786E-3"/>
              <c:y val="0.48444079237801696"/>
            </c:manualLayout>
          </c:layout>
          <c:overlay val="0"/>
          <c:spPr>
            <a:noFill/>
            <a:ln w="25400">
              <a:noFill/>
            </a:ln>
          </c:spPr>
        </c:title>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0886344"/>
        <c:crosses val="autoZero"/>
        <c:crossBetween val="midCat"/>
        <c:majorUnit val="300"/>
        <c:minorUnit val="100"/>
      </c:valAx>
      <c:spPr>
        <a:noFill/>
        <a:ln w="25400">
          <a:noFill/>
        </a:ln>
      </c:spPr>
    </c:plotArea>
    <c:legend>
      <c:legendPos val="r"/>
      <c:layout>
        <c:manualLayout>
          <c:xMode val="edge"/>
          <c:yMode val="edge"/>
          <c:x val="0.19404809596168901"/>
          <c:y val="0.94412518962652603"/>
          <c:w val="0.50078191993346399"/>
          <c:h val="5.5874865352813559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824814661325211E-2"/>
          <c:y val="2.54841997961264E-2"/>
          <c:w val="0.72464244601003824"/>
          <c:h val="0.78631939929527161"/>
        </c:manualLayout>
      </c:layout>
      <c:lineChart>
        <c:grouping val="standard"/>
        <c:varyColors val="0"/>
        <c:ser>
          <c:idx val="2"/>
          <c:order val="0"/>
          <c:tx>
            <c:strRef>
              <c:f>'$100 simple vs. compounding'!$B$8</c:f>
              <c:strCache>
                <c:ptCount val="1"/>
                <c:pt idx="0">
                  <c:v>5% Simple Growth</c:v>
                </c:pt>
              </c:strCache>
            </c:strRef>
          </c:tx>
          <c:spPr>
            <a:ln w="28575" cap="rnd">
              <a:solidFill>
                <a:srgbClr val="00B0F0"/>
              </a:solidFill>
              <a:round/>
            </a:ln>
            <a:effectLst/>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compounding'!$C$8:$AQ$8</c:f>
              <c:numCache>
                <c:formatCode>"$"#,##0</c:formatCode>
                <c:ptCount val="41"/>
                <c:pt idx="0">
                  <c:v>100</c:v>
                </c:pt>
                <c:pt idx="1">
                  <c:v>105</c:v>
                </c:pt>
                <c:pt idx="2">
                  <c:v>110</c:v>
                </c:pt>
                <c:pt idx="3">
                  <c:v>115</c:v>
                </c:pt>
                <c:pt idx="4">
                  <c:v>120</c:v>
                </c:pt>
                <c:pt idx="5">
                  <c:v>125</c:v>
                </c:pt>
                <c:pt idx="6">
                  <c:v>130</c:v>
                </c:pt>
                <c:pt idx="7">
                  <c:v>135</c:v>
                </c:pt>
                <c:pt idx="8">
                  <c:v>140</c:v>
                </c:pt>
                <c:pt idx="9">
                  <c:v>145</c:v>
                </c:pt>
                <c:pt idx="10">
                  <c:v>150</c:v>
                </c:pt>
                <c:pt idx="11">
                  <c:v>155</c:v>
                </c:pt>
                <c:pt idx="12">
                  <c:v>160</c:v>
                </c:pt>
                <c:pt idx="13">
                  <c:v>165</c:v>
                </c:pt>
                <c:pt idx="14">
                  <c:v>170</c:v>
                </c:pt>
                <c:pt idx="15">
                  <c:v>175</c:v>
                </c:pt>
                <c:pt idx="16">
                  <c:v>180</c:v>
                </c:pt>
                <c:pt idx="17">
                  <c:v>185</c:v>
                </c:pt>
                <c:pt idx="18">
                  <c:v>190</c:v>
                </c:pt>
                <c:pt idx="19">
                  <c:v>195</c:v>
                </c:pt>
                <c:pt idx="20">
                  <c:v>200</c:v>
                </c:pt>
                <c:pt idx="21">
                  <c:v>205</c:v>
                </c:pt>
                <c:pt idx="22">
                  <c:v>210</c:v>
                </c:pt>
                <c:pt idx="23">
                  <c:v>215</c:v>
                </c:pt>
                <c:pt idx="24">
                  <c:v>220</c:v>
                </c:pt>
                <c:pt idx="25">
                  <c:v>225</c:v>
                </c:pt>
                <c:pt idx="26">
                  <c:v>230</c:v>
                </c:pt>
                <c:pt idx="27">
                  <c:v>235</c:v>
                </c:pt>
                <c:pt idx="28">
                  <c:v>240</c:v>
                </c:pt>
                <c:pt idx="29">
                  <c:v>245</c:v>
                </c:pt>
                <c:pt idx="30">
                  <c:v>250</c:v>
                </c:pt>
                <c:pt idx="31">
                  <c:v>255</c:v>
                </c:pt>
                <c:pt idx="32">
                  <c:v>260</c:v>
                </c:pt>
                <c:pt idx="33">
                  <c:v>265</c:v>
                </c:pt>
                <c:pt idx="34">
                  <c:v>270</c:v>
                </c:pt>
                <c:pt idx="35">
                  <c:v>275</c:v>
                </c:pt>
                <c:pt idx="36">
                  <c:v>280</c:v>
                </c:pt>
                <c:pt idx="37">
                  <c:v>285</c:v>
                </c:pt>
                <c:pt idx="38">
                  <c:v>290</c:v>
                </c:pt>
                <c:pt idx="39">
                  <c:v>295</c:v>
                </c:pt>
                <c:pt idx="40">
                  <c:v>300</c:v>
                </c:pt>
              </c:numCache>
            </c:numRef>
          </c:val>
          <c:smooth val="0"/>
          <c:extLst xmlns:c16r2="http://schemas.microsoft.com/office/drawing/2015/06/chart">
            <c:ext xmlns:c16="http://schemas.microsoft.com/office/drawing/2014/chart" uri="{C3380CC4-5D6E-409C-BE32-E72D297353CC}">
              <c16:uniqueId val="{00000000-EF9A-4429-B868-96D949128780}"/>
            </c:ext>
          </c:extLst>
        </c:ser>
        <c:ser>
          <c:idx val="0"/>
          <c:order val="1"/>
          <c:tx>
            <c:strRef>
              <c:f>'$100 simple vs. compounding'!$B$9</c:f>
              <c:strCache>
                <c:ptCount val="1"/>
                <c:pt idx="0">
                  <c:v>5% Compounding Growth</c:v>
                </c:pt>
              </c:strCache>
            </c:strRef>
          </c:tx>
          <c:spPr>
            <a:ln>
              <a:solidFill>
                <a:srgbClr val="0070C0"/>
              </a:solidFill>
            </a:ln>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compounding'!$C$9:$AQ$9</c:f>
              <c:numCache>
                <c:formatCode>"$"#,##0</c:formatCode>
                <c:ptCount val="41"/>
                <c:pt idx="0">
                  <c:v>100</c:v>
                </c:pt>
                <c:pt idx="1">
                  <c:v>105</c:v>
                </c:pt>
                <c:pt idx="2">
                  <c:v>110.25</c:v>
                </c:pt>
                <c:pt idx="3">
                  <c:v>115.76250000000002</c:v>
                </c:pt>
                <c:pt idx="4">
                  <c:v>121.550625</c:v>
                </c:pt>
                <c:pt idx="5">
                  <c:v>127.62815625000002</c:v>
                </c:pt>
                <c:pt idx="6">
                  <c:v>134.0095640625</c:v>
                </c:pt>
                <c:pt idx="7">
                  <c:v>140.71004226562502</c:v>
                </c:pt>
                <c:pt idx="8">
                  <c:v>147.74554437890626</c:v>
                </c:pt>
                <c:pt idx="9">
                  <c:v>155.13282159785157</c:v>
                </c:pt>
                <c:pt idx="10">
                  <c:v>162.88946267774415</c:v>
                </c:pt>
                <c:pt idx="11">
                  <c:v>171.03393581163138</c:v>
                </c:pt>
                <c:pt idx="12">
                  <c:v>179.58563260221291</c:v>
                </c:pt>
                <c:pt idx="13">
                  <c:v>188.56491423232359</c:v>
                </c:pt>
                <c:pt idx="14">
                  <c:v>197.99315994393973</c:v>
                </c:pt>
                <c:pt idx="15">
                  <c:v>207.8928179411368</c:v>
                </c:pt>
                <c:pt idx="16">
                  <c:v>218.2874588381936</c:v>
                </c:pt>
                <c:pt idx="17">
                  <c:v>229.2018317801033</c:v>
                </c:pt>
                <c:pt idx="18">
                  <c:v>240.66192336910848</c:v>
                </c:pt>
                <c:pt idx="19">
                  <c:v>252.69501953756389</c:v>
                </c:pt>
                <c:pt idx="20">
                  <c:v>265.32977051444209</c:v>
                </c:pt>
                <c:pt idx="21">
                  <c:v>278.59625904016417</c:v>
                </c:pt>
                <c:pt idx="22">
                  <c:v>292.52607199217238</c:v>
                </c:pt>
                <c:pt idx="23">
                  <c:v>307.15237559178104</c:v>
                </c:pt>
                <c:pt idx="24">
                  <c:v>322.50999437137006</c:v>
                </c:pt>
                <c:pt idx="25">
                  <c:v>338.63549408993856</c:v>
                </c:pt>
                <c:pt idx="26">
                  <c:v>355.56726879443551</c:v>
                </c:pt>
                <c:pt idx="27">
                  <c:v>373.34563223415734</c:v>
                </c:pt>
                <c:pt idx="28">
                  <c:v>392.01291384586511</c:v>
                </c:pt>
                <c:pt idx="29">
                  <c:v>411.61355953815848</c:v>
                </c:pt>
                <c:pt idx="30">
                  <c:v>432.19423751506622</c:v>
                </c:pt>
                <c:pt idx="31">
                  <c:v>453.80394939081975</c:v>
                </c:pt>
                <c:pt idx="32">
                  <c:v>476.49414686036067</c:v>
                </c:pt>
                <c:pt idx="33">
                  <c:v>500.31885420337875</c:v>
                </c:pt>
                <c:pt idx="34">
                  <c:v>525.33479691354762</c:v>
                </c:pt>
                <c:pt idx="35">
                  <c:v>551.60153675922516</c:v>
                </c:pt>
                <c:pt idx="36">
                  <c:v>579.18161359718624</c:v>
                </c:pt>
                <c:pt idx="37">
                  <c:v>608.14069427704567</c:v>
                </c:pt>
                <c:pt idx="38">
                  <c:v>638.54772899089789</c:v>
                </c:pt>
                <c:pt idx="39">
                  <c:v>670.47511544044289</c:v>
                </c:pt>
                <c:pt idx="40">
                  <c:v>703.99887121246491</c:v>
                </c:pt>
              </c:numCache>
            </c:numRef>
          </c:val>
          <c:smooth val="0"/>
          <c:extLst xmlns:c16r2="http://schemas.microsoft.com/office/drawing/2015/06/chart">
            <c:ext xmlns:c16="http://schemas.microsoft.com/office/drawing/2014/chart" uri="{C3380CC4-5D6E-409C-BE32-E72D297353CC}">
              <c16:uniqueId val="{00000001-EF9A-4429-B868-96D949128780}"/>
            </c:ext>
          </c:extLst>
        </c:ser>
        <c:dLbls>
          <c:showLegendKey val="0"/>
          <c:showVal val="0"/>
          <c:showCatName val="0"/>
          <c:showSerName val="0"/>
          <c:showPercent val="0"/>
          <c:showBubbleSize val="0"/>
        </c:dLbls>
        <c:smooth val="0"/>
        <c:axId val="380887520"/>
        <c:axId val="380887912"/>
      </c:lineChart>
      <c:catAx>
        <c:axId val="380887520"/>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Years</a:t>
                </a:r>
              </a:p>
            </c:rich>
          </c:tx>
          <c:layout>
            <c:manualLayout>
              <c:xMode val="edge"/>
              <c:yMode val="edge"/>
              <c:x val="0.46858682138416907"/>
              <c:y val="0.8657606732644656"/>
            </c:manualLayout>
          </c:layout>
          <c:overlay val="0"/>
          <c:spPr>
            <a:noFill/>
            <a:ln w="25400">
              <a:noFill/>
            </a:ln>
          </c:spPr>
        </c:title>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0887912"/>
        <c:crosses val="autoZero"/>
        <c:auto val="1"/>
        <c:lblAlgn val="ctr"/>
        <c:lblOffset val="100"/>
        <c:tickLblSkip val="2"/>
        <c:tickMarkSkip val="2"/>
        <c:noMultiLvlLbl val="0"/>
      </c:catAx>
      <c:valAx>
        <c:axId val="380887912"/>
        <c:scaling>
          <c:orientation val="minMax"/>
          <c:max val="4900"/>
          <c:min val="1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Amount</a:t>
                </a:r>
              </a:p>
            </c:rich>
          </c:tx>
          <c:layout>
            <c:manualLayout>
              <c:xMode val="edge"/>
              <c:yMode val="edge"/>
              <c:x val="7.7806557075102457E-3"/>
              <c:y val="0.42073029288770103"/>
            </c:manualLayout>
          </c:layout>
          <c:overlay val="0"/>
          <c:spPr>
            <a:noFill/>
            <a:ln w="25400">
              <a:noFill/>
            </a:ln>
          </c:spPr>
        </c:title>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0887520"/>
        <c:crosses val="autoZero"/>
        <c:crossBetween val="midCat"/>
        <c:majorUnit val="300"/>
        <c:minorUnit val="100"/>
      </c:valAx>
      <c:spPr>
        <a:noFill/>
        <a:ln w="25400">
          <a:noFill/>
        </a:ln>
      </c:spPr>
    </c:plotArea>
    <c:legend>
      <c:legendPos val="r"/>
      <c:layout>
        <c:manualLayout>
          <c:xMode val="edge"/>
          <c:yMode val="edge"/>
          <c:x val="0.2679114288345536"/>
          <c:y val="0.92118940981001229"/>
          <c:w val="0.3915600793431851"/>
          <c:h val="5.5874865352813559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38849749044537E-2"/>
          <c:y val="4.0774719673802244E-2"/>
          <c:w val="0.72355332228208313"/>
          <c:h val="0.77904777384478308"/>
        </c:manualLayout>
      </c:layout>
      <c:lineChart>
        <c:grouping val="standard"/>
        <c:varyColors val="0"/>
        <c:ser>
          <c:idx val="2"/>
          <c:order val="0"/>
          <c:tx>
            <c:strRef>
              <c:f>'$100 simple vs. compounding'!$B$8</c:f>
              <c:strCache>
                <c:ptCount val="1"/>
                <c:pt idx="0">
                  <c:v>5% Simple Growth</c:v>
                </c:pt>
              </c:strCache>
            </c:strRef>
          </c:tx>
          <c:spPr>
            <a:ln w="28575" cap="rnd">
              <a:solidFill>
                <a:srgbClr val="00B0F0"/>
              </a:solidFill>
              <a:round/>
            </a:ln>
            <a:effectLst/>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compounding'!$C$8:$AQ$8</c:f>
              <c:numCache>
                <c:formatCode>"$"#,##0</c:formatCode>
                <c:ptCount val="41"/>
                <c:pt idx="0">
                  <c:v>100</c:v>
                </c:pt>
                <c:pt idx="1">
                  <c:v>105</c:v>
                </c:pt>
                <c:pt idx="2">
                  <c:v>110</c:v>
                </c:pt>
                <c:pt idx="3">
                  <c:v>115</c:v>
                </c:pt>
                <c:pt idx="4">
                  <c:v>120</c:v>
                </c:pt>
                <c:pt idx="5">
                  <c:v>125</c:v>
                </c:pt>
                <c:pt idx="6">
                  <c:v>130</c:v>
                </c:pt>
                <c:pt idx="7">
                  <c:v>135</c:v>
                </c:pt>
                <c:pt idx="8">
                  <c:v>140</c:v>
                </c:pt>
                <c:pt idx="9">
                  <c:v>145</c:v>
                </c:pt>
                <c:pt idx="10">
                  <c:v>150</c:v>
                </c:pt>
                <c:pt idx="11">
                  <c:v>155</c:v>
                </c:pt>
                <c:pt idx="12">
                  <c:v>160</c:v>
                </c:pt>
                <c:pt idx="13">
                  <c:v>165</c:v>
                </c:pt>
                <c:pt idx="14">
                  <c:v>170</c:v>
                </c:pt>
                <c:pt idx="15">
                  <c:v>175</c:v>
                </c:pt>
                <c:pt idx="16">
                  <c:v>180</c:v>
                </c:pt>
                <c:pt idx="17">
                  <c:v>185</c:v>
                </c:pt>
                <c:pt idx="18">
                  <c:v>190</c:v>
                </c:pt>
                <c:pt idx="19">
                  <c:v>195</c:v>
                </c:pt>
                <c:pt idx="20">
                  <c:v>200</c:v>
                </c:pt>
                <c:pt idx="21">
                  <c:v>205</c:v>
                </c:pt>
                <c:pt idx="22">
                  <c:v>210</c:v>
                </c:pt>
                <c:pt idx="23">
                  <c:v>215</c:v>
                </c:pt>
                <c:pt idx="24">
                  <c:v>220</c:v>
                </c:pt>
                <c:pt idx="25">
                  <c:v>225</c:v>
                </c:pt>
                <c:pt idx="26">
                  <c:v>230</c:v>
                </c:pt>
                <c:pt idx="27">
                  <c:v>235</c:v>
                </c:pt>
                <c:pt idx="28">
                  <c:v>240</c:v>
                </c:pt>
                <c:pt idx="29">
                  <c:v>245</c:v>
                </c:pt>
                <c:pt idx="30">
                  <c:v>250</c:v>
                </c:pt>
                <c:pt idx="31">
                  <c:v>255</c:v>
                </c:pt>
                <c:pt idx="32">
                  <c:v>260</c:v>
                </c:pt>
                <c:pt idx="33">
                  <c:v>265</c:v>
                </c:pt>
                <c:pt idx="34">
                  <c:v>270</c:v>
                </c:pt>
                <c:pt idx="35">
                  <c:v>275</c:v>
                </c:pt>
                <c:pt idx="36">
                  <c:v>280</c:v>
                </c:pt>
                <c:pt idx="37">
                  <c:v>285</c:v>
                </c:pt>
                <c:pt idx="38">
                  <c:v>290</c:v>
                </c:pt>
                <c:pt idx="39">
                  <c:v>295</c:v>
                </c:pt>
                <c:pt idx="40">
                  <c:v>300</c:v>
                </c:pt>
              </c:numCache>
            </c:numRef>
          </c:val>
          <c:smooth val="0"/>
          <c:extLst xmlns:c16r2="http://schemas.microsoft.com/office/drawing/2015/06/chart">
            <c:ext xmlns:c16="http://schemas.microsoft.com/office/drawing/2014/chart" uri="{C3380CC4-5D6E-409C-BE32-E72D297353CC}">
              <c16:uniqueId val="{00000000-D24D-4B10-A090-B5F38F524EFA}"/>
            </c:ext>
          </c:extLst>
        </c:ser>
        <c:dLbls>
          <c:showLegendKey val="0"/>
          <c:showVal val="0"/>
          <c:showCatName val="0"/>
          <c:showSerName val="0"/>
          <c:showPercent val="0"/>
          <c:showBubbleSize val="0"/>
        </c:dLbls>
        <c:smooth val="0"/>
        <c:axId val="380888696"/>
        <c:axId val="380889088"/>
      </c:lineChart>
      <c:catAx>
        <c:axId val="38088869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Years</a:t>
                </a:r>
              </a:p>
            </c:rich>
          </c:tx>
          <c:layout>
            <c:manualLayout>
              <c:xMode val="edge"/>
              <c:yMode val="edge"/>
              <c:x val="0.46402576322696504"/>
              <c:y val="0.878502773162529"/>
            </c:manualLayout>
          </c:layout>
          <c:overlay val="0"/>
          <c:spPr>
            <a:noFill/>
            <a:ln w="25400">
              <a:noFill/>
            </a:ln>
          </c:spPr>
        </c:title>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0889088"/>
        <c:crosses val="autoZero"/>
        <c:auto val="1"/>
        <c:lblAlgn val="ctr"/>
        <c:lblOffset val="100"/>
        <c:tickLblSkip val="2"/>
        <c:tickMarkSkip val="1"/>
        <c:noMultiLvlLbl val="0"/>
      </c:catAx>
      <c:valAx>
        <c:axId val="380889088"/>
        <c:scaling>
          <c:orientation val="minMax"/>
          <c:max val="4900"/>
          <c:min val="1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Amount</a:t>
                </a:r>
              </a:p>
            </c:rich>
          </c:tx>
          <c:layout>
            <c:manualLayout>
              <c:xMode val="edge"/>
              <c:yMode val="edge"/>
              <c:x val="6.3186674034166786E-3"/>
              <c:y val="0.43347239278576416"/>
            </c:manualLayout>
          </c:layout>
          <c:overlay val="0"/>
          <c:spPr>
            <a:noFill/>
            <a:ln w="25400">
              <a:noFill/>
            </a:ln>
          </c:spPr>
        </c:title>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0888696"/>
        <c:crosses val="autoZero"/>
        <c:crossBetween val="midCat"/>
        <c:majorUnit val="300"/>
        <c:minorUnit val="100"/>
      </c:valAx>
      <c:spPr>
        <a:noFill/>
        <a:ln w="25400">
          <a:noFill/>
        </a:ln>
      </c:spPr>
    </c:plotArea>
    <c:legend>
      <c:legendPos val="r"/>
      <c:layout>
        <c:manualLayout>
          <c:xMode val="edge"/>
          <c:yMode val="edge"/>
          <c:x val="0.28229324952801954"/>
          <c:y val="0.93913149044442834"/>
          <c:w val="0.35240995477974901"/>
          <c:h val="4.2389210019267765E-2"/>
        </c:manualLayout>
      </c:layout>
      <c:overlay val="0"/>
      <c:spPr>
        <a:noFill/>
        <a:ln w="25400">
          <a:noFill/>
        </a:ln>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900838053138091E-2"/>
          <c:y val="2.8825995807127885E-2"/>
          <c:w val="0.72278629644978609"/>
          <c:h val="0.78360384786807324"/>
        </c:manualLayout>
      </c:layout>
      <c:lineChart>
        <c:grouping val="standard"/>
        <c:varyColors val="0"/>
        <c:ser>
          <c:idx val="0"/>
          <c:order val="0"/>
          <c:tx>
            <c:strRef>
              <c:f>'$100 simple vs. compounding'!$B$8</c:f>
              <c:strCache>
                <c:ptCount val="1"/>
                <c:pt idx="0">
                  <c:v>5% Simple Growth</c:v>
                </c:pt>
              </c:strCache>
            </c:strRef>
          </c:tx>
          <c:spPr>
            <a:ln w="28575" cap="rnd">
              <a:solidFill>
                <a:srgbClr val="00B0F0"/>
              </a:solidFill>
              <a:round/>
            </a:ln>
            <a:effectLst/>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compounding'!$C$8:$AQ$8</c:f>
              <c:numCache>
                <c:formatCode>"$"#,##0</c:formatCode>
                <c:ptCount val="41"/>
                <c:pt idx="0">
                  <c:v>100</c:v>
                </c:pt>
                <c:pt idx="1">
                  <c:v>105</c:v>
                </c:pt>
                <c:pt idx="2">
                  <c:v>110</c:v>
                </c:pt>
                <c:pt idx="3">
                  <c:v>115</c:v>
                </c:pt>
                <c:pt idx="4">
                  <c:v>120</c:v>
                </c:pt>
                <c:pt idx="5">
                  <c:v>125</c:v>
                </c:pt>
                <c:pt idx="6">
                  <c:v>130</c:v>
                </c:pt>
                <c:pt idx="7">
                  <c:v>135</c:v>
                </c:pt>
                <c:pt idx="8">
                  <c:v>140</c:v>
                </c:pt>
                <c:pt idx="9">
                  <c:v>145</c:v>
                </c:pt>
                <c:pt idx="10">
                  <c:v>150</c:v>
                </c:pt>
                <c:pt idx="11">
                  <c:v>155</c:v>
                </c:pt>
                <c:pt idx="12">
                  <c:v>160</c:v>
                </c:pt>
                <c:pt idx="13">
                  <c:v>165</c:v>
                </c:pt>
                <c:pt idx="14">
                  <c:v>170</c:v>
                </c:pt>
                <c:pt idx="15">
                  <c:v>175</c:v>
                </c:pt>
                <c:pt idx="16">
                  <c:v>180</c:v>
                </c:pt>
                <c:pt idx="17">
                  <c:v>185</c:v>
                </c:pt>
                <c:pt idx="18">
                  <c:v>190</c:v>
                </c:pt>
                <c:pt idx="19">
                  <c:v>195</c:v>
                </c:pt>
                <c:pt idx="20">
                  <c:v>200</c:v>
                </c:pt>
                <c:pt idx="21">
                  <c:v>205</c:v>
                </c:pt>
                <c:pt idx="22">
                  <c:v>210</c:v>
                </c:pt>
                <c:pt idx="23">
                  <c:v>215</c:v>
                </c:pt>
                <c:pt idx="24">
                  <c:v>220</c:v>
                </c:pt>
                <c:pt idx="25">
                  <c:v>225</c:v>
                </c:pt>
                <c:pt idx="26">
                  <c:v>230</c:v>
                </c:pt>
                <c:pt idx="27">
                  <c:v>235</c:v>
                </c:pt>
                <c:pt idx="28">
                  <c:v>240</c:v>
                </c:pt>
                <c:pt idx="29">
                  <c:v>245</c:v>
                </c:pt>
                <c:pt idx="30">
                  <c:v>250</c:v>
                </c:pt>
                <c:pt idx="31">
                  <c:v>255</c:v>
                </c:pt>
                <c:pt idx="32">
                  <c:v>260</c:v>
                </c:pt>
                <c:pt idx="33">
                  <c:v>265</c:v>
                </c:pt>
                <c:pt idx="34">
                  <c:v>270</c:v>
                </c:pt>
                <c:pt idx="35">
                  <c:v>275</c:v>
                </c:pt>
                <c:pt idx="36">
                  <c:v>280</c:v>
                </c:pt>
                <c:pt idx="37">
                  <c:v>285</c:v>
                </c:pt>
                <c:pt idx="38">
                  <c:v>290</c:v>
                </c:pt>
                <c:pt idx="39">
                  <c:v>295</c:v>
                </c:pt>
                <c:pt idx="40">
                  <c:v>300</c:v>
                </c:pt>
              </c:numCache>
            </c:numRef>
          </c:val>
          <c:smooth val="0"/>
          <c:extLst xmlns:c16r2="http://schemas.microsoft.com/office/drawing/2015/06/chart">
            <c:ext xmlns:c16="http://schemas.microsoft.com/office/drawing/2014/chart" uri="{C3380CC4-5D6E-409C-BE32-E72D297353CC}">
              <c16:uniqueId val="{00000000-C449-4C12-9ADA-53F6FC42949E}"/>
            </c:ext>
          </c:extLst>
        </c:ser>
        <c:ser>
          <c:idx val="1"/>
          <c:order val="1"/>
          <c:tx>
            <c:strRef>
              <c:f>'$100 simple vs. compounding'!$B$9</c:f>
              <c:strCache>
                <c:ptCount val="1"/>
                <c:pt idx="0">
                  <c:v>5% Compounding Growth</c:v>
                </c:pt>
              </c:strCache>
            </c:strRef>
          </c:tx>
          <c:spPr>
            <a:ln w="28575" cap="rnd">
              <a:solidFill>
                <a:srgbClr val="0070C0"/>
              </a:solidFill>
              <a:round/>
            </a:ln>
            <a:effectLst/>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compounding'!$C$9:$AQ$9</c:f>
              <c:numCache>
                <c:formatCode>"$"#,##0</c:formatCode>
                <c:ptCount val="41"/>
                <c:pt idx="0">
                  <c:v>100</c:v>
                </c:pt>
                <c:pt idx="1">
                  <c:v>105</c:v>
                </c:pt>
                <c:pt idx="2">
                  <c:v>110.25</c:v>
                </c:pt>
                <c:pt idx="3">
                  <c:v>115.76250000000002</c:v>
                </c:pt>
                <c:pt idx="4">
                  <c:v>121.55062500000001</c:v>
                </c:pt>
                <c:pt idx="5">
                  <c:v>127.62815625</c:v>
                </c:pt>
                <c:pt idx="6">
                  <c:v>134.00956406249995</c:v>
                </c:pt>
                <c:pt idx="7">
                  <c:v>140.71004226562502</c:v>
                </c:pt>
                <c:pt idx="8">
                  <c:v>147.74554437890623</c:v>
                </c:pt>
                <c:pt idx="9">
                  <c:v>155.13282159785155</c:v>
                </c:pt>
                <c:pt idx="10">
                  <c:v>162.88946267774418</c:v>
                </c:pt>
                <c:pt idx="11">
                  <c:v>171.03393581163141</c:v>
                </c:pt>
                <c:pt idx="12">
                  <c:v>179.58563260221291</c:v>
                </c:pt>
                <c:pt idx="13">
                  <c:v>188.56491423232359</c:v>
                </c:pt>
                <c:pt idx="14">
                  <c:v>197.99315994393976</c:v>
                </c:pt>
                <c:pt idx="15">
                  <c:v>207.89281794113683</c:v>
                </c:pt>
                <c:pt idx="16">
                  <c:v>218.28745883819363</c:v>
                </c:pt>
                <c:pt idx="17">
                  <c:v>229.2018317801033</c:v>
                </c:pt>
                <c:pt idx="18">
                  <c:v>240.66192336910845</c:v>
                </c:pt>
                <c:pt idx="19">
                  <c:v>252.69501953756389</c:v>
                </c:pt>
                <c:pt idx="20">
                  <c:v>265.32977051444215</c:v>
                </c:pt>
                <c:pt idx="21">
                  <c:v>278.59625904016406</c:v>
                </c:pt>
                <c:pt idx="22">
                  <c:v>292.52607199217221</c:v>
                </c:pt>
                <c:pt idx="23">
                  <c:v>307.15237559178109</c:v>
                </c:pt>
                <c:pt idx="24">
                  <c:v>322.50999437137006</c:v>
                </c:pt>
                <c:pt idx="25">
                  <c:v>338.63549408993862</c:v>
                </c:pt>
                <c:pt idx="26">
                  <c:v>355.56726879443556</c:v>
                </c:pt>
                <c:pt idx="27">
                  <c:v>373.34563223415739</c:v>
                </c:pt>
                <c:pt idx="28">
                  <c:v>392.01291384586511</c:v>
                </c:pt>
                <c:pt idx="29">
                  <c:v>411.61355953815843</c:v>
                </c:pt>
                <c:pt idx="30">
                  <c:v>432.19423751506628</c:v>
                </c:pt>
                <c:pt idx="31">
                  <c:v>453.80394939081975</c:v>
                </c:pt>
                <c:pt idx="32">
                  <c:v>476.49414686036067</c:v>
                </c:pt>
                <c:pt idx="33">
                  <c:v>500.31885420337875</c:v>
                </c:pt>
                <c:pt idx="34">
                  <c:v>525.33479691354762</c:v>
                </c:pt>
                <c:pt idx="35">
                  <c:v>551.60153675922527</c:v>
                </c:pt>
                <c:pt idx="36">
                  <c:v>579.18161359718636</c:v>
                </c:pt>
                <c:pt idx="37">
                  <c:v>608.14069427704578</c:v>
                </c:pt>
                <c:pt idx="38">
                  <c:v>638.54772899089789</c:v>
                </c:pt>
                <c:pt idx="39">
                  <c:v>670.47511544044289</c:v>
                </c:pt>
                <c:pt idx="40">
                  <c:v>703.99887121246502</c:v>
                </c:pt>
              </c:numCache>
            </c:numRef>
          </c:val>
          <c:smooth val="0"/>
          <c:extLst xmlns:c16r2="http://schemas.microsoft.com/office/drawing/2015/06/chart">
            <c:ext xmlns:c16="http://schemas.microsoft.com/office/drawing/2014/chart" uri="{C3380CC4-5D6E-409C-BE32-E72D297353CC}">
              <c16:uniqueId val="{00000001-C449-4C12-9ADA-53F6FC42949E}"/>
            </c:ext>
          </c:extLst>
        </c:ser>
        <c:ser>
          <c:idx val="2"/>
          <c:order val="2"/>
          <c:tx>
            <c:strRef>
              <c:f>'$100 simple vs. compounding'!$B$10</c:f>
              <c:strCache>
                <c:ptCount val="1"/>
                <c:pt idx="0">
                  <c:v>10% Simple Growth</c:v>
                </c:pt>
              </c:strCache>
            </c:strRef>
          </c:tx>
          <c:spPr>
            <a:ln w="28575" cap="rnd">
              <a:solidFill>
                <a:schemeClr val="bg1">
                  <a:lumMod val="65000"/>
                </a:schemeClr>
              </a:solidFill>
              <a:round/>
            </a:ln>
            <a:effectLst/>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compounding'!$C$10:$AQ$10</c:f>
              <c:numCache>
                <c:formatCode>"$"#,##0</c:formatCode>
                <c:ptCount val="41"/>
                <c:pt idx="0">
                  <c:v>100</c:v>
                </c:pt>
                <c:pt idx="1">
                  <c:v>110</c:v>
                </c:pt>
                <c:pt idx="2">
                  <c:v>120</c:v>
                </c:pt>
                <c:pt idx="3">
                  <c:v>130</c:v>
                </c:pt>
                <c:pt idx="4">
                  <c:v>140</c:v>
                </c:pt>
                <c:pt idx="5">
                  <c:v>150</c:v>
                </c:pt>
                <c:pt idx="6">
                  <c:v>160</c:v>
                </c:pt>
                <c:pt idx="7">
                  <c:v>170</c:v>
                </c:pt>
                <c:pt idx="8">
                  <c:v>180</c:v>
                </c:pt>
                <c:pt idx="9">
                  <c:v>190</c:v>
                </c:pt>
                <c:pt idx="10">
                  <c:v>200</c:v>
                </c:pt>
                <c:pt idx="11">
                  <c:v>210</c:v>
                </c:pt>
                <c:pt idx="12">
                  <c:v>220</c:v>
                </c:pt>
                <c:pt idx="13">
                  <c:v>230</c:v>
                </c:pt>
                <c:pt idx="14">
                  <c:v>240</c:v>
                </c:pt>
                <c:pt idx="15">
                  <c:v>250</c:v>
                </c:pt>
                <c:pt idx="16">
                  <c:v>260</c:v>
                </c:pt>
                <c:pt idx="17">
                  <c:v>270</c:v>
                </c:pt>
                <c:pt idx="18">
                  <c:v>280</c:v>
                </c:pt>
                <c:pt idx="19">
                  <c:v>290</c:v>
                </c:pt>
                <c:pt idx="20">
                  <c:v>300</c:v>
                </c:pt>
                <c:pt idx="21">
                  <c:v>310</c:v>
                </c:pt>
                <c:pt idx="22">
                  <c:v>320</c:v>
                </c:pt>
                <c:pt idx="23">
                  <c:v>330</c:v>
                </c:pt>
                <c:pt idx="24">
                  <c:v>340</c:v>
                </c:pt>
                <c:pt idx="25">
                  <c:v>350</c:v>
                </c:pt>
                <c:pt idx="26">
                  <c:v>360</c:v>
                </c:pt>
                <c:pt idx="27">
                  <c:v>370</c:v>
                </c:pt>
                <c:pt idx="28">
                  <c:v>380</c:v>
                </c:pt>
                <c:pt idx="29">
                  <c:v>390</c:v>
                </c:pt>
                <c:pt idx="30">
                  <c:v>400</c:v>
                </c:pt>
                <c:pt idx="31">
                  <c:v>410</c:v>
                </c:pt>
                <c:pt idx="32">
                  <c:v>420</c:v>
                </c:pt>
                <c:pt idx="33">
                  <c:v>430</c:v>
                </c:pt>
                <c:pt idx="34">
                  <c:v>440</c:v>
                </c:pt>
                <c:pt idx="35">
                  <c:v>450</c:v>
                </c:pt>
                <c:pt idx="36">
                  <c:v>460</c:v>
                </c:pt>
                <c:pt idx="37">
                  <c:v>470</c:v>
                </c:pt>
                <c:pt idx="38">
                  <c:v>480</c:v>
                </c:pt>
                <c:pt idx="39">
                  <c:v>490</c:v>
                </c:pt>
                <c:pt idx="40">
                  <c:v>500</c:v>
                </c:pt>
              </c:numCache>
            </c:numRef>
          </c:val>
          <c:smooth val="0"/>
          <c:extLst xmlns:c16r2="http://schemas.microsoft.com/office/drawing/2015/06/chart">
            <c:ext xmlns:c16="http://schemas.microsoft.com/office/drawing/2014/chart" uri="{C3380CC4-5D6E-409C-BE32-E72D297353CC}">
              <c16:uniqueId val="{00000002-C449-4C12-9ADA-53F6FC42949E}"/>
            </c:ext>
          </c:extLst>
        </c:ser>
        <c:ser>
          <c:idx val="3"/>
          <c:order val="3"/>
          <c:tx>
            <c:strRef>
              <c:f>'$100 simple vs. compounding'!$B$11</c:f>
              <c:strCache>
                <c:ptCount val="1"/>
                <c:pt idx="0">
                  <c:v>10% Compounding Growth</c:v>
                </c:pt>
              </c:strCache>
            </c:strRef>
          </c:tx>
          <c:spPr>
            <a:ln w="28575" cap="rnd">
              <a:solidFill>
                <a:srgbClr val="002060"/>
              </a:solidFill>
              <a:round/>
            </a:ln>
            <a:effectLst/>
          </c:spPr>
          <c:marker>
            <c:symbol val="none"/>
          </c:marker>
          <c:cat>
            <c:numRef>
              <c:f>'$100 simple vs. compounding'!$C$7:$AQ$7</c:f>
              <c:numCache>
                <c:formatCode>0</c:formatCode>
                <c:ptCount val="4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numCache>
            </c:numRef>
          </c:cat>
          <c:val>
            <c:numRef>
              <c:f>'$100 simple vs. compounding'!$C$11:$AQ$11</c:f>
              <c:numCache>
                <c:formatCode>"$"#,##0</c:formatCode>
                <c:ptCount val="41"/>
                <c:pt idx="0">
                  <c:v>100</c:v>
                </c:pt>
                <c:pt idx="1">
                  <c:v>110.00000000000001</c:v>
                </c:pt>
                <c:pt idx="2">
                  <c:v>121.00000000000001</c:v>
                </c:pt>
                <c:pt idx="3">
                  <c:v>133.10000000000005</c:v>
                </c:pt>
                <c:pt idx="4">
                  <c:v>146.41000000000005</c:v>
                </c:pt>
                <c:pt idx="5">
                  <c:v>161.05100000000004</c:v>
                </c:pt>
                <c:pt idx="6">
                  <c:v>177.15610000000009</c:v>
                </c:pt>
                <c:pt idx="7">
                  <c:v>194.87171000000015</c:v>
                </c:pt>
                <c:pt idx="8">
                  <c:v>214.35888100000014</c:v>
                </c:pt>
                <c:pt idx="9">
                  <c:v>235.79476910000011</c:v>
                </c:pt>
                <c:pt idx="10">
                  <c:v>259.37424601000026</c:v>
                </c:pt>
                <c:pt idx="11">
                  <c:v>285.3116706110003</c:v>
                </c:pt>
                <c:pt idx="12">
                  <c:v>313.8428376721003</c:v>
                </c:pt>
                <c:pt idx="13">
                  <c:v>345.22712143931028</c:v>
                </c:pt>
                <c:pt idx="14">
                  <c:v>379.74983358324147</c:v>
                </c:pt>
                <c:pt idx="15">
                  <c:v>417.72481694156551</c:v>
                </c:pt>
                <c:pt idx="16">
                  <c:v>459.49729863572219</c:v>
                </c:pt>
                <c:pt idx="17">
                  <c:v>505.44702849929428</c:v>
                </c:pt>
                <c:pt idx="18">
                  <c:v>555.99173134922387</c:v>
                </c:pt>
                <c:pt idx="19">
                  <c:v>611.59090448414634</c:v>
                </c:pt>
                <c:pt idx="20">
                  <c:v>672.74999493256098</c:v>
                </c:pt>
                <c:pt idx="21">
                  <c:v>740.02499442581711</c:v>
                </c:pt>
                <c:pt idx="22">
                  <c:v>814.02749386839889</c:v>
                </c:pt>
                <c:pt idx="23">
                  <c:v>895.43024325523879</c:v>
                </c:pt>
                <c:pt idx="24">
                  <c:v>984.97326758076258</c:v>
                </c:pt>
                <c:pt idx="25">
                  <c:v>1083.4705943388392</c:v>
                </c:pt>
                <c:pt idx="26">
                  <c:v>1191.8176537727234</c:v>
                </c:pt>
                <c:pt idx="27">
                  <c:v>1310.9994191499957</c:v>
                </c:pt>
                <c:pt idx="28">
                  <c:v>1442.099361064995</c:v>
                </c:pt>
                <c:pt idx="29">
                  <c:v>1586.3092971714948</c:v>
                </c:pt>
                <c:pt idx="30">
                  <c:v>1744.9402268886445</c:v>
                </c:pt>
                <c:pt idx="31">
                  <c:v>1919.4342495775088</c:v>
                </c:pt>
                <c:pt idx="32">
                  <c:v>2111.3776745352607</c:v>
                </c:pt>
                <c:pt idx="33">
                  <c:v>2322.5154419887863</c:v>
                </c:pt>
                <c:pt idx="34">
                  <c:v>2554.7669861876643</c:v>
                </c:pt>
                <c:pt idx="35">
                  <c:v>2810.2436848064317</c:v>
                </c:pt>
                <c:pt idx="36">
                  <c:v>3091.268053287075</c:v>
                </c:pt>
                <c:pt idx="37">
                  <c:v>3400.3948586157821</c:v>
                </c:pt>
                <c:pt idx="38">
                  <c:v>3740.4343444773622</c:v>
                </c:pt>
                <c:pt idx="39">
                  <c:v>4114.4777789250966</c:v>
                </c:pt>
                <c:pt idx="40">
                  <c:v>4525.9255568176086</c:v>
                </c:pt>
              </c:numCache>
            </c:numRef>
          </c:val>
          <c:smooth val="0"/>
          <c:extLst xmlns:c16r2="http://schemas.microsoft.com/office/drawing/2015/06/chart">
            <c:ext xmlns:c16="http://schemas.microsoft.com/office/drawing/2014/chart" uri="{C3380CC4-5D6E-409C-BE32-E72D297353CC}">
              <c16:uniqueId val="{00000003-C449-4C12-9ADA-53F6FC42949E}"/>
            </c:ext>
          </c:extLst>
        </c:ser>
        <c:dLbls>
          <c:showLegendKey val="0"/>
          <c:showVal val="0"/>
          <c:showCatName val="0"/>
          <c:showSerName val="0"/>
          <c:showPercent val="0"/>
          <c:showBubbleSize val="0"/>
        </c:dLbls>
        <c:smooth val="0"/>
        <c:axId val="380428648"/>
        <c:axId val="380429040"/>
      </c:lineChart>
      <c:catAx>
        <c:axId val="38042864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Years</a:t>
                </a:r>
              </a:p>
            </c:rich>
          </c:tx>
          <c:layout>
            <c:manualLayout>
              <c:xMode val="edge"/>
              <c:yMode val="edge"/>
              <c:x val="0.4652128516830133"/>
              <c:y val="0.86612378051800143"/>
            </c:manualLayout>
          </c:layout>
          <c:overlay val="0"/>
          <c:spPr>
            <a:noFill/>
            <a:ln>
              <a:noFill/>
            </a:ln>
            <a:effectLst/>
          </c:spPr>
        </c:title>
        <c:numFmt formatCode="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0429040"/>
        <c:crosses val="autoZero"/>
        <c:auto val="1"/>
        <c:lblAlgn val="ctr"/>
        <c:lblOffset val="100"/>
        <c:tickLblSkip val="2"/>
        <c:noMultiLvlLbl val="0"/>
      </c:catAx>
      <c:valAx>
        <c:axId val="380429040"/>
        <c:scaling>
          <c:orientation val="minMax"/>
          <c:min val="10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Amount</a:t>
                </a:r>
              </a:p>
            </c:rich>
          </c:tx>
          <c:layout>
            <c:manualLayout>
              <c:xMode val="edge"/>
              <c:yMode val="edge"/>
              <c:x val="5.3236529481300162E-3"/>
              <c:y val="0.42247285093616127"/>
            </c:manualLayout>
          </c:layout>
          <c:overlay val="0"/>
          <c:spPr>
            <a:noFill/>
            <a:ln>
              <a:noFill/>
            </a:ln>
            <a:effectLst/>
          </c:spPr>
        </c:title>
        <c:numFmt formatCode="&quot;$&quot;#,##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80428648"/>
        <c:crosses val="autoZero"/>
        <c:crossBetween val="midCat"/>
        <c:majorUnit val="300"/>
        <c:minorUnit val="5"/>
      </c:valAx>
      <c:spPr>
        <a:noFill/>
        <a:ln>
          <a:noFill/>
        </a:ln>
        <a:effectLst/>
      </c:spPr>
    </c:plotArea>
    <c:legend>
      <c:legendPos val="b"/>
      <c:layout>
        <c:manualLayout>
          <c:xMode val="edge"/>
          <c:yMode val="edge"/>
          <c:x val="0.16883146648315084"/>
          <c:y val="0.92573272090988612"/>
          <c:w val="0.6623369656212974"/>
          <c:h val="4.340308155924956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solidFill>
                <a:latin typeface="+mn-lt"/>
                <a:ea typeface="+mn-ea"/>
                <a:cs typeface="+mn-cs"/>
              </a:defRPr>
            </a:pPr>
            <a:r>
              <a:rPr lang="en-US" b="1" u="sng" dirty="0">
                <a:solidFill>
                  <a:schemeClr val="tx1"/>
                </a:solidFill>
              </a:rPr>
              <a:t>Effects</a:t>
            </a:r>
            <a:r>
              <a:rPr lang="en-US" b="1" u="sng" baseline="0" dirty="0">
                <a:solidFill>
                  <a:schemeClr val="tx1"/>
                </a:solidFill>
              </a:rPr>
              <a:t> of 20% Annual Taxation on Compounded Returns After 20 Years</a:t>
            </a:r>
            <a:endParaRPr lang="en-US" b="1" u="sng" dirty="0">
              <a:solidFill>
                <a:schemeClr val="tx1"/>
              </a:solidFill>
            </a:endParaRPr>
          </a:p>
        </c:rich>
      </c:tx>
      <c:layout>
        <c:manualLayout>
          <c:xMode val="edge"/>
          <c:yMode val="edge"/>
          <c:x val="0.18962574122679113"/>
          <c:y val="5.1789077212806026E-2"/>
        </c:manualLayout>
      </c:layout>
      <c:overlay val="0"/>
      <c:spPr>
        <a:noFill/>
        <a:ln w="25400">
          <a:noFill/>
        </a:ln>
      </c:spPr>
    </c:title>
    <c:autoTitleDeleted val="0"/>
    <c:plotArea>
      <c:layout>
        <c:manualLayout>
          <c:layoutTarget val="inner"/>
          <c:xMode val="edge"/>
          <c:yMode val="edge"/>
          <c:x val="1.0230579072870862E-2"/>
          <c:y val="5.9478531418122024E-2"/>
          <c:w val="0.97196153170318844"/>
          <c:h val="0.82556162993945925"/>
        </c:manualLayout>
      </c:layout>
      <c:barChart>
        <c:barDir val="col"/>
        <c:grouping val="clustered"/>
        <c:varyColors val="0"/>
        <c:ser>
          <c:idx val="0"/>
          <c:order val="0"/>
          <c:tx>
            <c:strRef>
              <c:f>'Taxation Effects on Returns'!$C$10</c:f>
              <c:strCache>
                <c:ptCount val="1"/>
                <c:pt idx="0">
                  <c:v>Un-Taxed</c:v>
                </c:pt>
              </c:strCache>
            </c:strRef>
          </c:tx>
          <c:spPr>
            <a:solidFill>
              <a:srgbClr val="00206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'Taxation Effects on Returns'!$B$11:$B$14</c:f>
              <c:strCache>
                <c:ptCount val="4"/>
                <c:pt idx="0">
                  <c:v>5% Annual Return</c:v>
                </c:pt>
                <c:pt idx="1">
                  <c:v>10% Annual Return</c:v>
                </c:pt>
                <c:pt idx="2">
                  <c:v>20% Annual Return</c:v>
                </c:pt>
                <c:pt idx="3">
                  <c:v>30% Annual Return</c:v>
                </c:pt>
              </c:strCache>
            </c:strRef>
          </c:cat>
          <c:val>
            <c:numRef>
              <c:f>'Taxation Effects on Returns'!$C$11:$C$14</c:f>
              <c:numCache>
                <c:formatCode>"$"#,##0.00_);[Red]\("$"#,##0.00\)</c:formatCode>
                <c:ptCount val="4"/>
                <c:pt idx="0">
                  <c:v>2.6532977051444213</c:v>
                </c:pt>
                <c:pt idx="1">
                  <c:v>6.7274999493256011</c:v>
                </c:pt>
                <c:pt idx="2">
                  <c:v>38.337599924474745</c:v>
                </c:pt>
                <c:pt idx="3">
                  <c:v>190.04963774880804</c:v>
                </c:pt>
              </c:numCache>
            </c:numRef>
          </c:val>
          <c:extLst xmlns:c16r2="http://schemas.microsoft.com/office/drawing/2015/06/chart">
            <c:ext xmlns:c16="http://schemas.microsoft.com/office/drawing/2014/chart" uri="{C3380CC4-5D6E-409C-BE32-E72D297353CC}">
              <c16:uniqueId val="{00000000-05AB-482A-A0C0-4466186EE900}"/>
            </c:ext>
          </c:extLst>
        </c:ser>
        <c:ser>
          <c:idx val="1"/>
          <c:order val="1"/>
          <c:tx>
            <c:strRef>
              <c:f>'Taxation Effects on Returns'!$D$10</c:f>
              <c:strCache>
                <c:ptCount val="1"/>
                <c:pt idx="0">
                  <c:v>Taxed</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'Taxation Effects on Returns'!$B$11:$B$14</c:f>
              <c:strCache>
                <c:ptCount val="4"/>
                <c:pt idx="0">
                  <c:v>5% Annual Return</c:v>
                </c:pt>
                <c:pt idx="1">
                  <c:v>10% Annual Return</c:v>
                </c:pt>
                <c:pt idx="2">
                  <c:v>20% Annual Return</c:v>
                </c:pt>
                <c:pt idx="3">
                  <c:v>30% Annual Return</c:v>
                </c:pt>
              </c:strCache>
            </c:strRef>
          </c:cat>
          <c:val>
            <c:numRef>
              <c:f>'Taxation Effects on Returns'!$D$11:$D$14</c:f>
              <c:numCache>
                <c:formatCode>"$"#,##0.00_);[Red]\("$"#,##0.00\)</c:formatCode>
                <c:ptCount val="4"/>
                <c:pt idx="0">
                  <c:v>2.1911231430334186</c:v>
                </c:pt>
                <c:pt idx="1">
                  <c:v>4.660957143849302</c:v>
                </c:pt>
                <c:pt idx="2">
                  <c:v>19.460759453142977</c:v>
                </c:pt>
                <c:pt idx="3">
                  <c:v>73.864149786636901</c:v>
                </c:pt>
              </c:numCache>
            </c:numRef>
          </c:val>
          <c:extLst xmlns:c16r2="http://schemas.microsoft.com/office/drawing/2015/06/chart">
            <c:ext xmlns:c16="http://schemas.microsoft.com/office/drawing/2014/chart" uri="{C3380CC4-5D6E-409C-BE32-E72D297353CC}">
              <c16:uniqueId val="{00000001-05AB-482A-A0C0-4466186EE900}"/>
            </c:ext>
          </c:extLst>
        </c:ser>
        <c:dLbls>
          <c:showLegendKey val="0"/>
          <c:showVal val="0"/>
          <c:showCatName val="0"/>
          <c:showSerName val="0"/>
          <c:showPercent val="0"/>
          <c:showBubbleSize val="0"/>
        </c:dLbls>
        <c:gapWidth val="150"/>
        <c:axId val="380429824"/>
        <c:axId val="380430216"/>
      </c:barChart>
      <c:catAx>
        <c:axId val="38042982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80430216"/>
        <c:crosses val="autoZero"/>
        <c:auto val="1"/>
        <c:lblAlgn val="ctr"/>
        <c:lblOffset val="100"/>
        <c:noMultiLvlLbl val="0"/>
      </c:catAx>
      <c:valAx>
        <c:axId val="380430216"/>
        <c:scaling>
          <c:orientation val="minMax"/>
          <c:max val="325"/>
          <c:min val="0"/>
        </c:scaling>
        <c:delete val="1"/>
        <c:axPos val="l"/>
        <c:numFmt formatCode="&quot;$&quot;#,##0.00_);[Red]\(&quot;$&quot;#,##0.00\)" sourceLinked="1"/>
        <c:majorTickMark val="out"/>
        <c:minorTickMark val="none"/>
        <c:tickLblPos val="nextTo"/>
        <c:crossAx val="380429824"/>
        <c:crosses val="autoZero"/>
        <c:crossBetween val="between"/>
        <c:majorUnit val="25"/>
      </c:valAx>
      <c:spPr>
        <a:noFill/>
        <a:ln w="25400">
          <a:noFill/>
        </a:ln>
      </c:spPr>
    </c:plotArea>
    <c:legend>
      <c:legendPos val="r"/>
      <c:layout>
        <c:manualLayout>
          <c:xMode val="edge"/>
          <c:yMode val="edge"/>
          <c:x val="0.29590875831291785"/>
          <c:y val="0.93975966859564242"/>
          <c:w val="0.3996196098703646"/>
          <c:h val="4.216867469879515E-2"/>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sng" strike="noStrike" kern="1200" spc="0" baseline="0">
                <a:solidFill>
                  <a:schemeClr val="tx1"/>
                </a:solidFill>
                <a:latin typeface="+mn-lt"/>
                <a:ea typeface="+mn-ea"/>
                <a:cs typeface="+mn-cs"/>
              </a:defRPr>
            </a:pPr>
            <a:r>
              <a:rPr lang="en-US" b="1" u="sng" dirty="0">
                <a:solidFill>
                  <a:schemeClr val="tx1"/>
                </a:solidFill>
              </a:rPr>
              <a:t>Effects</a:t>
            </a:r>
            <a:r>
              <a:rPr lang="en-US" b="1" u="sng" baseline="0" dirty="0">
                <a:solidFill>
                  <a:schemeClr val="tx1"/>
                </a:solidFill>
              </a:rPr>
              <a:t> of 40% Annual Taxation on Compounded Returns After 20 Years</a:t>
            </a:r>
            <a:endParaRPr lang="en-US" b="1" u="sng" dirty="0">
              <a:solidFill>
                <a:schemeClr val="tx1"/>
              </a:solidFill>
            </a:endParaRPr>
          </a:p>
        </c:rich>
      </c:tx>
      <c:layout>
        <c:manualLayout>
          <c:xMode val="edge"/>
          <c:yMode val="edge"/>
          <c:x val="0.18735494601636335"/>
          <c:y val="2.4221604412375294E-2"/>
        </c:manualLayout>
      </c:layout>
      <c:overlay val="0"/>
      <c:spPr>
        <a:noFill/>
        <a:ln w="25400">
          <a:noFill/>
        </a:ln>
      </c:spPr>
    </c:title>
    <c:autoTitleDeleted val="0"/>
    <c:plotArea>
      <c:layout>
        <c:manualLayout>
          <c:layoutTarget val="inner"/>
          <c:xMode val="edge"/>
          <c:yMode val="edge"/>
          <c:x val="1.0230579072870862E-2"/>
          <c:y val="5.9478531418122024E-2"/>
          <c:w val="0.97196153170318844"/>
          <c:h val="0.82556162993945925"/>
        </c:manualLayout>
      </c:layout>
      <c:barChart>
        <c:barDir val="col"/>
        <c:grouping val="clustered"/>
        <c:varyColors val="0"/>
        <c:ser>
          <c:idx val="0"/>
          <c:order val="0"/>
          <c:tx>
            <c:strRef>
              <c:f>'Taxation Effects on Returns-40'!$C$10</c:f>
              <c:strCache>
                <c:ptCount val="1"/>
                <c:pt idx="0">
                  <c:v>Un-Taxed</c:v>
                </c:pt>
              </c:strCache>
            </c:strRef>
          </c:tx>
          <c:spPr>
            <a:solidFill>
              <a:srgbClr val="00206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'Taxation Effects on Returns-40'!$B$11:$B$14</c:f>
              <c:strCache>
                <c:ptCount val="4"/>
                <c:pt idx="0">
                  <c:v>5% Annual Return</c:v>
                </c:pt>
                <c:pt idx="1">
                  <c:v>10% Annual Return</c:v>
                </c:pt>
                <c:pt idx="2">
                  <c:v>20% Annual Return</c:v>
                </c:pt>
                <c:pt idx="3">
                  <c:v>30% Annual Return</c:v>
                </c:pt>
              </c:strCache>
            </c:strRef>
          </c:cat>
          <c:val>
            <c:numRef>
              <c:f>'Taxation Effects on Returns-40'!$C$11:$C$14</c:f>
              <c:numCache>
                <c:formatCode>"$"#,##0.00_);[Red]\("$"#,##0.00\)</c:formatCode>
                <c:ptCount val="4"/>
                <c:pt idx="0">
                  <c:v>2.6532977051444213</c:v>
                </c:pt>
                <c:pt idx="1">
                  <c:v>6.7274999493256011</c:v>
                </c:pt>
                <c:pt idx="2">
                  <c:v>38.337599924474745</c:v>
                </c:pt>
                <c:pt idx="3">
                  <c:v>190.04963774880804</c:v>
                </c:pt>
              </c:numCache>
            </c:numRef>
          </c:val>
          <c:extLst xmlns:c16r2="http://schemas.microsoft.com/office/drawing/2015/06/chart">
            <c:ext xmlns:c16="http://schemas.microsoft.com/office/drawing/2014/chart" uri="{C3380CC4-5D6E-409C-BE32-E72D297353CC}">
              <c16:uniqueId val="{00000000-C815-4EB4-AD5A-8F3DE59B3FA9}"/>
            </c:ext>
          </c:extLst>
        </c:ser>
        <c:ser>
          <c:idx val="1"/>
          <c:order val="1"/>
          <c:tx>
            <c:strRef>
              <c:f>'Taxation Effects on Returns-40'!$D$10</c:f>
              <c:strCache>
                <c:ptCount val="1"/>
                <c:pt idx="0">
                  <c:v>Taxed</c:v>
                </c:pt>
              </c:strCache>
            </c:strRef>
          </c:tx>
          <c:spPr>
            <a:solidFill>
              <a:srgbClr val="0070C0"/>
            </a:solidFill>
            <a:ln w="25400">
              <a:noFill/>
            </a:ln>
          </c:spPr>
          <c:invertIfNegative val="0"/>
          <c:dLbls>
            <c:spPr>
              <a:noFill/>
              <a:ln w="25400">
                <a:noFill/>
              </a:ln>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'Taxation Effects on Returns-40'!$B$11:$B$14</c:f>
              <c:strCache>
                <c:ptCount val="4"/>
                <c:pt idx="0">
                  <c:v>5% Annual Return</c:v>
                </c:pt>
                <c:pt idx="1">
                  <c:v>10% Annual Return</c:v>
                </c:pt>
                <c:pt idx="2">
                  <c:v>20% Annual Return</c:v>
                </c:pt>
                <c:pt idx="3">
                  <c:v>30% Annual Return</c:v>
                </c:pt>
              </c:strCache>
            </c:strRef>
          </c:cat>
          <c:val>
            <c:numRef>
              <c:f>'Taxation Effects on Returns-40'!$D$11:$D$14</c:f>
              <c:numCache>
                <c:formatCode>"$"#,##0.00_);[Red]\("$"#,##0.00\)</c:formatCode>
                <c:ptCount val="4"/>
                <c:pt idx="0">
                  <c:v>1.8061112346694141</c:v>
                </c:pt>
                <c:pt idx="1">
                  <c:v>3.2071354722128453</c:v>
                </c:pt>
                <c:pt idx="2">
                  <c:v>9.6462930932749309</c:v>
                </c:pt>
                <c:pt idx="3">
                  <c:v>27.393034604205951</c:v>
                </c:pt>
              </c:numCache>
            </c:numRef>
          </c:val>
          <c:extLst xmlns:c16r2="http://schemas.microsoft.com/office/drawing/2015/06/chart">
            <c:ext xmlns:c16="http://schemas.microsoft.com/office/drawing/2014/chart" uri="{C3380CC4-5D6E-409C-BE32-E72D297353CC}">
              <c16:uniqueId val="{00000001-C815-4EB4-AD5A-8F3DE59B3FA9}"/>
            </c:ext>
          </c:extLst>
        </c:ser>
        <c:dLbls>
          <c:showLegendKey val="0"/>
          <c:showVal val="0"/>
          <c:showCatName val="0"/>
          <c:showSerName val="0"/>
          <c:showPercent val="0"/>
          <c:showBubbleSize val="0"/>
        </c:dLbls>
        <c:gapWidth val="150"/>
        <c:axId val="380431000"/>
        <c:axId val="380431392"/>
      </c:barChart>
      <c:catAx>
        <c:axId val="380431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80431392"/>
        <c:crosses val="autoZero"/>
        <c:auto val="1"/>
        <c:lblAlgn val="ctr"/>
        <c:lblOffset val="100"/>
        <c:noMultiLvlLbl val="0"/>
      </c:catAx>
      <c:valAx>
        <c:axId val="380431392"/>
        <c:scaling>
          <c:orientation val="minMax"/>
          <c:max val="325"/>
          <c:min val="0"/>
        </c:scaling>
        <c:delete val="1"/>
        <c:axPos val="l"/>
        <c:numFmt formatCode="&quot;$&quot;#,##0.00_);[Red]\(&quot;$&quot;#,##0.00\)" sourceLinked="1"/>
        <c:majorTickMark val="out"/>
        <c:minorTickMark val="none"/>
        <c:tickLblPos val="nextTo"/>
        <c:crossAx val="380431000"/>
        <c:crosses val="autoZero"/>
        <c:crossBetween val="between"/>
        <c:majorUnit val="25"/>
      </c:valAx>
      <c:spPr>
        <a:noFill/>
        <a:ln w="25400">
          <a:noFill/>
        </a:ln>
      </c:spPr>
    </c:plotArea>
    <c:legend>
      <c:legendPos val="r"/>
      <c:layout>
        <c:manualLayout>
          <c:xMode val="edge"/>
          <c:yMode val="edge"/>
          <c:x val="0.29590875831291785"/>
          <c:y val="0.93975966859564242"/>
          <c:w val="0.3996196098703646"/>
          <c:h val="4.216867469879515E-2"/>
        </c:manualLayout>
      </c:layout>
      <c:overlay val="0"/>
      <c:spPr>
        <a:noFill/>
        <a:ln w="25400">
          <a:noFill/>
        </a:ln>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l">
              <a:spcBef>
                <a:spcPct val="0"/>
              </a:spcBef>
              <a:defRPr>
                <a:latin typeface="Arial" charset="0"/>
              </a:defRPr>
            </a:lvl1pPr>
          </a:lstStyle>
          <a:p>
            <a:pPr>
              <a:defRPr/>
            </a:pPr>
            <a:endParaRPr lang="en-US" dirty="0"/>
          </a:p>
        </p:txBody>
      </p:sp>
      <p:sp>
        <p:nvSpPr>
          <p:cNvPr id="118787" name="Rectangle 3"/>
          <p:cNvSpPr>
            <a:spLocks noGrp="1" noChangeArrowheads="1"/>
          </p:cNvSpPr>
          <p:nvPr>
            <p:ph type="dt" idx="1"/>
          </p:nvPr>
        </p:nvSpPr>
        <p:spPr bwMode="auto">
          <a:xfrm>
            <a:off x="4143587"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spcBef>
                <a:spcPct val="0"/>
              </a:spcBef>
              <a:defRPr>
                <a:latin typeface="Arial" charset="0"/>
              </a:defRPr>
            </a:lvl1pPr>
          </a:lstStyle>
          <a:p>
            <a:pPr>
              <a:defRPr/>
            </a:pPr>
            <a:endParaRPr lang="en-US" dirty="0"/>
          </a:p>
        </p:txBody>
      </p:sp>
      <p:sp>
        <p:nvSpPr>
          <p:cNvPr id="43012"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18789" name="Rectangle 5"/>
          <p:cNvSpPr>
            <a:spLocks noGrp="1" noChangeArrowheads="1"/>
          </p:cNvSpPr>
          <p:nvPr>
            <p:ph type="body" sz="quarter" idx="3"/>
          </p:nvPr>
        </p:nvSpPr>
        <p:spPr bwMode="auto">
          <a:xfrm>
            <a:off x="731520" y="4561226"/>
            <a:ext cx="5852160" cy="43202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8790" name="Rectangle 6"/>
          <p:cNvSpPr>
            <a:spLocks noGrp="1" noChangeArrowheads="1"/>
          </p:cNvSpPr>
          <p:nvPr>
            <p:ph type="ftr" sz="quarter" idx="4"/>
          </p:nvPr>
        </p:nvSpPr>
        <p:spPr bwMode="auto">
          <a:xfrm>
            <a:off x="0"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l">
              <a:spcBef>
                <a:spcPct val="0"/>
              </a:spcBef>
              <a:defRPr>
                <a:latin typeface="Arial" charset="0"/>
              </a:defRPr>
            </a:lvl1pPr>
          </a:lstStyle>
          <a:p>
            <a:pPr>
              <a:defRPr/>
            </a:pPr>
            <a:endParaRPr lang="en-US" dirty="0"/>
          </a:p>
        </p:txBody>
      </p:sp>
      <p:sp>
        <p:nvSpPr>
          <p:cNvPr id="118791" name="Rectangle 7"/>
          <p:cNvSpPr>
            <a:spLocks noGrp="1" noChangeArrowheads="1"/>
          </p:cNvSpPr>
          <p:nvPr>
            <p:ph type="sldNum" sz="quarter" idx="5"/>
          </p:nvPr>
        </p:nvSpPr>
        <p:spPr bwMode="auto">
          <a:xfrm>
            <a:off x="4143587"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spcBef>
                <a:spcPct val="0"/>
              </a:spcBef>
              <a:defRPr>
                <a:latin typeface="Arial" charset="0"/>
              </a:defRPr>
            </a:lvl1pPr>
          </a:lstStyle>
          <a:p>
            <a:pPr>
              <a:defRPr/>
            </a:pPr>
            <a:fld id="{0B8C2802-181D-4EDB-9C1A-8AD661E5CABF}" type="slidenum">
              <a:rPr lang="en-US"/>
              <a:pPr>
                <a:defRPr/>
              </a:pPr>
              <a:t>‹#›</a:t>
            </a:fld>
            <a:endParaRPr lang="en-US" dirty="0"/>
          </a:p>
        </p:txBody>
      </p:sp>
    </p:spTree>
    <p:extLst>
      <p:ext uri="{BB962C8B-B14F-4D97-AF65-F5344CB8AC3E}">
        <p14:creationId xmlns:p14="http://schemas.microsoft.com/office/powerpoint/2010/main" val="5284841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8C2802-181D-4EDB-9C1A-8AD661E5CABF}" type="slidenum">
              <a:rPr lang="en-US" smtClean="0"/>
              <a:pPr>
                <a:defRPr/>
              </a:pPr>
              <a:t>2</a:t>
            </a:fld>
            <a:endParaRPr lang="en-US" dirty="0"/>
          </a:p>
        </p:txBody>
      </p:sp>
    </p:spTree>
    <p:extLst>
      <p:ext uri="{BB962C8B-B14F-4D97-AF65-F5344CB8AC3E}">
        <p14:creationId xmlns:p14="http://schemas.microsoft.com/office/powerpoint/2010/main" val="326588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8C2802-181D-4EDB-9C1A-8AD661E5CABF}" type="slidenum">
              <a:rPr lang="en-US" smtClean="0"/>
              <a:pPr>
                <a:defRPr/>
              </a:pPr>
              <a:t>3</a:t>
            </a:fld>
            <a:endParaRPr lang="en-US" dirty="0"/>
          </a:p>
        </p:txBody>
      </p:sp>
    </p:spTree>
    <p:extLst>
      <p:ext uri="{BB962C8B-B14F-4D97-AF65-F5344CB8AC3E}">
        <p14:creationId xmlns:p14="http://schemas.microsoft.com/office/powerpoint/2010/main" val="383723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8C2802-181D-4EDB-9C1A-8AD661E5CABF}" type="slidenum">
              <a:rPr lang="en-US" smtClean="0"/>
              <a:pPr>
                <a:defRPr/>
              </a:pPr>
              <a:t>4</a:t>
            </a:fld>
            <a:endParaRPr lang="en-US" dirty="0"/>
          </a:p>
        </p:txBody>
      </p:sp>
    </p:spTree>
    <p:extLst>
      <p:ext uri="{BB962C8B-B14F-4D97-AF65-F5344CB8AC3E}">
        <p14:creationId xmlns:p14="http://schemas.microsoft.com/office/powerpoint/2010/main" val="1841198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8C2802-181D-4EDB-9C1A-8AD661E5CABF}" type="slidenum">
              <a:rPr lang="en-US" smtClean="0"/>
              <a:pPr>
                <a:defRPr/>
              </a:pPr>
              <a:t>6</a:t>
            </a:fld>
            <a:endParaRPr lang="en-US" dirty="0"/>
          </a:p>
        </p:txBody>
      </p:sp>
    </p:spTree>
    <p:extLst>
      <p:ext uri="{BB962C8B-B14F-4D97-AF65-F5344CB8AC3E}">
        <p14:creationId xmlns:p14="http://schemas.microsoft.com/office/powerpoint/2010/main" val="387549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8C2802-181D-4EDB-9C1A-8AD661E5CABF}" type="slidenum">
              <a:rPr lang="en-US" smtClean="0"/>
              <a:pPr>
                <a:defRPr/>
              </a:pPr>
              <a:t>7</a:t>
            </a:fld>
            <a:endParaRPr lang="en-US" dirty="0"/>
          </a:p>
        </p:txBody>
      </p:sp>
    </p:spTree>
    <p:extLst>
      <p:ext uri="{BB962C8B-B14F-4D97-AF65-F5344CB8AC3E}">
        <p14:creationId xmlns:p14="http://schemas.microsoft.com/office/powerpoint/2010/main" val="3053890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8C2802-181D-4EDB-9C1A-8AD661E5CABF}" type="slidenum">
              <a:rPr lang="en-US" smtClean="0"/>
              <a:pPr>
                <a:defRPr/>
              </a:pPr>
              <a:t>9</a:t>
            </a:fld>
            <a:endParaRPr lang="en-US" dirty="0"/>
          </a:p>
        </p:txBody>
      </p:sp>
    </p:spTree>
    <p:extLst>
      <p:ext uri="{BB962C8B-B14F-4D97-AF65-F5344CB8AC3E}">
        <p14:creationId xmlns:p14="http://schemas.microsoft.com/office/powerpoint/2010/main" val="1470239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8C2802-181D-4EDB-9C1A-8AD661E5CABF}" type="slidenum">
              <a:rPr lang="en-US" smtClean="0"/>
              <a:pPr>
                <a:defRPr/>
              </a:pPr>
              <a:t>10</a:t>
            </a:fld>
            <a:endParaRPr lang="en-US" dirty="0"/>
          </a:p>
        </p:txBody>
      </p:sp>
    </p:spTree>
    <p:extLst>
      <p:ext uri="{BB962C8B-B14F-4D97-AF65-F5344CB8AC3E}">
        <p14:creationId xmlns:p14="http://schemas.microsoft.com/office/powerpoint/2010/main" val="250526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B8C2802-181D-4EDB-9C1A-8AD661E5CABF}" type="slidenum">
              <a:rPr lang="en-US" smtClean="0"/>
              <a:pPr>
                <a:defRPr/>
              </a:pPr>
              <a:t>39</a:t>
            </a:fld>
            <a:endParaRPr lang="en-US" dirty="0"/>
          </a:p>
        </p:txBody>
      </p:sp>
    </p:spTree>
    <p:extLst>
      <p:ext uri="{BB962C8B-B14F-4D97-AF65-F5344CB8AC3E}">
        <p14:creationId xmlns:p14="http://schemas.microsoft.com/office/powerpoint/2010/main" val="583628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8C2802-181D-4EDB-9C1A-8AD661E5CABF}" type="slidenum">
              <a:rPr lang="en-US" smtClean="0"/>
              <a:pPr>
                <a:defRPr/>
              </a:pPr>
              <a:t>40</a:t>
            </a:fld>
            <a:endParaRPr lang="en-US" dirty="0"/>
          </a:p>
        </p:txBody>
      </p:sp>
    </p:spTree>
    <p:extLst>
      <p:ext uri="{BB962C8B-B14F-4D97-AF65-F5344CB8AC3E}">
        <p14:creationId xmlns:p14="http://schemas.microsoft.com/office/powerpoint/2010/main" val="1848901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sldNum" sz="quarter" idx="10"/>
          </p:nvPr>
        </p:nvSpPr>
        <p:spPr>
          <a:ln/>
        </p:spPr>
        <p:txBody>
          <a:bodyPr/>
          <a:lstStyle>
            <a:lvl1pPr>
              <a:defRPr/>
            </a:lvl1pPr>
          </a:lstStyle>
          <a:p>
            <a:pPr>
              <a:defRPr/>
            </a:pPr>
            <a:fld id="{B1CADE1C-EF3F-4A69-B403-E56C2E9DE1F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E4DEDD93-9180-4926-B4D3-1A85295AEDF4}"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304800"/>
            <a:ext cx="2205038"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304800"/>
            <a:ext cx="64643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EEC47E0C-0A0D-49C2-828C-58686903DB6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3"/>
          <p:cNvSpPr>
            <a:spLocks noGrp="1" noChangeArrowheads="1"/>
          </p:cNvSpPr>
          <p:nvPr>
            <p:ph type="sldNum" sz="quarter" idx="10"/>
          </p:nvPr>
        </p:nvSpPr>
        <p:spPr>
          <a:ln/>
        </p:spPr>
        <p:txBody>
          <a:bodyPr/>
          <a:lstStyle>
            <a:lvl1pPr>
              <a:defRPr/>
            </a:lvl1pPr>
          </a:lstStyle>
          <a:p>
            <a:pPr>
              <a:defRPr/>
            </a:pPr>
            <a:fld id="{FA200523-FDA1-45C2-93EB-1F131BFFB3D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31BC7BE3-A24D-407B-B1C6-2FC6CC37D40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B684DACB-62FC-431A-9F1D-5201F252492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pPr>
              <a:defRPr/>
            </a:pPr>
            <a:fld id="{3818FCA8-5467-437D-A299-53DB7686EDA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pPr>
              <a:defRPr/>
            </a:pPr>
            <a:fld id="{274C4782-6ABD-4771-AA07-590054C6B707}"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pPr>
              <a:defRPr/>
            </a:pPr>
            <a:fld id="{7C32924D-E947-4473-A066-D1A327E83A4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E8FB9224-52A5-428B-8FFF-46259C93122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200952CB-9ADD-49F6-80AA-BCC6A696BB3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sldNum" sz="quarter" idx="10"/>
          </p:nvPr>
        </p:nvSpPr>
        <p:spPr>
          <a:ln/>
        </p:spPr>
        <p:txBody>
          <a:bodyPr/>
          <a:lstStyle>
            <a:lvl1pPr>
              <a:defRPr/>
            </a:lvl1pPr>
          </a:lstStyle>
          <a:p>
            <a:pPr>
              <a:defRPr/>
            </a:pPr>
            <a:fld id="{01333D74-C51B-442D-8D2B-9A853973C2F9}"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762539CA-0504-46DB-B4E2-8C4F73DBAE16}"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16878267-87B3-46D0-A34A-83C86908A87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304800"/>
            <a:ext cx="2205038"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304800"/>
            <a:ext cx="64643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pPr>
              <a:defRPr/>
            </a:pPr>
            <a:fld id="{B9D1A130-F664-45AA-BDB5-2017F0110B7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352800" y="4648200"/>
            <a:ext cx="2133600" cy="365125"/>
          </a:xfrm>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6" name="Slide Number Placeholder 5"/>
          <p:cNvSpPr>
            <a:spLocks noGrp="1"/>
          </p:cNvSpPr>
          <p:nvPr>
            <p:ph type="sldNum" sz="quarter" idx="12"/>
          </p:nvPr>
        </p:nvSpPr>
        <p:spPr/>
        <p:txBody>
          <a:bodyPr/>
          <a:lstStyle>
            <a:lvl1pPr>
              <a:defRPr/>
            </a:lvl1pPr>
          </a:lstStyle>
          <a:p>
            <a:pPr>
              <a:defRPr/>
            </a:pPr>
            <a:fld id="{19920EA9-44BA-470F-9C73-3A2AB83BE6AC}"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12"/>
          <p:cNvSpPr/>
          <p:nvPr/>
        </p:nvSpPr>
        <p:spPr>
          <a:xfrm>
            <a:off x="533400" y="762000"/>
            <a:ext cx="861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533400" y="1219200"/>
            <a:ext cx="8382000" cy="5257800"/>
          </a:xfrm>
        </p:spPr>
        <p:txBody>
          <a:bodyPr/>
          <a:lstStyle>
            <a:lvl1pPr>
              <a:spcBef>
                <a:spcPts val="1200"/>
              </a:spcBef>
              <a:spcAft>
                <a:spcPts val="600"/>
              </a:spcAft>
              <a:buSzPct val="85000"/>
              <a:buFont typeface="Wingdings" pitchFamily="2" charset="2"/>
              <a:buChar char="§"/>
              <a:defRPr sz="1600" baseline="0">
                <a:latin typeface="FuturaTLig" panose="020B0402020204020303" pitchFamily="34" charset="0"/>
              </a:defRPr>
            </a:lvl1pPr>
            <a:lvl2pPr>
              <a:spcBef>
                <a:spcPts val="1200"/>
              </a:spcBef>
              <a:spcAft>
                <a:spcPts val="600"/>
              </a:spcAft>
              <a:defRPr sz="1400" baseline="0">
                <a:latin typeface="FuturaTLig" panose="020B0402020204020303" pitchFamily="34" charset="0"/>
              </a:defRPr>
            </a:lvl2pPr>
            <a:lvl3pPr>
              <a:spcBef>
                <a:spcPts val="1200"/>
              </a:spcBef>
              <a:spcAft>
                <a:spcPts val="600"/>
              </a:spcAft>
              <a:defRPr sz="1200" baseline="0">
                <a:latin typeface="FuturaTLig" panose="020B0402020204020303" pitchFamily="34" charset="0"/>
              </a:defRPr>
            </a:lvl3pPr>
            <a:lvl4pPr>
              <a:spcBef>
                <a:spcPts val="1200"/>
              </a:spcBef>
              <a:spcAft>
                <a:spcPts val="600"/>
              </a:spcAft>
              <a:defRPr sz="1000">
                <a:latin typeface="FuturaTLig" panose="020B0402020204020303" pitchFamily="34" charset="0"/>
              </a:defRPr>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Slide Number Placeholder 5"/>
          <p:cNvSpPr>
            <a:spLocks noGrp="1"/>
          </p:cNvSpPr>
          <p:nvPr>
            <p:ph type="sldNum" sz="quarter" idx="10"/>
          </p:nvPr>
        </p:nvSpPr>
        <p:spPr>
          <a:xfrm>
            <a:off x="8077200" y="6477000"/>
            <a:ext cx="1066800" cy="365125"/>
          </a:xfrm>
        </p:spPr>
        <p:txBody>
          <a:bodyPr/>
          <a:lstStyle>
            <a:lvl1pPr>
              <a:defRPr sz="1000"/>
            </a:lvl1pPr>
          </a:lstStyle>
          <a:p>
            <a:pPr>
              <a:defRPr/>
            </a:pPr>
            <a:fld id="{19611410-842E-4A46-BBAA-FF1E578582DF}"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6" name="Slide Number Placeholder 5"/>
          <p:cNvSpPr>
            <a:spLocks noGrp="1"/>
          </p:cNvSpPr>
          <p:nvPr>
            <p:ph type="sldNum" sz="quarter" idx="12"/>
          </p:nvPr>
        </p:nvSpPr>
        <p:spPr/>
        <p:txBody>
          <a:bodyPr/>
          <a:lstStyle>
            <a:lvl1pPr>
              <a:defRPr/>
            </a:lvl1pPr>
          </a:lstStyle>
          <a:p>
            <a:pPr>
              <a:defRPr/>
            </a:pPr>
            <a:fld id="{CA277EE3-9D9C-48D6-809F-7CCE0F8A8B1A}"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7" name="Slide Number Placeholder 5"/>
          <p:cNvSpPr>
            <a:spLocks noGrp="1"/>
          </p:cNvSpPr>
          <p:nvPr>
            <p:ph type="sldNum" sz="quarter" idx="12"/>
          </p:nvPr>
        </p:nvSpPr>
        <p:spPr/>
        <p:txBody>
          <a:bodyPr/>
          <a:lstStyle>
            <a:lvl1pPr>
              <a:defRPr/>
            </a:lvl1pPr>
          </a:lstStyle>
          <a:p>
            <a:pPr>
              <a:defRPr/>
            </a:pPr>
            <a:fld id="{AF6BEBFE-0C70-4FFF-9847-A86EE52E32A0}" type="slidenum">
              <a:rPr lang="en-US" smtClean="0"/>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9" name="Slide Number Placeholder 5"/>
          <p:cNvSpPr>
            <a:spLocks noGrp="1"/>
          </p:cNvSpPr>
          <p:nvPr>
            <p:ph type="sldNum" sz="quarter" idx="12"/>
          </p:nvPr>
        </p:nvSpPr>
        <p:spPr/>
        <p:txBody>
          <a:bodyPr/>
          <a:lstStyle>
            <a:lvl1pPr>
              <a:defRPr/>
            </a:lvl1pPr>
          </a:lstStyle>
          <a:p>
            <a:pPr>
              <a:defRPr/>
            </a:pPr>
            <a:fld id="{C82743DF-4584-46FC-BF6D-D5B45C959DDC}" type="slidenum">
              <a:rPr lang="en-US" smtClean="0"/>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5" name="Slide Number Placeholder 5"/>
          <p:cNvSpPr>
            <a:spLocks noGrp="1"/>
          </p:cNvSpPr>
          <p:nvPr>
            <p:ph type="sldNum" sz="quarter" idx="12"/>
          </p:nvPr>
        </p:nvSpPr>
        <p:spPr/>
        <p:txBody>
          <a:bodyPr/>
          <a:lstStyle>
            <a:lvl1pPr>
              <a:defRPr/>
            </a:lvl1pPr>
          </a:lstStyle>
          <a:p>
            <a:pPr>
              <a:defRPr/>
            </a:pPr>
            <a:fld id="{19D6EF0C-3FF8-43F1-913D-5B8C4FC75EA8}" type="slidenum">
              <a:rPr lang="en-US" smtClean="0"/>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4" name="Slide Number Placeholder 5"/>
          <p:cNvSpPr>
            <a:spLocks noGrp="1"/>
          </p:cNvSpPr>
          <p:nvPr>
            <p:ph type="sldNum" sz="quarter" idx="12"/>
          </p:nvPr>
        </p:nvSpPr>
        <p:spPr/>
        <p:txBody>
          <a:bodyPr/>
          <a:lstStyle>
            <a:lvl1pPr>
              <a:defRPr/>
            </a:lvl1pPr>
          </a:lstStyle>
          <a:p>
            <a:pPr>
              <a:defRPr/>
            </a:pPr>
            <a:fld id="{93E8800E-6389-4F5A-BB19-FF7AAD691ED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sldNum" sz="quarter" idx="10"/>
          </p:nvPr>
        </p:nvSpPr>
        <p:spPr>
          <a:ln/>
        </p:spPr>
        <p:txBody>
          <a:bodyPr/>
          <a:lstStyle>
            <a:lvl1pPr>
              <a:defRPr/>
            </a:lvl1pPr>
          </a:lstStyle>
          <a:p>
            <a:pPr>
              <a:defRPr/>
            </a:pPr>
            <a:fld id="{BD3A3CD1-3CCA-4EF2-A980-223C4FFC5DA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7" name="Slide Number Placeholder 5"/>
          <p:cNvSpPr>
            <a:spLocks noGrp="1"/>
          </p:cNvSpPr>
          <p:nvPr>
            <p:ph type="sldNum" sz="quarter" idx="12"/>
          </p:nvPr>
        </p:nvSpPr>
        <p:spPr/>
        <p:txBody>
          <a:bodyPr/>
          <a:lstStyle>
            <a:lvl1pPr>
              <a:defRPr/>
            </a:lvl1pPr>
          </a:lstStyle>
          <a:p>
            <a:pPr>
              <a:defRPr/>
            </a:pPr>
            <a:fld id="{EF1C8FEB-2D82-4537-88A0-764A161B3ADF}" type="slidenum">
              <a:rPr lang="en-US" smtClean="0"/>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7" name="Slide Number Placeholder 5"/>
          <p:cNvSpPr>
            <a:spLocks noGrp="1"/>
          </p:cNvSpPr>
          <p:nvPr>
            <p:ph type="sldNum" sz="quarter" idx="12"/>
          </p:nvPr>
        </p:nvSpPr>
        <p:spPr/>
        <p:txBody>
          <a:bodyPr/>
          <a:lstStyle>
            <a:lvl1pPr>
              <a:defRPr/>
            </a:lvl1pPr>
          </a:lstStyle>
          <a:p>
            <a:pPr>
              <a:defRPr/>
            </a:pPr>
            <a:fld id="{42E8D482-A853-4E35-9BA4-DA1910A706E6}" type="slidenum">
              <a:rPr lang="en-US" smtClean="0"/>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6" name="Slide Number Placeholder 5"/>
          <p:cNvSpPr>
            <a:spLocks noGrp="1"/>
          </p:cNvSpPr>
          <p:nvPr>
            <p:ph type="sldNum" sz="quarter" idx="12"/>
          </p:nvPr>
        </p:nvSpPr>
        <p:spPr/>
        <p:txBody>
          <a:bodyPr/>
          <a:lstStyle>
            <a:lvl1pPr>
              <a:defRPr/>
            </a:lvl1pPr>
          </a:lstStyle>
          <a:p>
            <a:pPr>
              <a:defRPr/>
            </a:pPr>
            <a:fld id="{6616DDC9-BE0F-4923-B7D8-B391B98CFA84}" type="slidenum">
              <a:rPr lang="en-US" smtClean="0"/>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Eagle River Advisors</a:t>
            </a:r>
          </a:p>
        </p:txBody>
      </p:sp>
      <p:sp>
        <p:nvSpPr>
          <p:cNvPr id="6" name="Slide Number Placeholder 5"/>
          <p:cNvSpPr>
            <a:spLocks noGrp="1"/>
          </p:cNvSpPr>
          <p:nvPr>
            <p:ph type="sldNum" sz="quarter" idx="12"/>
          </p:nvPr>
        </p:nvSpPr>
        <p:spPr/>
        <p:txBody>
          <a:bodyPr/>
          <a:lstStyle>
            <a:lvl1pPr>
              <a:defRPr/>
            </a:lvl1pPr>
          </a:lstStyle>
          <a:p>
            <a:pPr>
              <a:defRPr/>
            </a:pPr>
            <a:fld id="{0319E3DC-42DA-4834-819D-E8A78E24378B}" type="slidenum">
              <a:rPr lang="en-US" smtClean="0"/>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12"/>
          <p:cNvSpPr/>
          <p:nvPr userDrawn="1"/>
        </p:nvSpPr>
        <p:spPr>
          <a:xfrm>
            <a:off x="533400" y="762000"/>
            <a:ext cx="861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5"/>
          <p:cNvSpPr>
            <a:spLocks noGrp="1"/>
          </p:cNvSpPr>
          <p:nvPr>
            <p:ph type="sldNum" sz="quarter" idx="10"/>
          </p:nvPr>
        </p:nvSpPr>
        <p:spPr>
          <a:xfrm>
            <a:off x="8077200" y="6477000"/>
            <a:ext cx="1066800" cy="365125"/>
          </a:xfrm>
        </p:spPr>
        <p:txBody>
          <a:bodyPr/>
          <a:lstStyle>
            <a:lvl1pPr>
              <a:defRPr sz="1000"/>
            </a:lvl1pPr>
          </a:lstStyle>
          <a:p>
            <a:fld id="{77C866FE-FC40-4F7E-A261-8552F2840896}" type="slidenum">
              <a:rPr lang="en-US" smtClean="0"/>
              <a:pPr/>
              <a:t>‹#›</a:t>
            </a:fld>
            <a:endParaRPr lang="en-US" dirty="0"/>
          </a:p>
        </p:txBody>
      </p:sp>
      <p:sp>
        <p:nvSpPr>
          <p:cNvPr id="4" name="Rectangle 42"/>
          <p:cNvSpPr/>
          <p:nvPr userDrawn="1"/>
        </p:nvSpPr>
        <p:spPr>
          <a:xfrm>
            <a:off x="40105" y="48125"/>
            <a:ext cx="9065168" cy="733435"/>
          </a:xfrm>
          <a:custGeom>
            <a:avLst/>
            <a:gdLst>
              <a:gd name="connsiteX0" fmla="*/ 6585284 w 9065168"/>
              <a:gd name="connsiteY0" fmla="*/ 0 h 733435"/>
              <a:gd name="connsiteX1" fmla="*/ 9065168 w 9065168"/>
              <a:gd name="connsiteY1" fmla="*/ 0 h 733435"/>
              <a:gd name="connsiteX2" fmla="*/ 9065168 w 9065168"/>
              <a:gd name="connsiteY2" fmla="*/ 242268 h 733435"/>
              <a:gd name="connsiteX3" fmla="*/ 9065167 w 9065168"/>
              <a:gd name="connsiteY3" fmla="*/ 733435 h 733435"/>
              <a:gd name="connsiteX4" fmla="*/ 8871282 w 9065168"/>
              <a:gd name="connsiteY4" fmla="*/ 733435 h 733435"/>
              <a:gd name="connsiteX5" fmla="*/ 8871282 w 9065168"/>
              <a:gd name="connsiteY5" fmla="*/ 242268 h 733435"/>
              <a:gd name="connsiteX6" fmla="*/ 6889332 w 9065168"/>
              <a:gd name="connsiteY6" fmla="*/ 242268 h 733435"/>
              <a:gd name="connsiteX7" fmla="*/ 6889332 w 9065168"/>
              <a:gd name="connsiteY7" fmla="*/ 733435 h 733435"/>
              <a:gd name="connsiteX8" fmla="*/ 0 w 9065168"/>
              <a:gd name="connsiteY8" fmla="*/ 733435 h 733435"/>
              <a:gd name="connsiteX9" fmla="*/ 0 w 9065168"/>
              <a:gd name="connsiteY9" fmla="*/ 1 h 733435"/>
              <a:gd name="connsiteX10" fmla="*/ 6585284 w 9065168"/>
              <a:gd name="connsiteY10" fmla="*/ 1 h 733435"/>
              <a:gd name="connsiteX11" fmla="*/ 6585284 w 9065168"/>
              <a:gd name="connsiteY11" fmla="*/ 0 h 733435"/>
              <a:gd name="connsiteX0" fmla="*/ 6585284 w 9065168"/>
              <a:gd name="connsiteY0" fmla="*/ 0 h 733435"/>
              <a:gd name="connsiteX1" fmla="*/ 9065168 w 9065168"/>
              <a:gd name="connsiteY1" fmla="*/ 0 h 733435"/>
              <a:gd name="connsiteX2" fmla="*/ 9065167 w 9065168"/>
              <a:gd name="connsiteY2" fmla="*/ 733435 h 733435"/>
              <a:gd name="connsiteX3" fmla="*/ 8871282 w 9065168"/>
              <a:gd name="connsiteY3" fmla="*/ 733435 h 733435"/>
              <a:gd name="connsiteX4" fmla="*/ 8871282 w 9065168"/>
              <a:gd name="connsiteY4" fmla="*/ 242268 h 733435"/>
              <a:gd name="connsiteX5" fmla="*/ 6889332 w 9065168"/>
              <a:gd name="connsiteY5" fmla="*/ 242268 h 733435"/>
              <a:gd name="connsiteX6" fmla="*/ 6889332 w 9065168"/>
              <a:gd name="connsiteY6" fmla="*/ 733435 h 733435"/>
              <a:gd name="connsiteX7" fmla="*/ 0 w 9065168"/>
              <a:gd name="connsiteY7" fmla="*/ 733435 h 733435"/>
              <a:gd name="connsiteX8" fmla="*/ 0 w 9065168"/>
              <a:gd name="connsiteY8" fmla="*/ 1 h 733435"/>
              <a:gd name="connsiteX9" fmla="*/ 6585284 w 9065168"/>
              <a:gd name="connsiteY9" fmla="*/ 1 h 733435"/>
              <a:gd name="connsiteX10" fmla="*/ 6585284 w 9065168"/>
              <a:gd name="connsiteY10" fmla="*/ 0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9" fmla="*/ 8871282 w 9065168"/>
              <a:gd name="connsiteY9" fmla="*/ 733435 h 733435"/>
              <a:gd name="connsiteX10" fmla="*/ 8962722 w 9065168"/>
              <a:gd name="connsiteY10" fmla="*/ 333708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9" fmla="*/ 8871282 w 9065168"/>
              <a:gd name="connsiteY9" fmla="*/ 733435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6585284 w 9065168"/>
              <a:gd name="connsiteY4" fmla="*/ 1 h 733435"/>
              <a:gd name="connsiteX5" fmla="*/ 6585284 w 9065168"/>
              <a:gd name="connsiteY5" fmla="*/ 0 h 733435"/>
              <a:gd name="connsiteX6" fmla="*/ 9065168 w 9065168"/>
              <a:gd name="connsiteY6" fmla="*/ 0 h 733435"/>
              <a:gd name="connsiteX7" fmla="*/ 9065167 w 9065168"/>
              <a:gd name="connsiteY7"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6585284 w 9065168"/>
              <a:gd name="connsiteY4" fmla="*/ 1 h 733435"/>
              <a:gd name="connsiteX5" fmla="*/ 9065168 w 9065168"/>
              <a:gd name="connsiteY5" fmla="*/ 0 h 733435"/>
              <a:gd name="connsiteX6" fmla="*/ 9065167 w 9065168"/>
              <a:gd name="connsiteY6"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9065168 w 9065168"/>
              <a:gd name="connsiteY4" fmla="*/ 0 h 733435"/>
              <a:gd name="connsiteX5" fmla="*/ 9065167 w 9065168"/>
              <a:gd name="connsiteY5" fmla="*/ 733435 h 7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5168" h="733435">
                <a:moveTo>
                  <a:pt x="6889332" y="242268"/>
                </a:moveTo>
                <a:lnTo>
                  <a:pt x="6889332" y="733435"/>
                </a:lnTo>
                <a:lnTo>
                  <a:pt x="0" y="733435"/>
                </a:lnTo>
                <a:lnTo>
                  <a:pt x="0" y="1"/>
                </a:lnTo>
                <a:lnTo>
                  <a:pt x="9065168" y="0"/>
                </a:lnTo>
                <a:cubicBezTo>
                  <a:pt x="9065168" y="244478"/>
                  <a:pt x="9065167" y="488957"/>
                  <a:pt x="9065167" y="733435"/>
                </a:cubicBezTo>
              </a:path>
            </a:pathLst>
          </a:custGeom>
          <a:noFill/>
          <a:ln w="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27572" b="67733"/>
          <a:stretch/>
        </p:blipFill>
        <p:spPr>
          <a:xfrm>
            <a:off x="43474" y="823981"/>
            <a:ext cx="9064626" cy="300710"/>
          </a:xfrm>
          <a:prstGeom prst="rect">
            <a:avLst/>
          </a:prstGeom>
        </p:spPr>
      </p:pic>
      <p:pic>
        <p:nvPicPr>
          <p:cNvPr id="6" name="Picture 3"/>
          <p:cNvPicPr>
            <a:picLocks noChangeAspect="1" noChangeArrowheads="1"/>
          </p:cNvPicPr>
          <p:nvPr userDrawn="1"/>
        </p:nvPicPr>
        <p:blipFill>
          <a:blip r:embed="rId3" cstate="print"/>
          <a:srcRect/>
          <a:stretch>
            <a:fillRect/>
          </a:stretch>
        </p:blipFill>
        <p:spPr bwMode="auto">
          <a:xfrm>
            <a:off x="7010400" y="295275"/>
            <a:ext cx="1779587" cy="542925"/>
          </a:xfrm>
          <a:prstGeom prst="rect">
            <a:avLst/>
          </a:prstGeom>
          <a:noFill/>
          <a:ln w="9525">
            <a:noFill/>
            <a:miter lim="800000"/>
            <a:headEnd/>
            <a:tailEnd/>
          </a:ln>
          <a:effectLst/>
        </p:spPr>
      </p:pic>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27572" b="67733"/>
          <a:stretch/>
        </p:blipFill>
        <p:spPr>
          <a:xfrm>
            <a:off x="0" y="6557290"/>
            <a:ext cx="9144000" cy="30071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sldNum" sz="quarter" idx="10"/>
          </p:nvPr>
        </p:nvSpPr>
        <p:spPr>
          <a:ln/>
        </p:spPr>
        <p:txBody>
          <a:bodyPr/>
          <a:lstStyle>
            <a:lvl1pPr>
              <a:defRPr/>
            </a:lvl1pPr>
          </a:lstStyle>
          <a:p>
            <a:pPr>
              <a:defRPr/>
            </a:pPr>
            <a:fld id="{B25E1FD5-4DA7-45A1-B693-CBEE0C69ED0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sldNum" sz="quarter" idx="10"/>
          </p:nvPr>
        </p:nvSpPr>
        <p:spPr>
          <a:ln/>
        </p:spPr>
        <p:txBody>
          <a:bodyPr/>
          <a:lstStyle>
            <a:lvl1pPr>
              <a:defRPr/>
            </a:lvl1pPr>
          </a:lstStyle>
          <a:p>
            <a:pPr>
              <a:defRPr/>
            </a:pPr>
            <a:fld id="{62546A09-81C6-413B-AC66-1A46BE1420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sldNum" sz="quarter" idx="10"/>
          </p:nvPr>
        </p:nvSpPr>
        <p:spPr>
          <a:ln/>
        </p:spPr>
        <p:txBody>
          <a:bodyPr/>
          <a:lstStyle>
            <a:lvl1pPr>
              <a:defRPr/>
            </a:lvl1pPr>
          </a:lstStyle>
          <a:p>
            <a:pPr>
              <a:defRPr/>
            </a:pPr>
            <a:fld id="{8806547B-4786-42E2-8458-AACC71AEE07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sldNum" sz="quarter" idx="10"/>
          </p:nvPr>
        </p:nvSpPr>
        <p:spPr>
          <a:ln/>
        </p:spPr>
        <p:txBody>
          <a:bodyPr/>
          <a:lstStyle>
            <a:lvl1pPr>
              <a:defRPr/>
            </a:lvl1pPr>
          </a:lstStyle>
          <a:p>
            <a:pPr>
              <a:defRPr/>
            </a:pPr>
            <a:fld id="{365EB469-8E07-4EDE-B221-5FB979A34B3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3D00C0AF-32F2-4F20-85A8-BD446FA0D00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sldNum" sz="quarter" idx="10"/>
          </p:nvPr>
        </p:nvSpPr>
        <p:spPr>
          <a:ln/>
        </p:spPr>
        <p:txBody>
          <a:bodyPr/>
          <a:lstStyle>
            <a:lvl1pPr>
              <a:defRPr/>
            </a:lvl1pPr>
          </a:lstStyle>
          <a:p>
            <a:pPr>
              <a:defRPr/>
            </a:pPr>
            <a:fld id="{640AD22C-815A-40B6-A1E3-EA324C40D79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a:defRPr/>
            </a:pPr>
            <a:endParaRPr lang="en-US" dirty="0"/>
          </a:p>
        </p:txBody>
      </p:sp>
      <p:sp>
        <p:nvSpPr>
          <p:cNvPr id="4099" name="Rectangle 3"/>
          <p:cNvSpPr>
            <a:spLocks noGrp="1" noChangeArrowheads="1"/>
          </p:cNvSpPr>
          <p:nvPr>
            <p:ph type="title"/>
          </p:nvPr>
        </p:nvSpPr>
        <p:spPr bwMode="auto">
          <a:xfrm>
            <a:off x="152400" y="304800"/>
            <a:ext cx="8821738"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4100"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r>
              <a:rPr lang="en-US"/>
              <a:t>Click to edit Master text styles</a:t>
            </a:r>
          </a:p>
          <a:p>
            <a:pPr lvl="2"/>
            <a:r>
              <a:rPr lang="en-US"/>
              <a:t>Seconday Bullet</a:t>
            </a:r>
          </a:p>
          <a:p>
            <a:pPr lvl="3"/>
            <a:r>
              <a:rPr lang="en-US"/>
              <a:t>Third Bullet</a:t>
            </a:r>
          </a:p>
        </p:txBody>
      </p:sp>
      <p:sp>
        <p:nvSpPr>
          <p:cNvPr id="50186" name="Line 10"/>
          <p:cNvSpPr>
            <a:spLocks noChangeShapeType="1"/>
          </p:cNvSpPr>
          <p:nvPr/>
        </p:nvSpPr>
        <p:spPr bwMode="auto">
          <a:xfrm>
            <a:off x="0" y="1676400"/>
            <a:ext cx="9144000" cy="0"/>
          </a:xfrm>
          <a:prstGeom prst="line">
            <a:avLst/>
          </a:prstGeom>
          <a:noFill/>
          <a:ln w="12700">
            <a:solidFill>
              <a:srgbClr val="A19589"/>
            </a:solidFill>
            <a:round/>
            <a:headEnd/>
            <a:tailEnd/>
          </a:ln>
          <a:effectLst/>
        </p:spPr>
        <p:txBody>
          <a:bodyPr/>
          <a:lstStyle/>
          <a:p>
            <a:pPr>
              <a:defRPr/>
            </a:pPr>
            <a:endParaRPr lang="en-US" dirty="0"/>
          </a:p>
        </p:txBody>
      </p:sp>
      <p:sp>
        <p:nvSpPr>
          <p:cNvPr id="50188" name="Rectangle 12"/>
          <p:cNvSpPr>
            <a:spLocks noGrp="1" noChangeArrowheads="1"/>
          </p:cNvSpPr>
          <p:nvPr>
            <p:ph type="sldNum" sz="quarter" idx="4"/>
          </p:nvPr>
        </p:nvSpPr>
        <p:spPr bwMode="auto">
          <a:xfrm>
            <a:off x="152400" y="6245225"/>
            <a:ext cx="213360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spcBef>
                <a:spcPct val="0"/>
              </a:spcBef>
              <a:defRPr sz="900"/>
            </a:lvl1pPr>
          </a:lstStyle>
          <a:p>
            <a:pPr>
              <a:defRPr/>
            </a:pPr>
            <a:fld id="{4F628D4B-3ECE-42B8-B454-6D362D571765}" type="slidenum">
              <a:rPr lang="en-US"/>
              <a:pPr>
                <a:defRPr/>
              </a:pPr>
              <a:t>‹#›</a:t>
            </a:fld>
            <a:endParaRPr lang="en-US" dirty="0"/>
          </a:p>
        </p:txBody>
      </p:sp>
      <p:sp>
        <p:nvSpPr>
          <p:cNvPr id="9" name="Rectangle 12"/>
          <p:cNvSpPr/>
          <p:nvPr userDrawn="1"/>
        </p:nvSpPr>
        <p:spPr>
          <a:xfrm>
            <a:off x="533400" y="762000"/>
            <a:ext cx="861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txBox="1">
            <a:spLocks/>
          </p:cNvSpPr>
          <p:nvPr userDrawn="1"/>
        </p:nvSpPr>
        <p:spPr>
          <a:xfrm>
            <a:off x="8077200" y="6477000"/>
            <a:ext cx="1066800" cy="365125"/>
          </a:xfrm>
          <a:prstGeom prst="rect">
            <a:avLst/>
          </a:prstGeom>
        </p:spPr>
        <p:txBody>
          <a:bodyPr/>
          <a:lstStyle>
            <a:defPPr>
              <a:defRPr lang="en-US"/>
            </a:defPPr>
            <a:lvl1pPr algn="ctr" rtl="0" fontAlgn="base">
              <a:spcBef>
                <a:spcPct val="50000"/>
              </a:spcBef>
              <a:spcAft>
                <a:spcPct val="0"/>
              </a:spcAft>
              <a:defRPr sz="1000" kern="1200">
                <a:solidFill>
                  <a:schemeClr val="tx1"/>
                </a:solidFill>
                <a:latin typeface="Times New Roman" pitchFamily="18" charset="0"/>
                <a:ea typeface="+mn-ea"/>
                <a:cs typeface="+mn-cs"/>
              </a:defRPr>
            </a:lvl1pPr>
            <a:lvl2pPr marL="457200" algn="ctr" rtl="0" fontAlgn="base">
              <a:spcBef>
                <a:spcPct val="50000"/>
              </a:spcBef>
              <a:spcAft>
                <a:spcPct val="0"/>
              </a:spcAft>
              <a:defRPr sz="1200" kern="1200">
                <a:solidFill>
                  <a:schemeClr val="tx1"/>
                </a:solidFill>
                <a:latin typeface="Times New Roman" pitchFamily="18" charset="0"/>
                <a:ea typeface="+mn-ea"/>
                <a:cs typeface="+mn-cs"/>
              </a:defRPr>
            </a:lvl2pPr>
            <a:lvl3pPr marL="914400" algn="ctr" rtl="0" fontAlgn="base">
              <a:spcBef>
                <a:spcPct val="50000"/>
              </a:spcBef>
              <a:spcAft>
                <a:spcPct val="0"/>
              </a:spcAft>
              <a:defRPr sz="1200" kern="1200">
                <a:solidFill>
                  <a:schemeClr val="tx1"/>
                </a:solidFill>
                <a:latin typeface="Times New Roman" pitchFamily="18" charset="0"/>
                <a:ea typeface="+mn-ea"/>
                <a:cs typeface="+mn-cs"/>
              </a:defRPr>
            </a:lvl3pPr>
            <a:lvl4pPr marL="1371600" algn="ctr" rtl="0" fontAlgn="base">
              <a:spcBef>
                <a:spcPct val="50000"/>
              </a:spcBef>
              <a:spcAft>
                <a:spcPct val="0"/>
              </a:spcAft>
              <a:defRPr sz="1200" kern="1200">
                <a:solidFill>
                  <a:schemeClr val="tx1"/>
                </a:solidFill>
                <a:latin typeface="Times New Roman" pitchFamily="18" charset="0"/>
                <a:ea typeface="+mn-ea"/>
                <a:cs typeface="+mn-cs"/>
              </a:defRPr>
            </a:lvl4pPr>
            <a:lvl5pPr marL="1828800" algn="ctr" rtl="0" fontAlgn="base">
              <a:spcBef>
                <a:spcPct val="5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fld id="{77C866FE-FC40-4F7E-A261-8552F2840896}" type="slidenum">
              <a:rPr lang="en-US" smtClean="0"/>
              <a:pPr/>
              <a:t>‹#›</a:t>
            </a:fld>
            <a:endParaRPr lang="en-US" dirty="0"/>
          </a:p>
        </p:txBody>
      </p:sp>
      <p:sp>
        <p:nvSpPr>
          <p:cNvPr id="11" name="Rectangle 42"/>
          <p:cNvSpPr/>
          <p:nvPr userDrawn="1"/>
        </p:nvSpPr>
        <p:spPr>
          <a:xfrm>
            <a:off x="40105" y="48125"/>
            <a:ext cx="9065168" cy="733435"/>
          </a:xfrm>
          <a:custGeom>
            <a:avLst/>
            <a:gdLst>
              <a:gd name="connsiteX0" fmla="*/ 6585284 w 9065168"/>
              <a:gd name="connsiteY0" fmla="*/ 0 h 733435"/>
              <a:gd name="connsiteX1" fmla="*/ 9065168 w 9065168"/>
              <a:gd name="connsiteY1" fmla="*/ 0 h 733435"/>
              <a:gd name="connsiteX2" fmla="*/ 9065168 w 9065168"/>
              <a:gd name="connsiteY2" fmla="*/ 242268 h 733435"/>
              <a:gd name="connsiteX3" fmla="*/ 9065167 w 9065168"/>
              <a:gd name="connsiteY3" fmla="*/ 733435 h 733435"/>
              <a:gd name="connsiteX4" fmla="*/ 8871282 w 9065168"/>
              <a:gd name="connsiteY4" fmla="*/ 733435 h 733435"/>
              <a:gd name="connsiteX5" fmla="*/ 8871282 w 9065168"/>
              <a:gd name="connsiteY5" fmla="*/ 242268 h 733435"/>
              <a:gd name="connsiteX6" fmla="*/ 6889332 w 9065168"/>
              <a:gd name="connsiteY6" fmla="*/ 242268 h 733435"/>
              <a:gd name="connsiteX7" fmla="*/ 6889332 w 9065168"/>
              <a:gd name="connsiteY7" fmla="*/ 733435 h 733435"/>
              <a:gd name="connsiteX8" fmla="*/ 0 w 9065168"/>
              <a:gd name="connsiteY8" fmla="*/ 733435 h 733435"/>
              <a:gd name="connsiteX9" fmla="*/ 0 w 9065168"/>
              <a:gd name="connsiteY9" fmla="*/ 1 h 733435"/>
              <a:gd name="connsiteX10" fmla="*/ 6585284 w 9065168"/>
              <a:gd name="connsiteY10" fmla="*/ 1 h 733435"/>
              <a:gd name="connsiteX11" fmla="*/ 6585284 w 9065168"/>
              <a:gd name="connsiteY11" fmla="*/ 0 h 733435"/>
              <a:gd name="connsiteX0" fmla="*/ 6585284 w 9065168"/>
              <a:gd name="connsiteY0" fmla="*/ 0 h 733435"/>
              <a:gd name="connsiteX1" fmla="*/ 9065168 w 9065168"/>
              <a:gd name="connsiteY1" fmla="*/ 0 h 733435"/>
              <a:gd name="connsiteX2" fmla="*/ 9065167 w 9065168"/>
              <a:gd name="connsiteY2" fmla="*/ 733435 h 733435"/>
              <a:gd name="connsiteX3" fmla="*/ 8871282 w 9065168"/>
              <a:gd name="connsiteY3" fmla="*/ 733435 h 733435"/>
              <a:gd name="connsiteX4" fmla="*/ 8871282 w 9065168"/>
              <a:gd name="connsiteY4" fmla="*/ 242268 h 733435"/>
              <a:gd name="connsiteX5" fmla="*/ 6889332 w 9065168"/>
              <a:gd name="connsiteY5" fmla="*/ 242268 h 733435"/>
              <a:gd name="connsiteX6" fmla="*/ 6889332 w 9065168"/>
              <a:gd name="connsiteY6" fmla="*/ 733435 h 733435"/>
              <a:gd name="connsiteX7" fmla="*/ 0 w 9065168"/>
              <a:gd name="connsiteY7" fmla="*/ 733435 h 733435"/>
              <a:gd name="connsiteX8" fmla="*/ 0 w 9065168"/>
              <a:gd name="connsiteY8" fmla="*/ 1 h 733435"/>
              <a:gd name="connsiteX9" fmla="*/ 6585284 w 9065168"/>
              <a:gd name="connsiteY9" fmla="*/ 1 h 733435"/>
              <a:gd name="connsiteX10" fmla="*/ 6585284 w 9065168"/>
              <a:gd name="connsiteY10" fmla="*/ 0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9" fmla="*/ 8871282 w 9065168"/>
              <a:gd name="connsiteY9" fmla="*/ 733435 h 733435"/>
              <a:gd name="connsiteX10" fmla="*/ 8962722 w 9065168"/>
              <a:gd name="connsiteY10" fmla="*/ 333708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9" fmla="*/ 8871282 w 9065168"/>
              <a:gd name="connsiteY9" fmla="*/ 733435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6585284 w 9065168"/>
              <a:gd name="connsiteY4" fmla="*/ 1 h 733435"/>
              <a:gd name="connsiteX5" fmla="*/ 6585284 w 9065168"/>
              <a:gd name="connsiteY5" fmla="*/ 0 h 733435"/>
              <a:gd name="connsiteX6" fmla="*/ 9065168 w 9065168"/>
              <a:gd name="connsiteY6" fmla="*/ 0 h 733435"/>
              <a:gd name="connsiteX7" fmla="*/ 9065167 w 9065168"/>
              <a:gd name="connsiteY7"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6585284 w 9065168"/>
              <a:gd name="connsiteY4" fmla="*/ 1 h 733435"/>
              <a:gd name="connsiteX5" fmla="*/ 9065168 w 9065168"/>
              <a:gd name="connsiteY5" fmla="*/ 0 h 733435"/>
              <a:gd name="connsiteX6" fmla="*/ 9065167 w 9065168"/>
              <a:gd name="connsiteY6"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9065168 w 9065168"/>
              <a:gd name="connsiteY4" fmla="*/ 0 h 733435"/>
              <a:gd name="connsiteX5" fmla="*/ 9065167 w 9065168"/>
              <a:gd name="connsiteY5" fmla="*/ 733435 h 7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5168" h="733435">
                <a:moveTo>
                  <a:pt x="6889332" y="242268"/>
                </a:moveTo>
                <a:lnTo>
                  <a:pt x="6889332" y="733435"/>
                </a:lnTo>
                <a:lnTo>
                  <a:pt x="0" y="733435"/>
                </a:lnTo>
                <a:lnTo>
                  <a:pt x="0" y="1"/>
                </a:lnTo>
                <a:lnTo>
                  <a:pt x="9065168" y="0"/>
                </a:lnTo>
                <a:cubicBezTo>
                  <a:pt x="9065168" y="244478"/>
                  <a:pt x="9065167" y="488957"/>
                  <a:pt x="9065167" y="733435"/>
                </a:cubicBezTo>
              </a:path>
            </a:pathLst>
          </a:custGeom>
          <a:noFill/>
          <a:ln w="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13" cstate="print">
            <a:extLst>
              <a:ext uri="{28A0092B-C50C-407E-A947-70E740481C1C}">
                <a14:useLocalDpi xmlns:a14="http://schemas.microsoft.com/office/drawing/2010/main" val="0"/>
              </a:ext>
            </a:extLst>
          </a:blip>
          <a:srcRect t="27572" b="67733"/>
          <a:stretch/>
        </p:blipFill>
        <p:spPr>
          <a:xfrm>
            <a:off x="43474" y="823981"/>
            <a:ext cx="9064626" cy="300710"/>
          </a:xfrm>
          <a:prstGeom prst="rect">
            <a:avLst/>
          </a:prstGeom>
        </p:spPr>
      </p:pic>
      <p:pic>
        <p:nvPicPr>
          <p:cNvPr id="13" name="Picture 3"/>
          <p:cNvPicPr>
            <a:picLocks noChangeAspect="1" noChangeArrowheads="1"/>
          </p:cNvPicPr>
          <p:nvPr userDrawn="1"/>
        </p:nvPicPr>
        <p:blipFill>
          <a:blip r:embed="rId14" cstate="print"/>
          <a:srcRect/>
          <a:stretch>
            <a:fillRect/>
          </a:stretch>
        </p:blipFill>
        <p:spPr bwMode="auto">
          <a:xfrm>
            <a:off x="7010400" y="295275"/>
            <a:ext cx="1779587" cy="542925"/>
          </a:xfrm>
          <a:prstGeom prst="rect">
            <a:avLst/>
          </a:prstGeom>
          <a:noFill/>
          <a:ln w="9525">
            <a:noFill/>
            <a:miter lim="800000"/>
            <a:headEnd/>
            <a:tailEnd/>
          </a:ln>
          <a:effectLst/>
        </p:spPr>
      </p:pic>
      <p:pic>
        <p:nvPicPr>
          <p:cNvPr id="14" name="Picture 13"/>
          <p:cNvPicPr>
            <a:picLocks noChangeAspect="1"/>
          </p:cNvPicPr>
          <p:nvPr userDrawn="1"/>
        </p:nvPicPr>
        <p:blipFill rotWithShape="1">
          <a:blip r:embed="rId13" cstate="print">
            <a:extLst>
              <a:ext uri="{28A0092B-C50C-407E-A947-70E740481C1C}">
                <a14:useLocalDpi xmlns:a14="http://schemas.microsoft.com/office/drawing/2010/main" val="0"/>
              </a:ext>
            </a:extLst>
          </a:blip>
          <a:srcRect t="27572" b="67733"/>
          <a:stretch/>
        </p:blipFill>
        <p:spPr>
          <a:xfrm>
            <a:off x="0" y="6557290"/>
            <a:ext cx="9144000" cy="300710"/>
          </a:xfrm>
          <a:prstGeom prst="rect">
            <a:avLst/>
          </a:prstGeom>
        </p:spPr>
      </p:pic>
    </p:spTree>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hf hdr="0" ftr="0" dt="0"/>
  <p:txStyles>
    <p:titleStyle>
      <a:lvl1pPr algn="l" rtl="0" eaLnBrk="0" fontAlgn="base" hangingPunct="0">
        <a:spcBef>
          <a:spcPct val="0"/>
        </a:spcBef>
        <a:spcAft>
          <a:spcPct val="0"/>
        </a:spcAft>
        <a:defRPr sz="4100">
          <a:solidFill>
            <a:schemeClr val="tx2"/>
          </a:solidFill>
          <a:latin typeface="+mj-lt"/>
          <a:ea typeface="+mj-ea"/>
          <a:cs typeface="+mj-cs"/>
        </a:defRPr>
      </a:lvl1pPr>
      <a:lvl2pPr algn="l" rtl="0" eaLnBrk="0" fontAlgn="base" hangingPunct="0">
        <a:spcBef>
          <a:spcPct val="0"/>
        </a:spcBef>
        <a:spcAft>
          <a:spcPct val="0"/>
        </a:spcAft>
        <a:defRPr sz="4100">
          <a:solidFill>
            <a:schemeClr val="tx2"/>
          </a:solidFill>
          <a:latin typeface="Times New Roman" pitchFamily="18" charset="0"/>
        </a:defRPr>
      </a:lvl2pPr>
      <a:lvl3pPr algn="l" rtl="0" eaLnBrk="0" fontAlgn="base" hangingPunct="0">
        <a:spcBef>
          <a:spcPct val="0"/>
        </a:spcBef>
        <a:spcAft>
          <a:spcPct val="0"/>
        </a:spcAft>
        <a:defRPr sz="4100">
          <a:solidFill>
            <a:schemeClr val="tx2"/>
          </a:solidFill>
          <a:latin typeface="Times New Roman" pitchFamily="18" charset="0"/>
        </a:defRPr>
      </a:lvl3pPr>
      <a:lvl4pPr algn="l" rtl="0" eaLnBrk="0" fontAlgn="base" hangingPunct="0">
        <a:spcBef>
          <a:spcPct val="0"/>
        </a:spcBef>
        <a:spcAft>
          <a:spcPct val="0"/>
        </a:spcAft>
        <a:defRPr sz="4100">
          <a:solidFill>
            <a:schemeClr val="tx2"/>
          </a:solidFill>
          <a:latin typeface="Times New Roman" pitchFamily="18" charset="0"/>
        </a:defRPr>
      </a:lvl4pPr>
      <a:lvl5pPr algn="l" rtl="0" eaLnBrk="0" fontAlgn="base" hangingPunct="0">
        <a:spcBef>
          <a:spcPct val="0"/>
        </a:spcBef>
        <a:spcAft>
          <a:spcPct val="0"/>
        </a:spcAft>
        <a:defRPr sz="4100">
          <a:solidFill>
            <a:schemeClr val="tx2"/>
          </a:solidFill>
          <a:latin typeface="Times New Roman" pitchFamily="18" charset="0"/>
        </a:defRPr>
      </a:lvl5pPr>
      <a:lvl6pPr marL="457200" algn="l" rtl="0" fontAlgn="base">
        <a:spcBef>
          <a:spcPct val="0"/>
        </a:spcBef>
        <a:spcAft>
          <a:spcPct val="0"/>
        </a:spcAft>
        <a:defRPr sz="4100">
          <a:solidFill>
            <a:schemeClr val="tx2"/>
          </a:solidFill>
          <a:latin typeface="Times New Roman" pitchFamily="18" charset="0"/>
        </a:defRPr>
      </a:lvl6pPr>
      <a:lvl7pPr marL="914400" algn="l" rtl="0" fontAlgn="base">
        <a:spcBef>
          <a:spcPct val="0"/>
        </a:spcBef>
        <a:spcAft>
          <a:spcPct val="0"/>
        </a:spcAft>
        <a:defRPr sz="4100">
          <a:solidFill>
            <a:schemeClr val="tx2"/>
          </a:solidFill>
          <a:latin typeface="Times New Roman" pitchFamily="18" charset="0"/>
        </a:defRPr>
      </a:lvl7pPr>
      <a:lvl8pPr marL="1371600" algn="l" rtl="0" fontAlgn="base">
        <a:spcBef>
          <a:spcPct val="0"/>
        </a:spcBef>
        <a:spcAft>
          <a:spcPct val="0"/>
        </a:spcAft>
        <a:defRPr sz="4100">
          <a:solidFill>
            <a:schemeClr val="tx2"/>
          </a:solidFill>
          <a:latin typeface="Times New Roman" pitchFamily="18" charset="0"/>
        </a:defRPr>
      </a:lvl8pPr>
      <a:lvl9pPr marL="1828800" algn="l" rtl="0" fontAlgn="base">
        <a:spcBef>
          <a:spcPct val="0"/>
        </a:spcBef>
        <a:spcAft>
          <a:spcPct val="0"/>
        </a:spcAft>
        <a:defRPr sz="4100">
          <a:solidFill>
            <a:schemeClr val="tx2"/>
          </a:solidFill>
          <a:latin typeface="Times New Roman" pitchFamily="18" charset="0"/>
        </a:defRPr>
      </a:lvl9pPr>
    </p:titleStyle>
    <p:bodyStyle>
      <a:lvl1pPr marL="342900" indent="-342900" algn="l" rtl="0" eaLnBrk="0" fontAlgn="base" hangingPunct="0">
        <a:spcBef>
          <a:spcPct val="75000"/>
        </a:spcBef>
        <a:spcAft>
          <a:spcPct val="0"/>
        </a:spcAft>
        <a:buClr>
          <a:srgbClr val="AF1E2C"/>
        </a:buClr>
        <a:buFont typeface="Webdings" pitchFamily="18" charset="2"/>
        <a:buChar char="&lt;"/>
        <a:defRPr sz="2100">
          <a:solidFill>
            <a:schemeClr val="tx1"/>
          </a:solidFill>
          <a:latin typeface="+mn-lt"/>
          <a:ea typeface="+mn-ea"/>
          <a:cs typeface="+mn-cs"/>
        </a:defRPr>
      </a:lvl1pPr>
      <a:lvl2pPr marL="742950" indent="-285750" algn="l" rtl="0" eaLnBrk="0" fontAlgn="base" hangingPunct="0">
        <a:spcBef>
          <a:spcPct val="75000"/>
        </a:spcBef>
        <a:spcAft>
          <a:spcPct val="0"/>
        </a:spcAft>
        <a:buClr>
          <a:srgbClr val="9E1B34"/>
        </a:buClr>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Ø"/>
        <a:defRPr sz="2000">
          <a:solidFill>
            <a:schemeClr val="tx1"/>
          </a:solidFill>
          <a:latin typeface="+mn-lt"/>
        </a:defRPr>
      </a:lvl3pPr>
      <a:lvl4pPr marL="1600200" indent="-228600" algn="l" rtl="0" eaLnBrk="0" fontAlgn="base" hangingPunct="0">
        <a:spcBef>
          <a:spcPct val="20000"/>
        </a:spcBef>
        <a:spcAft>
          <a:spcPct val="0"/>
        </a:spcAft>
        <a:buClr>
          <a:srgbClr val="A50021"/>
        </a:buClr>
        <a:buFont typeface="Arial" charset="0"/>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6858000"/>
          </a:xfrm>
          <a:prstGeom prst="rect">
            <a:avLst/>
          </a:prstGeom>
          <a:noFill/>
          <a:ln w="9525">
            <a:solidFill>
              <a:schemeClr val="tx1"/>
            </a:solidFill>
            <a:miter lim="800000"/>
            <a:headEnd/>
            <a:tailEnd/>
          </a:ln>
          <a:effectLst/>
        </p:spPr>
        <p:txBody>
          <a:bodyPr wrap="none" anchor="ctr"/>
          <a:lstStyle/>
          <a:p>
            <a:pPr>
              <a:defRPr/>
            </a:pPr>
            <a:endParaRPr lang="en-US" dirty="0"/>
          </a:p>
        </p:txBody>
      </p:sp>
      <p:sp>
        <p:nvSpPr>
          <p:cNvPr id="5123" name="Rectangle 3"/>
          <p:cNvSpPr>
            <a:spLocks noGrp="1" noChangeArrowheads="1"/>
          </p:cNvSpPr>
          <p:nvPr>
            <p:ph type="title"/>
          </p:nvPr>
        </p:nvSpPr>
        <p:spPr bwMode="auto">
          <a:xfrm>
            <a:off x="152400" y="304800"/>
            <a:ext cx="8821738"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512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1"/>
            <a:r>
              <a:rPr lang="en-US"/>
              <a:t>Click to edit Master text styles</a:t>
            </a:r>
          </a:p>
        </p:txBody>
      </p:sp>
      <p:sp>
        <p:nvSpPr>
          <p:cNvPr id="64524" name="Line 12"/>
          <p:cNvSpPr>
            <a:spLocks noChangeShapeType="1"/>
          </p:cNvSpPr>
          <p:nvPr/>
        </p:nvSpPr>
        <p:spPr bwMode="auto">
          <a:xfrm>
            <a:off x="0" y="1295400"/>
            <a:ext cx="9144000" cy="0"/>
          </a:xfrm>
          <a:prstGeom prst="line">
            <a:avLst/>
          </a:prstGeom>
          <a:noFill/>
          <a:ln w="12700">
            <a:solidFill>
              <a:srgbClr val="A19589"/>
            </a:solidFill>
            <a:round/>
            <a:headEnd/>
            <a:tailEnd/>
          </a:ln>
          <a:effectLst/>
        </p:spPr>
        <p:txBody>
          <a:bodyPr/>
          <a:lstStyle/>
          <a:p>
            <a:pPr>
              <a:defRPr/>
            </a:pPr>
            <a:endParaRPr lang="en-US" dirty="0"/>
          </a:p>
        </p:txBody>
      </p:sp>
      <p:sp>
        <p:nvSpPr>
          <p:cNvPr id="64525" name="Rectangle 13"/>
          <p:cNvSpPr>
            <a:spLocks noGrp="1" noChangeArrowheads="1"/>
          </p:cNvSpPr>
          <p:nvPr>
            <p:ph type="sldNum" sz="quarter" idx="4"/>
          </p:nvPr>
        </p:nvSpPr>
        <p:spPr bwMode="auto">
          <a:xfrm>
            <a:off x="152400" y="6245225"/>
            <a:ext cx="2133600" cy="47625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l">
              <a:spcBef>
                <a:spcPct val="0"/>
              </a:spcBef>
              <a:defRPr sz="900"/>
            </a:lvl1pPr>
          </a:lstStyle>
          <a:p>
            <a:pPr>
              <a:defRPr/>
            </a:pPr>
            <a:fld id="{60BA33A8-805C-419A-A97E-429B78BC4FB2}" type="slidenum">
              <a:rPr lang="en-US"/>
              <a:pPr>
                <a:defRPr/>
              </a:pPr>
              <a:t>‹#›</a:t>
            </a:fld>
            <a:endParaRPr lang="en-US" dirty="0"/>
          </a:p>
        </p:txBody>
      </p:sp>
      <p:sp>
        <p:nvSpPr>
          <p:cNvPr id="9" name="Rectangle 12"/>
          <p:cNvSpPr/>
          <p:nvPr userDrawn="1"/>
        </p:nvSpPr>
        <p:spPr>
          <a:xfrm>
            <a:off x="533400" y="762000"/>
            <a:ext cx="861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Slide Number Placeholder 5"/>
          <p:cNvSpPr txBox="1">
            <a:spLocks/>
          </p:cNvSpPr>
          <p:nvPr userDrawn="1"/>
        </p:nvSpPr>
        <p:spPr>
          <a:xfrm>
            <a:off x="8077200" y="6477000"/>
            <a:ext cx="1066800" cy="365125"/>
          </a:xfrm>
          <a:prstGeom prst="rect">
            <a:avLst/>
          </a:prstGeom>
        </p:spPr>
        <p:txBody>
          <a:bodyPr/>
          <a:lstStyle>
            <a:defPPr>
              <a:defRPr lang="en-US"/>
            </a:defPPr>
            <a:lvl1pPr algn="ctr" rtl="0" fontAlgn="base">
              <a:spcBef>
                <a:spcPct val="50000"/>
              </a:spcBef>
              <a:spcAft>
                <a:spcPct val="0"/>
              </a:spcAft>
              <a:defRPr sz="1000" kern="1200">
                <a:solidFill>
                  <a:schemeClr val="tx1"/>
                </a:solidFill>
                <a:latin typeface="Times New Roman" pitchFamily="18" charset="0"/>
                <a:ea typeface="+mn-ea"/>
                <a:cs typeface="+mn-cs"/>
              </a:defRPr>
            </a:lvl1pPr>
            <a:lvl2pPr marL="457200" algn="ctr" rtl="0" fontAlgn="base">
              <a:spcBef>
                <a:spcPct val="50000"/>
              </a:spcBef>
              <a:spcAft>
                <a:spcPct val="0"/>
              </a:spcAft>
              <a:defRPr sz="1200" kern="1200">
                <a:solidFill>
                  <a:schemeClr val="tx1"/>
                </a:solidFill>
                <a:latin typeface="Times New Roman" pitchFamily="18" charset="0"/>
                <a:ea typeface="+mn-ea"/>
                <a:cs typeface="+mn-cs"/>
              </a:defRPr>
            </a:lvl2pPr>
            <a:lvl3pPr marL="914400" algn="ctr" rtl="0" fontAlgn="base">
              <a:spcBef>
                <a:spcPct val="50000"/>
              </a:spcBef>
              <a:spcAft>
                <a:spcPct val="0"/>
              </a:spcAft>
              <a:defRPr sz="1200" kern="1200">
                <a:solidFill>
                  <a:schemeClr val="tx1"/>
                </a:solidFill>
                <a:latin typeface="Times New Roman" pitchFamily="18" charset="0"/>
                <a:ea typeface="+mn-ea"/>
                <a:cs typeface="+mn-cs"/>
              </a:defRPr>
            </a:lvl3pPr>
            <a:lvl4pPr marL="1371600" algn="ctr" rtl="0" fontAlgn="base">
              <a:spcBef>
                <a:spcPct val="50000"/>
              </a:spcBef>
              <a:spcAft>
                <a:spcPct val="0"/>
              </a:spcAft>
              <a:defRPr sz="1200" kern="1200">
                <a:solidFill>
                  <a:schemeClr val="tx1"/>
                </a:solidFill>
                <a:latin typeface="Times New Roman" pitchFamily="18" charset="0"/>
                <a:ea typeface="+mn-ea"/>
                <a:cs typeface="+mn-cs"/>
              </a:defRPr>
            </a:lvl4pPr>
            <a:lvl5pPr marL="1828800" algn="ctr" rtl="0" fontAlgn="base">
              <a:spcBef>
                <a:spcPct val="5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fld id="{77C866FE-FC40-4F7E-A261-8552F2840896}" type="slidenum">
              <a:rPr lang="en-US" smtClean="0"/>
              <a:pPr/>
              <a:t>‹#›</a:t>
            </a:fld>
            <a:endParaRPr lang="en-US" dirty="0"/>
          </a:p>
        </p:txBody>
      </p:sp>
      <p:sp>
        <p:nvSpPr>
          <p:cNvPr id="11" name="Rectangle 42"/>
          <p:cNvSpPr/>
          <p:nvPr userDrawn="1"/>
        </p:nvSpPr>
        <p:spPr>
          <a:xfrm>
            <a:off x="40105" y="48125"/>
            <a:ext cx="9065168" cy="733435"/>
          </a:xfrm>
          <a:custGeom>
            <a:avLst/>
            <a:gdLst>
              <a:gd name="connsiteX0" fmla="*/ 6585284 w 9065168"/>
              <a:gd name="connsiteY0" fmla="*/ 0 h 733435"/>
              <a:gd name="connsiteX1" fmla="*/ 9065168 w 9065168"/>
              <a:gd name="connsiteY1" fmla="*/ 0 h 733435"/>
              <a:gd name="connsiteX2" fmla="*/ 9065168 w 9065168"/>
              <a:gd name="connsiteY2" fmla="*/ 242268 h 733435"/>
              <a:gd name="connsiteX3" fmla="*/ 9065167 w 9065168"/>
              <a:gd name="connsiteY3" fmla="*/ 733435 h 733435"/>
              <a:gd name="connsiteX4" fmla="*/ 8871282 w 9065168"/>
              <a:gd name="connsiteY4" fmla="*/ 733435 h 733435"/>
              <a:gd name="connsiteX5" fmla="*/ 8871282 w 9065168"/>
              <a:gd name="connsiteY5" fmla="*/ 242268 h 733435"/>
              <a:gd name="connsiteX6" fmla="*/ 6889332 w 9065168"/>
              <a:gd name="connsiteY6" fmla="*/ 242268 h 733435"/>
              <a:gd name="connsiteX7" fmla="*/ 6889332 w 9065168"/>
              <a:gd name="connsiteY7" fmla="*/ 733435 h 733435"/>
              <a:gd name="connsiteX8" fmla="*/ 0 w 9065168"/>
              <a:gd name="connsiteY8" fmla="*/ 733435 h 733435"/>
              <a:gd name="connsiteX9" fmla="*/ 0 w 9065168"/>
              <a:gd name="connsiteY9" fmla="*/ 1 h 733435"/>
              <a:gd name="connsiteX10" fmla="*/ 6585284 w 9065168"/>
              <a:gd name="connsiteY10" fmla="*/ 1 h 733435"/>
              <a:gd name="connsiteX11" fmla="*/ 6585284 w 9065168"/>
              <a:gd name="connsiteY11" fmla="*/ 0 h 733435"/>
              <a:gd name="connsiteX0" fmla="*/ 6585284 w 9065168"/>
              <a:gd name="connsiteY0" fmla="*/ 0 h 733435"/>
              <a:gd name="connsiteX1" fmla="*/ 9065168 w 9065168"/>
              <a:gd name="connsiteY1" fmla="*/ 0 h 733435"/>
              <a:gd name="connsiteX2" fmla="*/ 9065167 w 9065168"/>
              <a:gd name="connsiteY2" fmla="*/ 733435 h 733435"/>
              <a:gd name="connsiteX3" fmla="*/ 8871282 w 9065168"/>
              <a:gd name="connsiteY3" fmla="*/ 733435 h 733435"/>
              <a:gd name="connsiteX4" fmla="*/ 8871282 w 9065168"/>
              <a:gd name="connsiteY4" fmla="*/ 242268 h 733435"/>
              <a:gd name="connsiteX5" fmla="*/ 6889332 w 9065168"/>
              <a:gd name="connsiteY5" fmla="*/ 242268 h 733435"/>
              <a:gd name="connsiteX6" fmla="*/ 6889332 w 9065168"/>
              <a:gd name="connsiteY6" fmla="*/ 733435 h 733435"/>
              <a:gd name="connsiteX7" fmla="*/ 0 w 9065168"/>
              <a:gd name="connsiteY7" fmla="*/ 733435 h 733435"/>
              <a:gd name="connsiteX8" fmla="*/ 0 w 9065168"/>
              <a:gd name="connsiteY8" fmla="*/ 1 h 733435"/>
              <a:gd name="connsiteX9" fmla="*/ 6585284 w 9065168"/>
              <a:gd name="connsiteY9" fmla="*/ 1 h 733435"/>
              <a:gd name="connsiteX10" fmla="*/ 6585284 w 9065168"/>
              <a:gd name="connsiteY10" fmla="*/ 0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9" fmla="*/ 8871282 w 9065168"/>
              <a:gd name="connsiteY9" fmla="*/ 733435 h 733435"/>
              <a:gd name="connsiteX10" fmla="*/ 8962722 w 9065168"/>
              <a:gd name="connsiteY10" fmla="*/ 333708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9" fmla="*/ 8871282 w 9065168"/>
              <a:gd name="connsiteY9" fmla="*/ 733435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6585284 w 9065168"/>
              <a:gd name="connsiteY4" fmla="*/ 1 h 733435"/>
              <a:gd name="connsiteX5" fmla="*/ 6585284 w 9065168"/>
              <a:gd name="connsiteY5" fmla="*/ 0 h 733435"/>
              <a:gd name="connsiteX6" fmla="*/ 9065168 w 9065168"/>
              <a:gd name="connsiteY6" fmla="*/ 0 h 733435"/>
              <a:gd name="connsiteX7" fmla="*/ 9065167 w 9065168"/>
              <a:gd name="connsiteY7"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6585284 w 9065168"/>
              <a:gd name="connsiteY4" fmla="*/ 1 h 733435"/>
              <a:gd name="connsiteX5" fmla="*/ 9065168 w 9065168"/>
              <a:gd name="connsiteY5" fmla="*/ 0 h 733435"/>
              <a:gd name="connsiteX6" fmla="*/ 9065167 w 9065168"/>
              <a:gd name="connsiteY6"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9065168 w 9065168"/>
              <a:gd name="connsiteY4" fmla="*/ 0 h 733435"/>
              <a:gd name="connsiteX5" fmla="*/ 9065167 w 9065168"/>
              <a:gd name="connsiteY5" fmla="*/ 733435 h 7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5168" h="733435">
                <a:moveTo>
                  <a:pt x="6889332" y="242268"/>
                </a:moveTo>
                <a:lnTo>
                  <a:pt x="6889332" y="733435"/>
                </a:lnTo>
                <a:lnTo>
                  <a:pt x="0" y="733435"/>
                </a:lnTo>
                <a:lnTo>
                  <a:pt x="0" y="1"/>
                </a:lnTo>
                <a:lnTo>
                  <a:pt x="9065168" y="0"/>
                </a:lnTo>
                <a:cubicBezTo>
                  <a:pt x="9065168" y="244478"/>
                  <a:pt x="9065167" y="488957"/>
                  <a:pt x="9065167" y="733435"/>
                </a:cubicBezTo>
              </a:path>
            </a:pathLst>
          </a:custGeom>
          <a:noFill/>
          <a:ln w="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rotWithShape="1">
          <a:blip r:embed="rId13" cstate="print">
            <a:extLst>
              <a:ext uri="{28A0092B-C50C-407E-A947-70E740481C1C}">
                <a14:useLocalDpi xmlns:a14="http://schemas.microsoft.com/office/drawing/2010/main" val="0"/>
              </a:ext>
            </a:extLst>
          </a:blip>
          <a:srcRect t="27572" b="67733"/>
          <a:stretch/>
        </p:blipFill>
        <p:spPr>
          <a:xfrm>
            <a:off x="43474" y="823981"/>
            <a:ext cx="9064626" cy="300710"/>
          </a:xfrm>
          <a:prstGeom prst="rect">
            <a:avLst/>
          </a:prstGeom>
        </p:spPr>
      </p:pic>
      <p:pic>
        <p:nvPicPr>
          <p:cNvPr id="13" name="Picture 3"/>
          <p:cNvPicPr>
            <a:picLocks noChangeAspect="1" noChangeArrowheads="1"/>
          </p:cNvPicPr>
          <p:nvPr userDrawn="1"/>
        </p:nvPicPr>
        <p:blipFill>
          <a:blip r:embed="rId14" cstate="print"/>
          <a:srcRect/>
          <a:stretch>
            <a:fillRect/>
          </a:stretch>
        </p:blipFill>
        <p:spPr bwMode="auto">
          <a:xfrm>
            <a:off x="7010400" y="295275"/>
            <a:ext cx="1779587" cy="542925"/>
          </a:xfrm>
          <a:prstGeom prst="rect">
            <a:avLst/>
          </a:prstGeom>
          <a:noFill/>
          <a:ln w="9525">
            <a:noFill/>
            <a:miter lim="800000"/>
            <a:headEnd/>
            <a:tailEnd/>
          </a:ln>
          <a:effectLst/>
        </p:spPr>
      </p:pic>
      <p:pic>
        <p:nvPicPr>
          <p:cNvPr id="14" name="Picture 13"/>
          <p:cNvPicPr>
            <a:picLocks noChangeAspect="1"/>
          </p:cNvPicPr>
          <p:nvPr userDrawn="1"/>
        </p:nvPicPr>
        <p:blipFill rotWithShape="1">
          <a:blip r:embed="rId13" cstate="print">
            <a:extLst>
              <a:ext uri="{28A0092B-C50C-407E-A947-70E740481C1C}">
                <a14:useLocalDpi xmlns:a14="http://schemas.microsoft.com/office/drawing/2010/main" val="0"/>
              </a:ext>
            </a:extLst>
          </a:blip>
          <a:srcRect t="27572" b="67733"/>
          <a:stretch/>
        </p:blipFill>
        <p:spPr>
          <a:xfrm>
            <a:off x="0" y="6557290"/>
            <a:ext cx="9144000" cy="300710"/>
          </a:xfrm>
          <a:prstGeom prst="rect">
            <a:avLst/>
          </a:prstGeom>
        </p:spPr>
      </p:pic>
    </p:spTree>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hf hdr="0" ftr="0" dt="0"/>
  <p:txStyles>
    <p:titleStyle>
      <a:lvl1pPr algn="l" rtl="0" eaLnBrk="0" fontAlgn="base" hangingPunct="0">
        <a:spcBef>
          <a:spcPct val="0"/>
        </a:spcBef>
        <a:spcAft>
          <a:spcPct val="0"/>
        </a:spcAft>
        <a:defRPr sz="4100">
          <a:solidFill>
            <a:schemeClr val="tx2"/>
          </a:solidFill>
          <a:latin typeface="+mj-lt"/>
          <a:ea typeface="+mj-ea"/>
          <a:cs typeface="+mj-cs"/>
        </a:defRPr>
      </a:lvl1pPr>
      <a:lvl2pPr algn="l" rtl="0" eaLnBrk="0" fontAlgn="base" hangingPunct="0">
        <a:spcBef>
          <a:spcPct val="0"/>
        </a:spcBef>
        <a:spcAft>
          <a:spcPct val="0"/>
        </a:spcAft>
        <a:defRPr sz="4100">
          <a:solidFill>
            <a:schemeClr val="tx2"/>
          </a:solidFill>
          <a:latin typeface="Times New Roman" pitchFamily="18" charset="0"/>
        </a:defRPr>
      </a:lvl2pPr>
      <a:lvl3pPr algn="l" rtl="0" eaLnBrk="0" fontAlgn="base" hangingPunct="0">
        <a:spcBef>
          <a:spcPct val="0"/>
        </a:spcBef>
        <a:spcAft>
          <a:spcPct val="0"/>
        </a:spcAft>
        <a:defRPr sz="4100">
          <a:solidFill>
            <a:schemeClr val="tx2"/>
          </a:solidFill>
          <a:latin typeface="Times New Roman" pitchFamily="18" charset="0"/>
        </a:defRPr>
      </a:lvl3pPr>
      <a:lvl4pPr algn="l" rtl="0" eaLnBrk="0" fontAlgn="base" hangingPunct="0">
        <a:spcBef>
          <a:spcPct val="0"/>
        </a:spcBef>
        <a:spcAft>
          <a:spcPct val="0"/>
        </a:spcAft>
        <a:defRPr sz="4100">
          <a:solidFill>
            <a:schemeClr val="tx2"/>
          </a:solidFill>
          <a:latin typeface="Times New Roman" pitchFamily="18" charset="0"/>
        </a:defRPr>
      </a:lvl4pPr>
      <a:lvl5pPr algn="l" rtl="0" eaLnBrk="0" fontAlgn="base" hangingPunct="0">
        <a:spcBef>
          <a:spcPct val="0"/>
        </a:spcBef>
        <a:spcAft>
          <a:spcPct val="0"/>
        </a:spcAft>
        <a:defRPr sz="4100">
          <a:solidFill>
            <a:schemeClr val="tx2"/>
          </a:solidFill>
          <a:latin typeface="Times New Roman" pitchFamily="18" charset="0"/>
        </a:defRPr>
      </a:lvl5pPr>
      <a:lvl6pPr marL="457200" algn="l" rtl="0" fontAlgn="base">
        <a:spcBef>
          <a:spcPct val="0"/>
        </a:spcBef>
        <a:spcAft>
          <a:spcPct val="0"/>
        </a:spcAft>
        <a:defRPr sz="4100">
          <a:solidFill>
            <a:schemeClr val="tx2"/>
          </a:solidFill>
          <a:latin typeface="Times New Roman" pitchFamily="18" charset="0"/>
        </a:defRPr>
      </a:lvl6pPr>
      <a:lvl7pPr marL="914400" algn="l" rtl="0" fontAlgn="base">
        <a:spcBef>
          <a:spcPct val="0"/>
        </a:spcBef>
        <a:spcAft>
          <a:spcPct val="0"/>
        </a:spcAft>
        <a:defRPr sz="4100">
          <a:solidFill>
            <a:schemeClr val="tx2"/>
          </a:solidFill>
          <a:latin typeface="Times New Roman" pitchFamily="18" charset="0"/>
        </a:defRPr>
      </a:lvl7pPr>
      <a:lvl8pPr marL="1371600" algn="l" rtl="0" fontAlgn="base">
        <a:spcBef>
          <a:spcPct val="0"/>
        </a:spcBef>
        <a:spcAft>
          <a:spcPct val="0"/>
        </a:spcAft>
        <a:defRPr sz="4100">
          <a:solidFill>
            <a:schemeClr val="tx2"/>
          </a:solidFill>
          <a:latin typeface="Times New Roman" pitchFamily="18" charset="0"/>
        </a:defRPr>
      </a:lvl8pPr>
      <a:lvl9pPr marL="1828800" algn="l" rtl="0" fontAlgn="base">
        <a:spcBef>
          <a:spcPct val="0"/>
        </a:spcBef>
        <a:spcAft>
          <a:spcPct val="0"/>
        </a:spcAft>
        <a:defRPr sz="4100">
          <a:solidFill>
            <a:schemeClr val="tx2"/>
          </a:solidFill>
          <a:latin typeface="Times New Roman" pitchFamily="18" charset="0"/>
        </a:defRPr>
      </a:lvl9pPr>
    </p:titleStyle>
    <p:bodyStyle>
      <a:lvl1pPr marL="342900" indent="-342900" algn="l" rtl="0" eaLnBrk="0" fontAlgn="base" hangingPunct="0">
        <a:spcBef>
          <a:spcPct val="75000"/>
        </a:spcBef>
        <a:spcAft>
          <a:spcPct val="0"/>
        </a:spcAft>
        <a:buClr>
          <a:srgbClr val="AF1E2C"/>
        </a:buClr>
        <a:buFont typeface="Webdings" pitchFamily="18" charset="2"/>
        <a:buChar char="&lt;"/>
        <a:defRPr sz="2100">
          <a:solidFill>
            <a:schemeClr val="tx1"/>
          </a:solidFill>
          <a:latin typeface="+mn-lt"/>
          <a:ea typeface="+mn-ea"/>
          <a:cs typeface="+mn-cs"/>
        </a:defRPr>
      </a:lvl1pPr>
      <a:lvl2pPr marL="742950" indent="-285750" algn="l" rtl="0" eaLnBrk="0" fontAlgn="base" hangingPunct="0">
        <a:spcBef>
          <a:spcPct val="75000"/>
        </a:spcBef>
        <a:spcAft>
          <a:spcPct val="0"/>
        </a:spcAft>
        <a:buClr>
          <a:srgbClr val="9E1B34"/>
        </a:buClr>
        <a:buFont typeface="Wingdings" pitchFamily="2" charset="2"/>
        <a:buChar char="n"/>
        <a:defRPr sz="21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dirty="0"/>
              <a:t>Eagle River Advisors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9920EA9-44BA-470F-9C73-3A2AB83BE6AC}" type="slidenum">
              <a:rPr lang="en-US" smtClean="0"/>
              <a:pPr>
                <a:defRPr/>
              </a:pPr>
              <a:t>‹#›</a:t>
            </a:fld>
            <a:endParaRPr lang="en-US" dirty="0"/>
          </a:p>
        </p:txBody>
      </p:sp>
      <p:sp>
        <p:nvSpPr>
          <p:cNvPr id="7" name="Rectangle 12"/>
          <p:cNvSpPr/>
          <p:nvPr userDrawn="1"/>
        </p:nvSpPr>
        <p:spPr>
          <a:xfrm>
            <a:off x="533400" y="762000"/>
            <a:ext cx="861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Slide Number Placeholder 5"/>
          <p:cNvSpPr txBox="1">
            <a:spLocks/>
          </p:cNvSpPr>
          <p:nvPr userDrawn="1"/>
        </p:nvSpPr>
        <p:spPr>
          <a:xfrm>
            <a:off x="8077200" y="6477000"/>
            <a:ext cx="1066800" cy="365125"/>
          </a:xfrm>
          <a:prstGeom prst="rect">
            <a:avLst/>
          </a:prstGeom>
        </p:spPr>
        <p:txBody>
          <a:bodyPr/>
          <a:lstStyle>
            <a:defPPr>
              <a:defRPr lang="en-US"/>
            </a:defPPr>
            <a:lvl1pPr algn="ctr" rtl="0" fontAlgn="base">
              <a:spcBef>
                <a:spcPct val="50000"/>
              </a:spcBef>
              <a:spcAft>
                <a:spcPct val="0"/>
              </a:spcAft>
              <a:defRPr sz="1000" kern="1200">
                <a:solidFill>
                  <a:schemeClr val="tx1"/>
                </a:solidFill>
                <a:latin typeface="Times New Roman" pitchFamily="18" charset="0"/>
                <a:ea typeface="+mn-ea"/>
                <a:cs typeface="+mn-cs"/>
              </a:defRPr>
            </a:lvl1pPr>
            <a:lvl2pPr marL="457200" algn="ctr" rtl="0" fontAlgn="base">
              <a:spcBef>
                <a:spcPct val="50000"/>
              </a:spcBef>
              <a:spcAft>
                <a:spcPct val="0"/>
              </a:spcAft>
              <a:defRPr sz="1200" kern="1200">
                <a:solidFill>
                  <a:schemeClr val="tx1"/>
                </a:solidFill>
                <a:latin typeface="Times New Roman" pitchFamily="18" charset="0"/>
                <a:ea typeface="+mn-ea"/>
                <a:cs typeface="+mn-cs"/>
              </a:defRPr>
            </a:lvl2pPr>
            <a:lvl3pPr marL="914400" algn="ctr" rtl="0" fontAlgn="base">
              <a:spcBef>
                <a:spcPct val="50000"/>
              </a:spcBef>
              <a:spcAft>
                <a:spcPct val="0"/>
              </a:spcAft>
              <a:defRPr sz="1200" kern="1200">
                <a:solidFill>
                  <a:schemeClr val="tx1"/>
                </a:solidFill>
                <a:latin typeface="Times New Roman" pitchFamily="18" charset="0"/>
                <a:ea typeface="+mn-ea"/>
                <a:cs typeface="+mn-cs"/>
              </a:defRPr>
            </a:lvl3pPr>
            <a:lvl4pPr marL="1371600" algn="ctr" rtl="0" fontAlgn="base">
              <a:spcBef>
                <a:spcPct val="50000"/>
              </a:spcBef>
              <a:spcAft>
                <a:spcPct val="0"/>
              </a:spcAft>
              <a:defRPr sz="1200" kern="1200">
                <a:solidFill>
                  <a:schemeClr val="tx1"/>
                </a:solidFill>
                <a:latin typeface="Times New Roman" pitchFamily="18" charset="0"/>
                <a:ea typeface="+mn-ea"/>
                <a:cs typeface="+mn-cs"/>
              </a:defRPr>
            </a:lvl4pPr>
            <a:lvl5pPr marL="1828800" algn="ctr" rtl="0" fontAlgn="base">
              <a:spcBef>
                <a:spcPct val="5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fld id="{77C866FE-FC40-4F7E-A261-8552F2840896}" type="slidenum">
              <a:rPr lang="en-US" smtClean="0"/>
              <a:pPr/>
              <a:t>‹#›</a:t>
            </a:fld>
            <a:endParaRPr lang="en-US" dirty="0"/>
          </a:p>
        </p:txBody>
      </p:sp>
      <p:sp>
        <p:nvSpPr>
          <p:cNvPr id="9" name="Rectangle 42"/>
          <p:cNvSpPr/>
          <p:nvPr userDrawn="1"/>
        </p:nvSpPr>
        <p:spPr>
          <a:xfrm>
            <a:off x="40105" y="48125"/>
            <a:ext cx="9065168" cy="733435"/>
          </a:xfrm>
          <a:custGeom>
            <a:avLst/>
            <a:gdLst>
              <a:gd name="connsiteX0" fmla="*/ 6585284 w 9065168"/>
              <a:gd name="connsiteY0" fmla="*/ 0 h 733435"/>
              <a:gd name="connsiteX1" fmla="*/ 9065168 w 9065168"/>
              <a:gd name="connsiteY1" fmla="*/ 0 h 733435"/>
              <a:gd name="connsiteX2" fmla="*/ 9065168 w 9065168"/>
              <a:gd name="connsiteY2" fmla="*/ 242268 h 733435"/>
              <a:gd name="connsiteX3" fmla="*/ 9065167 w 9065168"/>
              <a:gd name="connsiteY3" fmla="*/ 733435 h 733435"/>
              <a:gd name="connsiteX4" fmla="*/ 8871282 w 9065168"/>
              <a:gd name="connsiteY4" fmla="*/ 733435 h 733435"/>
              <a:gd name="connsiteX5" fmla="*/ 8871282 w 9065168"/>
              <a:gd name="connsiteY5" fmla="*/ 242268 h 733435"/>
              <a:gd name="connsiteX6" fmla="*/ 6889332 w 9065168"/>
              <a:gd name="connsiteY6" fmla="*/ 242268 h 733435"/>
              <a:gd name="connsiteX7" fmla="*/ 6889332 w 9065168"/>
              <a:gd name="connsiteY7" fmla="*/ 733435 h 733435"/>
              <a:gd name="connsiteX8" fmla="*/ 0 w 9065168"/>
              <a:gd name="connsiteY8" fmla="*/ 733435 h 733435"/>
              <a:gd name="connsiteX9" fmla="*/ 0 w 9065168"/>
              <a:gd name="connsiteY9" fmla="*/ 1 h 733435"/>
              <a:gd name="connsiteX10" fmla="*/ 6585284 w 9065168"/>
              <a:gd name="connsiteY10" fmla="*/ 1 h 733435"/>
              <a:gd name="connsiteX11" fmla="*/ 6585284 w 9065168"/>
              <a:gd name="connsiteY11" fmla="*/ 0 h 733435"/>
              <a:gd name="connsiteX0" fmla="*/ 6585284 w 9065168"/>
              <a:gd name="connsiteY0" fmla="*/ 0 h 733435"/>
              <a:gd name="connsiteX1" fmla="*/ 9065168 w 9065168"/>
              <a:gd name="connsiteY1" fmla="*/ 0 h 733435"/>
              <a:gd name="connsiteX2" fmla="*/ 9065167 w 9065168"/>
              <a:gd name="connsiteY2" fmla="*/ 733435 h 733435"/>
              <a:gd name="connsiteX3" fmla="*/ 8871282 w 9065168"/>
              <a:gd name="connsiteY3" fmla="*/ 733435 h 733435"/>
              <a:gd name="connsiteX4" fmla="*/ 8871282 w 9065168"/>
              <a:gd name="connsiteY4" fmla="*/ 242268 h 733435"/>
              <a:gd name="connsiteX5" fmla="*/ 6889332 w 9065168"/>
              <a:gd name="connsiteY5" fmla="*/ 242268 h 733435"/>
              <a:gd name="connsiteX6" fmla="*/ 6889332 w 9065168"/>
              <a:gd name="connsiteY6" fmla="*/ 733435 h 733435"/>
              <a:gd name="connsiteX7" fmla="*/ 0 w 9065168"/>
              <a:gd name="connsiteY7" fmla="*/ 733435 h 733435"/>
              <a:gd name="connsiteX8" fmla="*/ 0 w 9065168"/>
              <a:gd name="connsiteY8" fmla="*/ 1 h 733435"/>
              <a:gd name="connsiteX9" fmla="*/ 6585284 w 9065168"/>
              <a:gd name="connsiteY9" fmla="*/ 1 h 733435"/>
              <a:gd name="connsiteX10" fmla="*/ 6585284 w 9065168"/>
              <a:gd name="connsiteY10" fmla="*/ 0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9" fmla="*/ 8871282 w 9065168"/>
              <a:gd name="connsiteY9" fmla="*/ 733435 h 733435"/>
              <a:gd name="connsiteX10" fmla="*/ 8962722 w 9065168"/>
              <a:gd name="connsiteY10" fmla="*/ 333708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9" fmla="*/ 8871282 w 9065168"/>
              <a:gd name="connsiteY9" fmla="*/ 733435 h 733435"/>
              <a:gd name="connsiteX0" fmla="*/ 8871282 w 9065168"/>
              <a:gd name="connsiteY0" fmla="*/ 242268 h 733435"/>
              <a:gd name="connsiteX1" fmla="*/ 6889332 w 9065168"/>
              <a:gd name="connsiteY1" fmla="*/ 242268 h 733435"/>
              <a:gd name="connsiteX2" fmla="*/ 6889332 w 9065168"/>
              <a:gd name="connsiteY2" fmla="*/ 733435 h 733435"/>
              <a:gd name="connsiteX3" fmla="*/ 0 w 9065168"/>
              <a:gd name="connsiteY3" fmla="*/ 733435 h 733435"/>
              <a:gd name="connsiteX4" fmla="*/ 0 w 9065168"/>
              <a:gd name="connsiteY4" fmla="*/ 1 h 733435"/>
              <a:gd name="connsiteX5" fmla="*/ 6585284 w 9065168"/>
              <a:gd name="connsiteY5" fmla="*/ 1 h 733435"/>
              <a:gd name="connsiteX6" fmla="*/ 6585284 w 9065168"/>
              <a:gd name="connsiteY6" fmla="*/ 0 h 733435"/>
              <a:gd name="connsiteX7" fmla="*/ 9065168 w 9065168"/>
              <a:gd name="connsiteY7" fmla="*/ 0 h 733435"/>
              <a:gd name="connsiteX8" fmla="*/ 9065167 w 9065168"/>
              <a:gd name="connsiteY8"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6585284 w 9065168"/>
              <a:gd name="connsiteY4" fmla="*/ 1 h 733435"/>
              <a:gd name="connsiteX5" fmla="*/ 6585284 w 9065168"/>
              <a:gd name="connsiteY5" fmla="*/ 0 h 733435"/>
              <a:gd name="connsiteX6" fmla="*/ 9065168 w 9065168"/>
              <a:gd name="connsiteY6" fmla="*/ 0 h 733435"/>
              <a:gd name="connsiteX7" fmla="*/ 9065167 w 9065168"/>
              <a:gd name="connsiteY7"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6585284 w 9065168"/>
              <a:gd name="connsiteY4" fmla="*/ 1 h 733435"/>
              <a:gd name="connsiteX5" fmla="*/ 9065168 w 9065168"/>
              <a:gd name="connsiteY5" fmla="*/ 0 h 733435"/>
              <a:gd name="connsiteX6" fmla="*/ 9065167 w 9065168"/>
              <a:gd name="connsiteY6" fmla="*/ 733435 h 733435"/>
              <a:gd name="connsiteX0" fmla="*/ 6889332 w 9065168"/>
              <a:gd name="connsiteY0" fmla="*/ 242268 h 733435"/>
              <a:gd name="connsiteX1" fmla="*/ 6889332 w 9065168"/>
              <a:gd name="connsiteY1" fmla="*/ 733435 h 733435"/>
              <a:gd name="connsiteX2" fmla="*/ 0 w 9065168"/>
              <a:gd name="connsiteY2" fmla="*/ 733435 h 733435"/>
              <a:gd name="connsiteX3" fmla="*/ 0 w 9065168"/>
              <a:gd name="connsiteY3" fmla="*/ 1 h 733435"/>
              <a:gd name="connsiteX4" fmla="*/ 9065168 w 9065168"/>
              <a:gd name="connsiteY4" fmla="*/ 0 h 733435"/>
              <a:gd name="connsiteX5" fmla="*/ 9065167 w 9065168"/>
              <a:gd name="connsiteY5" fmla="*/ 733435 h 733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5168" h="733435">
                <a:moveTo>
                  <a:pt x="6889332" y="242268"/>
                </a:moveTo>
                <a:lnTo>
                  <a:pt x="6889332" y="733435"/>
                </a:lnTo>
                <a:lnTo>
                  <a:pt x="0" y="733435"/>
                </a:lnTo>
                <a:lnTo>
                  <a:pt x="0" y="1"/>
                </a:lnTo>
                <a:lnTo>
                  <a:pt x="9065168" y="0"/>
                </a:lnTo>
                <a:cubicBezTo>
                  <a:pt x="9065168" y="244478"/>
                  <a:pt x="9065167" y="488957"/>
                  <a:pt x="9065167" y="733435"/>
                </a:cubicBezTo>
              </a:path>
            </a:pathLst>
          </a:custGeom>
          <a:noFill/>
          <a:ln w="0" cap="sq">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14" cstate="print">
            <a:extLst>
              <a:ext uri="{28A0092B-C50C-407E-A947-70E740481C1C}">
                <a14:useLocalDpi xmlns:a14="http://schemas.microsoft.com/office/drawing/2010/main" val="0"/>
              </a:ext>
            </a:extLst>
          </a:blip>
          <a:srcRect t="27572" b="67733"/>
          <a:stretch/>
        </p:blipFill>
        <p:spPr>
          <a:xfrm>
            <a:off x="43474" y="823981"/>
            <a:ext cx="9064626" cy="300710"/>
          </a:xfrm>
          <a:prstGeom prst="rect">
            <a:avLst/>
          </a:prstGeom>
        </p:spPr>
      </p:pic>
      <p:pic>
        <p:nvPicPr>
          <p:cNvPr id="11" name="Picture 3"/>
          <p:cNvPicPr>
            <a:picLocks noChangeAspect="1" noChangeArrowheads="1"/>
          </p:cNvPicPr>
          <p:nvPr userDrawn="1"/>
        </p:nvPicPr>
        <p:blipFill>
          <a:blip r:embed="rId15" cstate="print"/>
          <a:srcRect/>
          <a:stretch>
            <a:fillRect/>
          </a:stretch>
        </p:blipFill>
        <p:spPr bwMode="auto">
          <a:xfrm>
            <a:off x="7010400" y="295275"/>
            <a:ext cx="1779587" cy="542925"/>
          </a:xfrm>
          <a:prstGeom prst="rect">
            <a:avLst/>
          </a:prstGeom>
          <a:noFill/>
          <a:ln w="9525">
            <a:noFill/>
            <a:miter lim="800000"/>
            <a:headEnd/>
            <a:tailEnd/>
          </a:ln>
          <a:effectLst/>
        </p:spPr>
      </p:pic>
      <p:pic>
        <p:nvPicPr>
          <p:cNvPr id="12" name="Picture 11"/>
          <p:cNvPicPr>
            <a:picLocks noChangeAspect="1"/>
          </p:cNvPicPr>
          <p:nvPr userDrawn="1"/>
        </p:nvPicPr>
        <p:blipFill rotWithShape="1">
          <a:blip r:embed="rId14" cstate="print">
            <a:extLst>
              <a:ext uri="{28A0092B-C50C-407E-A947-70E740481C1C}">
                <a14:useLocalDpi xmlns:a14="http://schemas.microsoft.com/office/drawing/2010/main" val="0"/>
              </a:ext>
            </a:extLst>
          </a:blip>
          <a:srcRect t="27572" b="67733"/>
          <a:stretch/>
        </p:blipFill>
        <p:spPr>
          <a:xfrm>
            <a:off x="0" y="6557290"/>
            <a:ext cx="9144000" cy="300710"/>
          </a:xfrm>
          <a:prstGeom prst="rect">
            <a:avLst/>
          </a:prstGeom>
        </p:spPr>
      </p:pic>
    </p:spTree>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1"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4.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4.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Line 6"/>
          <p:cNvSpPr>
            <a:spLocks noChangeShapeType="1"/>
          </p:cNvSpPr>
          <p:nvPr/>
        </p:nvSpPr>
        <p:spPr bwMode="auto">
          <a:xfrm>
            <a:off x="0" y="4343400"/>
            <a:ext cx="9144000" cy="0"/>
          </a:xfrm>
          <a:prstGeom prst="line">
            <a:avLst/>
          </a:prstGeom>
          <a:noFill/>
          <a:ln w="12700">
            <a:solidFill>
              <a:srgbClr val="A19589"/>
            </a:solidFill>
            <a:round/>
            <a:headEnd/>
            <a:tailEnd/>
          </a:ln>
        </p:spPr>
        <p:txBody>
          <a:bodyPr/>
          <a:lstStyle/>
          <a:p>
            <a:endParaRPr lang="en-US" dirty="0"/>
          </a:p>
        </p:txBody>
      </p:sp>
      <p:sp>
        <p:nvSpPr>
          <p:cNvPr id="6147" name="Rectangle 11"/>
          <p:cNvSpPr>
            <a:spLocks noGrp="1" noChangeArrowheads="1"/>
          </p:cNvSpPr>
          <p:nvPr>
            <p:ph type="title" idx="4294967295"/>
          </p:nvPr>
        </p:nvSpPr>
        <p:spPr>
          <a:xfrm>
            <a:off x="381000" y="4571999"/>
            <a:ext cx="8610600" cy="1752599"/>
          </a:xfrm>
          <a:noFill/>
        </p:spPr>
        <p:txBody>
          <a:bodyPr>
            <a:noAutofit/>
          </a:bodyPr>
          <a:lstStyle/>
          <a:p>
            <a:r>
              <a:rPr lang="en-US" sz="4000" dirty="0"/>
              <a:t/>
            </a:r>
            <a:br>
              <a:rPr lang="en-US" sz="4000" dirty="0"/>
            </a:br>
            <a:r>
              <a:rPr lang="en-US" sz="2400" b="1" dirty="0">
                <a:solidFill>
                  <a:schemeClr val="tx2"/>
                </a:solidFill>
              </a:rPr>
              <a:t>Application of Artificial Super Intelligence in Investing and the Importance of Compounding and Income Tax Reduction</a:t>
            </a:r>
            <a:r>
              <a:rPr lang="en-US" sz="2000" dirty="0">
                <a:solidFill>
                  <a:schemeClr val="tx2"/>
                </a:solidFill>
              </a:rPr>
              <a:t/>
            </a:r>
            <a:br>
              <a:rPr lang="en-US" sz="2000" dirty="0">
                <a:solidFill>
                  <a:schemeClr val="tx2"/>
                </a:solidFill>
              </a:rPr>
            </a:br>
            <a:r>
              <a:rPr lang="en-US" sz="2000" dirty="0">
                <a:solidFill>
                  <a:schemeClr val="tx2"/>
                </a:solidFill>
              </a:rPr>
              <a:t/>
            </a:r>
            <a:br>
              <a:rPr lang="en-US" sz="2000" dirty="0">
                <a:solidFill>
                  <a:schemeClr val="tx2"/>
                </a:solidFill>
              </a:rPr>
            </a:br>
            <a:r>
              <a:rPr lang="en-US" sz="1200" dirty="0">
                <a:solidFill>
                  <a:schemeClr val="tx2"/>
                </a:solidFill>
              </a:rPr>
              <a:t>©2018 by Jeff Glickman and Jonathan Blattmachr.  All Rights Reserved.</a:t>
            </a:r>
            <a:r>
              <a:rPr lang="en-US" sz="2000" dirty="0"/>
              <a:t/>
            </a:r>
            <a:br>
              <a:rPr lang="en-US" sz="2000" dirty="0"/>
            </a:br>
            <a:r>
              <a:rPr lang="en-US" sz="2000" dirty="0"/>
              <a:t/>
            </a:r>
            <a:br>
              <a:rPr lang="en-US" sz="2000" dirty="0"/>
            </a:br>
            <a:r>
              <a:rPr lang="en-US" altLang="en-US" sz="2000" b="1" dirty="0"/>
              <a:t/>
            </a:r>
            <a:br>
              <a:rPr lang="en-US" altLang="en-US" sz="2000" b="1" dirty="0"/>
            </a:br>
            <a:endParaRPr lang="en-US" sz="2000" b="1" dirty="0">
              <a:latin typeface="Times New Roman" panose="02020603050405020304" pitchFamily="18" charset="0"/>
              <a:cs typeface="Times New Roman" panose="02020603050405020304" pitchFamily="18" charset="0"/>
            </a:endParaRPr>
          </a:p>
        </p:txBody>
      </p:sp>
      <p:pic>
        <p:nvPicPr>
          <p:cNvPr id="6148" name="Picture 12" descr="Financial Information"/>
          <p:cNvPicPr>
            <a:picLocks noChangeAspect="1" noChangeArrowheads="1"/>
          </p:cNvPicPr>
          <p:nvPr/>
        </p:nvPicPr>
        <p:blipFill>
          <a:blip r:embed="rId3" cstate="print"/>
          <a:srcRect/>
          <a:stretch>
            <a:fillRect/>
          </a:stretch>
        </p:blipFill>
        <p:spPr bwMode="auto">
          <a:xfrm>
            <a:off x="266700" y="1219200"/>
            <a:ext cx="8610600" cy="2971800"/>
          </a:xfrm>
          <a:prstGeom prst="rect">
            <a:avLst/>
          </a:prstGeom>
          <a:noFill/>
          <a:ln w="9525">
            <a:noFill/>
            <a:miter lim="800000"/>
            <a:headEnd/>
            <a:tailEnd/>
          </a:ln>
        </p:spPr>
      </p:pic>
      <p:sp>
        <p:nvSpPr>
          <p:cNvPr id="9" name="Slide Number Placeholder 8"/>
          <p:cNvSpPr>
            <a:spLocks noGrp="1"/>
          </p:cNvSpPr>
          <p:nvPr>
            <p:ph type="sldNum" sz="quarter" idx="10"/>
          </p:nvPr>
        </p:nvSpPr>
        <p:spPr/>
        <p:txBody>
          <a:bodyPr/>
          <a:lstStyle/>
          <a:p>
            <a:pPr>
              <a:defRPr/>
            </a:pPr>
            <a:fld id="{19611410-842E-4A46-BBAA-FF1E578582DF}" type="slidenum">
              <a:rPr lang="en-US" smtClean="0"/>
              <a:pPr>
                <a:defRPr/>
              </a:pPr>
              <a:t>1</a:t>
            </a:fld>
            <a:endParaRPr lang="en-US"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10</a:t>
            </a:fld>
            <a:endParaRPr lang="en-US" dirty="0"/>
          </a:p>
        </p:txBody>
      </p:sp>
      <p:sp>
        <p:nvSpPr>
          <p:cNvPr id="2" name="Rectangle 1"/>
          <p:cNvSpPr/>
          <p:nvPr/>
        </p:nvSpPr>
        <p:spPr>
          <a:xfrm>
            <a:off x="576072" y="1371600"/>
            <a:ext cx="8001000" cy="1643912"/>
          </a:xfrm>
          <a:prstGeom prst="rect">
            <a:avLst/>
          </a:prstGeom>
        </p:spPr>
        <p:txBody>
          <a:bodyPr wrap="square">
            <a:spAutoFit/>
          </a:bodyPr>
          <a:lstStyle/>
          <a:p>
            <a:pPr marL="342900" indent="-342900" algn="l">
              <a:lnSpc>
                <a:spcPct val="107000"/>
              </a:lnSpc>
              <a:spcBef>
                <a:spcPts val="0"/>
              </a:spcBef>
              <a:spcAft>
                <a:spcPts val="800"/>
              </a:spcAft>
              <a:buFont typeface="Wingdings" panose="05000000000000000000" pitchFamily="2" charset="2"/>
              <a:buChar char="Ø"/>
            </a:pPr>
            <a:r>
              <a:rPr lang="en-US"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Albert Einstein’s Other Theorem: The hardest thing in the world to understand is the income tax</a:t>
            </a:r>
          </a:p>
          <a:p>
            <a:pPr marL="800100" lvl="1" indent="-342900" algn="l">
              <a:lnSpc>
                <a:spcPct val="107000"/>
              </a:lnSpc>
              <a:spcBef>
                <a:spcPts val="0"/>
              </a:spcBef>
              <a:spcAft>
                <a:spcPts val="80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Effects of Taxation on Compounded Returns After 20 years – Exhibit 2 </a:t>
            </a:r>
            <a:endParaRPr lang="en-US" sz="2000" dirty="0">
              <a:solidFill>
                <a:schemeClr val="tx2"/>
              </a:solidFill>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3429000"/>
            <a:ext cx="5334000" cy="2971800"/>
          </a:xfrm>
          <a:prstGeom prst="rect">
            <a:avLst/>
          </a:prstGeom>
        </p:spPr>
      </p:pic>
    </p:spTree>
    <p:extLst>
      <p:ext uri="{BB962C8B-B14F-4D97-AF65-F5344CB8AC3E}">
        <p14:creationId xmlns:p14="http://schemas.microsoft.com/office/powerpoint/2010/main" val="287301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noChangeAspect="1"/>
          </p:cNvGraphicFramePr>
          <p:nvPr>
            <p:extLst/>
          </p:nvPr>
        </p:nvGraphicFramePr>
        <p:xfrm>
          <a:off x="457200" y="1082040"/>
          <a:ext cx="8229600" cy="539496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BE928B76-6553-48DE-8D95-57E8AD0A3CF7}" type="slidenum">
              <a:rPr lang="en-US"/>
              <a:pPr/>
              <a:t>11</a:t>
            </a:fld>
            <a:endParaRPr lang="en-US" dirty="0"/>
          </a:p>
        </p:txBody>
      </p:sp>
      <p:sp>
        <p:nvSpPr>
          <p:cNvPr id="16388" name="Rectangle 2"/>
          <p:cNvSpPr txBox="1">
            <a:spLocks noChangeArrowheads="1"/>
          </p:cNvSpPr>
          <p:nvPr/>
        </p:nvSpPr>
        <p:spPr bwMode="auto">
          <a:xfrm>
            <a:off x="-914400" y="152400"/>
            <a:ext cx="8610600" cy="487363"/>
          </a:xfrm>
          <a:prstGeom prst="rect">
            <a:avLst/>
          </a:prstGeom>
          <a:noFill/>
          <a:ln w="9525">
            <a:noFill/>
            <a:miter lim="800000"/>
            <a:headEnd/>
            <a:tailEnd/>
          </a:ln>
        </p:spPr>
        <p:txBody>
          <a:bodyPr anchor="ctr"/>
          <a:lstStyle/>
          <a:p>
            <a:pPr eaLnBrk="1" hangingPunct="1">
              <a:lnSpc>
                <a:spcPct val="75000"/>
              </a:lnSpc>
            </a:pPr>
            <a:r>
              <a:rPr lang="en-US" sz="2500" b="1" dirty="0">
                <a:solidFill>
                  <a:schemeClr val="tx2"/>
                </a:solidFill>
                <a:latin typeface="Calibri" pitchFamily="34" charset="0"/>
                <a:cs typeface="Times New Roman" pitchFamily="18" charset="0"/>
              </a:rPr>
              <a:t>Returns and Taxation – What the Numbers Tell Us</a:t>
            </a:r>
          </a:p>
        </p:txBody>
      </p:sp>
      <p:sp>
        <p:nvSpPr>
          <p:cNvPr id="9" name="TextBox 8"/>
          <p:cNvSpPr txBox="1"/>
          <p:nvPr/>
        </p:nvSpPr>
        <p:spPr>
          <a:xfrm>
            <a:off x="3252788" y="4511603"/>
            <a:ext cx="1104900" cy="461963"/>
          </a:xfrm>
          <a:prstGeom prst="rect">
            <a:avLst/>
          </a:prstGeom>
          <a:noFill/>
          <a:ln>
            <a:solidFill>
              <a:schemeClr val="tx1"/>
            </a:solidFill>
          </a:ln>
        </p:spPr>
        <p:txBody>
          <a:bodyPr>
            <a:spAutoFit/>
          </a:bodyPr>
          <a:lstStyle/>
          <a:p>
            <a:pPr algn="ctr" eaLnBrk="1" hangingPunct="1">
              <a:spcBef>
                <a:spcPct val="50000"/>
              </a:spcBef>
              <a:defRPr/>
            </a:pPr>
            <a:r>
              <a:rPr lang="en-US" dirty="0">
                <a:latin typeface="+mj-lt"/>
              </a:rPr>
              <a:t>31% reduction due to taxes</a:t>
            </a:r>
          </a:p>
        </p:txBody>
      </p:sp>
      <p:sp>
        <p:nvSpPr>
          <p:cNvPr id="14" name="TextBox 13"/>
          <p:cNvSpPr txBox="1"/>
          <p:nvPr/>
        </p:nvSpPr>
        <p:spPr>
          <a:xfrm>
            <a:off x="5157787" y="4258035"/>
            <a:ext cx="1090613" cy="461963"/>
          </a:xfrm>
          <a:prstGeom prst="rect">
            <a:avLst/>
          </a:prstGeom>
          <a:noFill/>
          <a:ln>
            <a:solidFill>
              <a:schemeClr val="tx1"/>
            </a:solidFill>
          </a:ln>
        </p:spPr>
        <p:txBody>
          <a:bodyPr>
            <a:spAutoFit/>
          </a:bodyPr>
          <a:lstStyle/>
          <a:p>
            <a:pPr algn="ctr" eaLnBrk="1" hangingPunct="1">
              <a:spcBef>
                <a:spcPct val="50000"/>
              </a:spcBef>
              <a:defRPr/>
            </a:pPr>
            <a:r>
              <a:rPr lang="en-US" dirty="0">
                <a:latin typeface="+mj-lt"/>
              </a:rPr>
              <a:t>49% reduction due to taxes</a:t>
            </a:r>
          </a:p>
        </p:txBody>
      </p:sp>
      <p:sp>
        <p:nvSpPr>
          <p:cNvPr id="17" name="TextBox 16"/>
          <p:cNvSpPr txBox="1"/>
          <p:nvPr/>
        </p:nvSpPr>
        <p:spPr>
          <a:xfrm>
            <a:off x="7696200" y="3862647"/>
            <a:ext cx="1090613" cy="461962"/>
          </a:xfrm>
          <a:prstGeom prst="rect">
            <a:avLst/>
          </a:prstGeom>
          <a:noFill/>
          <a:ln>
            <a:solidFill>
              <a:schemeClr val="tx1"/>
            </a:solidFill>
          </a:ln>
        </p:spPr>
        <p:txBody>
          <a:bodyPr>
            <a:spAutoFit/>
          </a:bodyPr>
          <a:lstStyle/>
          <a:p>
            <a:pPr algn="ctr" eaLnBrk="1" hangingPunct="1">
              <a:spcBef>
                <a:spcPct val="50000"/>
              </a:spcBef>
              <a:defRPr/>
            </a:pPr>
            <a:r>
              <a:rPr lang="en-US" dirty="0">
                <a:latin typeface="+mj-lt"/>
              </a:rPr>
              <a:t>61% reduction due to taxes</a:t>
            </a:r>
          </a:p>
        </p:txBody>
      </p:sp>
      <p:sp>
        <p:nvSpPr>
          <p:cNvPr id="19" name="TextBox 18"/>
          <p:cNvSpPr txBox="1"/>
          <p:nvPr/>
        </p:nvSpPr>
        <p:spPr>
          <a:xfrm>
            <a:off x="1371600" y="4742585"/>
            <a:ext cx="1104900" cy="461962"/>
          </a:xfrm>
          <a:prstGeom prst="rect">
            <a:avLst/>
          </a:prstGeom>
          <a:noFill/>
          <a:ln>
            <a:solidFill>
              <a:schemeClr val="tx1"/>
            </a:solidFill>
          </a:ln>
        </p:spPr>
        <p:txBody>
          <a:bodyPr>
            <a:spAutoFit/>
          </a:bodyPr>
          <a:lstStyle/>
          <a:p>
            <a:pPr algn="ctr" eaLnBrk="1" hangingPunct="1">
              <a:spcBef>
                <a:spcPct val="50000"/>
              </a:spcBef>
              <a:defRPr/>
            </a:pPr>
            <a:r>
              <a:rPr lang="en-US" dirty="0">
                <a:latin typeface="+mj-lt"/>
              </a:rPr>
              <a:t>17% reduction due to taxes</a:t>
            </a:r>
          </a:p>
        </p:txBody>
      </p:sp>
    </p:spTree>
    <p:extLst>
      <p:ext uri="{BB962C8B-B14F-4D97-AF65-F5344CB8AC3E}">
        <p14:creationId xmlns:p14="http://schemas.microsoft.com/office/powerpoint/2010/main" val="275862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nvPr>
        </p:nvGraphicFramePr>
        <p:xfrm>
          <a:off x="411480" y="1233747"/>
          <a:ext cx="8321040" cy="524325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0"/>
          </p:nvPr>
        </p:nvSpPr>
        <p:spPr/>
        <p:txBody>
          <a:bodyPr/>
          <a:lstStyle/>
          <a:p>
            <a:fld id="{BE928B76-6553-48DE-8D95-57E8AD0A3CF7}" type="slidenum">
              <a:rPr lang="en-US"/>
              <a:pPr/>
              <a:t>12</a:t>
            </a:fld>
            <a:endParaRPr lang="en-US" dirty="0"/>
          </a:p>
        </p:txBody>
      </p:sp>
      <p:sp>
        <p:nvSpPr>
          <p:cNvPr id="16388" name="Rectangle 2"/>
          <p:cNvSpPr txBox="1">
            <a:spLocks noChangeArrowheads="1"/>
          </p:cNvSpPr>
          <p:nvPr/>
        </p:nvSpPr>
        <p:spPr bwMode="auto">
          <a:xfrm>
            <a:off x="-914400" y="152400"/>
            <a:ext cx="8610600" cy="487363"/>
          </a:xfrm>
          <a:prstGeom prst="rect">
            <a:avLst/>
          </a:prstGeom>
          <a:noFill/>
          <a:ln w="9525">
            <a:noFill/>
            <a:miter lim="800000"/>
            <a:headEnd/>
            <a:tailEnd/>
          </a:ln>
        </p:spPr>
        <p:txBody>
          <a:bodyPr anchor="ctr"/>
          <a:lstStyle/>
          <a:p>
            <a:pPr eaLnBrk="1" hangingPunct="1">
              <a:lnSpc>
                <a:spcPct val="75000"/>
              </a:lnSpc>
            </a:pPr>
            <a:r>
              <a:rPr lang="en-US" sz="2500" b="1" dirty="0">
                <a:solidFill>
                  <a:schemeClr val="tx2"/>
                </a:solidFill>
                <a:latin typeface="Calibri" pitchFamily="34" charset="0"/>
                <a:cs typeface="Times New Roman" pitchFamily="18" charset="0"/>
              </a:rPr>
              <a:t>Returns and Taxation – What the Numbers Tell Us</a:t>
            </a:r>
          </a:p>
        </p:txBody>
      </p:sp>
      <p:sp>
        <p:nvSpPr>
          <p:cNvPr id="9" name="TextBox 8"/>
          <p:cNvSpPr txBox="1"/>
          <p:nvPr/>
        </p:nvSpPr>
        <p:spPr>
          <a:xfrm>
            <a:off x="3252788" y="4511603"/>
            <a:ext cx="1104900" cy="461963"/>
          </a:xfrm>
          <a:prstGeom prst="rect">
            <a:avLst/>
          </a:prstGeom>
          <a:noFill/>
          <a:ln>
            <a:solidFill>
              <a:schemeClr val="tx1"/>
            </a:solidFill>
          </a:ln>
        </p:spPr>
        <p:txBody>
          <a:bodyPr>
            <a:spAutoFit/>
          </a:bodyPr>
          <a:lstStyle/>
          <a:p>
            <a:pPr algn="ctr" eaLnBrk="1" hangingPunct="1">
              <a:spcBef>
                <a:spcPct val="50000"/>
              </a:spcBef>
              <a:defRPr/>
            </a:pPr>
            <a:r>
              <a:rPr lang="en-US" dirty="0">
                <a:latin typeface="+mj-lt"/>
              </a:rPr>
              <a:t>52% reduction due to taxes</a:t>
            </a:r>
          </a:p>
        </p:txBody>
      </p:sp>
      <p:sp>
        <p:nvSpPr>
          <p:cNvPr id="14" name="TextBox 13"/>
          <p:cNvSpPr txBox="1"/>
          <p:nvPr/>
        </p:nvSpPr>
        <p:spPr>
          <a:xfrm>
            <a:off x="5157787" y="4258035"/>
            <a:ext cx="1090613" cy="461963"/>
          </a:xfrm>
          <a:prstGeom prst="rect">
            <a:avLst/>
          </a:prstGeom>
          <a:noFill/>
          <a:ln>
            <a:solidFill>
              <a:schemeClr val="tx1"/>
            </a:solidFill>
          </a:ln>
        </p:spPr>
        <p:txBody>
          <a:bodyPr>
            <a:spAutoFit/>
          </a:bodyPr>
          <a:lstStyle/>
          <a:p>
            <a:pPr algn="ctr" eaLnBrk="1" hangingPunct="1">
              <a:spcBef>
                <a:spcPct val="50000"/>
              </a:spcBef>
              <a:defRPr/>
            </a:pPr>
            <a:r>
              <a:rPr lang="en-US" dirty="0">
                <a:latin typeface="+mj-lt"/>
              </a:rPr>
              <a:t>75% reduction due to taxes</a:t>
            </a:r>
          </a:p>
        </p:txBody>
      </p:sp>
      <p:sp>
        <p:nvSpPr>
          <p:cNvPr id="17" name="TextBox 16"/>
          <p:cNvSpPr txBox="1"/>
          <p:nvPr/>
        </p:nvSpPr>
        <p:spPr>
          <a:xfrm>
            <a:off x="7696200" y="3862647"/>
            <a:ext cx="1090613" cy="461962"/>
          </a:xfrm>
          <a:prstGeom prst="rect">
            <a:avLst/>
          </a:prstGeom>
          <a:noFill/>
          <a:ln>
            <a:solidFill>
              <a:schemeClr val="tx1"/>
            </a:solidFill>
          </a:ln>
        </p:spPr>
        <p:txBody>
          <a:bodyPr>
            <a:spAutoFit/>
          </a:bodyPr>
          <a:lstStyle/>
          <a:p>
            <a:pPr algn="ctr" eaLnBrk="1" hangingPunct="1">
              <a:spcBef>
                <a:spcPct val="50000"/>
              </a:spcBef>
              <a:defRPr/>
            </a:pPr>
            <a:r>
              <a:rPr lang="en-US" dirty="0">
                <a:latin typeface="+mj-lt"/>
              </a:rPr>
              <a:t>86% reduction due to taxes</a:t>
            </a:r>
          </a:p>
        </p:txBody>
      </p:sp>
      <p:sp>
        <p:nvSpPr>
          <p:cNvPr id="19" name="TextBox 18"/>
          <p:cNvSpPr txBox="1"/>
          <p:nvPr/>
        </p:nvSpPr>
        <p:spPr>
          <a:xfrm>
            <a:off x="1371600" y="4742585"/>
            <a:ext cx="1104900" cy="461962"/>
          </a:xfrm>
          <a:prstGeom prst="rect">
            <a:avLst/>
          </a:prstGeom>
          <a:noFill/>
          <a:ln>
            <a:solidFill>
              <a:schemeClr val="tx1"/>
            </a:solidFill>
          </a:ln>
        </p:spPr>
        <p:txBody>
          <a:bodyPr>
            <a:spAutoFit/>
          </a:bodyPr>
          <a:lstStyle/>
          <a:p>
            <a:pPr algn="ctr" eaLnBrk="1" hangingPunct="1">
              <a:spcBef>
                <a:spcPct val="50000"/>
              </a:spcBef>
              <a:defRPr/>
            </a:pPr>
            <a:r>
              <a:rPr lang="en-US" dirty="0">
                <a:latin typeface="+mj-lt"/>
              </a:rPr>
              <a:t>32% reduction due to taxes</a:t>
            </a:r>
          </a:p>
        </p:txBody>
      </p:sp>
    </p:spTree>
    <p:extLst>
      <p:ext uri="{BB962C8B-B14F-4D97-AF65-F5344CB8AC3E}">
        <p14:creationId xmlns:p14="http://schemas.microsoft.com/office/powerpoint/2010/main" val="118752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80">
                                          <p:stCondLst>
                                            <p:cond delay="0"/>
                                          </p:stCondLst>
                                        </p:cTn>
                                        <p:tgtEl>
                                          <p:spTgt spid="19"/>
                                        </p:tgtEl>
                                      </p:cBhvr>
                                    </p:animEffect>
                                    <p:anim calcmode="lin" valueType="num">
                                      <p:cBhvr>
                                        <p:cTn id="8"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 dur="26">
                                          <p:stCondLst>
                                            <p:cond delay="650"/>
                                          </p:stCondLst>
                                        </p:cTn>
                                        <p:tgtEl>
                                          <p:spTgt spid="19"/>
                                        </p:tgtEl>
                                      </p:cBhvr>
                                      <p:to x="100000" y="60000"/>
                                    </p:animScale>
                                    <p:animScale>
                                      <p:cBhvr>
                                        <p:cTn id="14" dur="166" decel="50000">
                                          <p:stCondLst>
                                            <p:cond delay="676"/>
                                          </p:stCondLst>
                                        </p:cTn>
                                        <p:tgtEl>
                                          <p:spTgt spid="19"/>
                                        </p:tgtEl>
                                      </p:cBhvr>
                                      <p:to x="100000" y="100000"/>
                                    </p:animScale>
                                    <p:animScale>
                                      <p:cBhvr>
                                        <p:cTn id="15" dur="26">
                                          <p:stCondLst>
                                            <p:cond delay="1312"/>
                                          </p:stCondLst>
                                        </p:cTn>
                                        <p:tgtEl>
                                          <p:spTgt spid="19"/>
                                        </p:tgtEl>
                                      </p:cBhvr>
                                      <p:to x="100000" y="80000"/>
                                    </p:animScale>
                                    <p:animScale>
                                      <p:cBhvr>
                                        <p:cTn id="16" dur="166" decel="50000">
                                          <p:stCondLst>
                                            <p:cond delay="1338"/>
                                          </p:stCondLst>
                                        </p:cTn>
                                        <p:tgtEl>
                                          <p:spTgt spid="19"/>
                                        </p:tgtEl>
                                      </p:cBhvr>
                                      <p:to x="100000" y="100000"/>
                                    </p:animScale>
                                    <p:animScale>
                                      <p:cBhvr>
                                        <p:cTn id="17" dur="26">
                                          <p:stCondLst>
                                            <p:cond delay="1642"/>
                                          </p:stCondLst>
                                        </p:cTn>
                                        <p:tgtEl>
                                          <p:spTgt spid="19"/>
                                        </p:tgtEl>
                                      </p:cBhvr>
                                      <p:to x="100000" y="90000"/>
                                    </p:animScale>
                                    <p:animScale>
                                      <p:cBhvr>
                                        <p:cTn id="18" dur="166" decel="50000">
                                          <p:stCondLst>
                                            <p:cond delay="1668"/>
                                          </p:stCondLst>
                                        </p:cTn>
                                        <p:tgtEl>
                                          <p:spTgt spid="19"/>
                                        </p:tgtEl>
                                      </p:cBhvr>
                                      <p:to x="100000" y="100000"/>
                                    </p:animScale>
                                    <p:animScale>
                                      <p:cBhvr>
                                        <p:cTn id="19" dur="26">
                                          <p:stCondLst>
                                            <p:cond delay="1808"/>
                                          </p:stCondLst>
                                        </p:cTn>
                                        <p:tgtEl>
                                          <p:spTgt spid="19"/>
                                        </p:tgtEl>
                                      </p:cBhvr>
                                      <p:to x="100000" y="95000"/>
                                    </p:animScale>
                                    <p:animScale>
                                      <p:cBhvr>
                                        <p:cTn id="20" dur="166" decel="50000">
                                          <p:stCondLst>
                                            <p:cond delay="1834"/>
                                          </p:stCondLst>
                                        </p:cTn>
                                        <p:tgtEl>
                                          <p:spTgt spid="1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80">
                                          <p:stCondLst>
                                            <p:cond delay="0"/>
                                          </p:stCondLst>
                                        </p:cTn>
                                        <p:tgtEl>
                                          <p:spTgt spid="17"/>
                                        </p:tgtEl>
                                      </p:cBhvr>
                                    </p:animEffect>
                                    <p:anim calcmode="lin" valueType="num">
                                      <p:cBhvr>
                                        <p:cTn id="6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7" dur="26">
                                          <p:stCondLst>
                                            <p:cond delay="650"/>
                                          </p:stCondLst>
                                        </p:cTn>
                                        <p:tgtEl>
                                          <p:spTgt spid="17"/>
                                        </p:tgtEl>
                                      </p:cBhvr>
                                      <p:to x="100000" y="60000"/>
                                    </p:animScale>
                                    <p:animScale>
                                      <p:cBhvr>
                                        <p:cTn id="68" dur="166" decel="50000">
                                          <p:stCondLst>
                                            <p:cond delay="676"/>
                                          </p:stCondLst>
                                        </p:cTn>
                                        <p:tgtEl>
                                          <p:spTgt spid="17"/>
                                        </p:tgtEl>
                                      </p:cBhvr>
                                      <p:to x="100000" y="100000"/>
                                    </p:animScale>
                                    <p:animScale>
                                      <p:cBhvr>
                                        <p:cTn id="69" dur="26">
                                          <p:stCondLst>
                                            <p:cond delay="1312"/>
                                          </p:stCondLst>
                                        </p:cTn>
                                        <p:tgtEl>
                                          <p:spTgt spid="17"/>
                                        </p:tgtEl>
                                      </p:cBhvr>
                                      <p:to x="100000" y="80000"/>
                                    </p:animScale>
                                    <p:animScale>
                                      <p:cBhvr>
                                        <p:cTn id="70" dur="166" decel="50000">
                                          <p:stCondLst>
                                            <p:cond delay="1338"/>
                                          </p:stCondLst>
                                        </p:cTn>
                                        <p:tgtEl>
                                          <p:spTgt spid="17"/>
                                        </p:tgtEl>
                                      </p:cBhvr>
                                      <p:to x="100000" y="100000"/>
                                    </p:animScale>
                                    <p:animScale>
                                      <p:cBhvr>
                                        <p:cTn id="71" dur="26">
                                          <p:stCondLst>
                                            <p:cond delay="1642"/>
                                          </p:stCondLst>
                                        </p:cTn>
                                        <p:tgtEl>
                                          <p:spTgt spid="17"/>
                                        </p:tgtEl>
                                      </p:cBhvr>
                                      <p:to x="100000" y="90000"/>
                                    </p:animScale>
                                    <p:animScale>
                                      <p:cBhvr>
                                        <p:cTn id="72" dur="166" decel="50000">
                                          <p:stCondLst>
                                            <p:cond delay="1668"/>
                                          </p:stCondLst>
                                        </p:cTn>
                                        <p:tgtEl>
                                          <p:spTgt spid="17"/>
                                        </p:tgtEl>
                                      </p:cBhvr>
                                      <p:to x="100000" y="100000"/>
                                    </p:animScale>
                                    <p:animScale>
                                      <p:cBhvr>
                                        <p:cTn id="73" dur="26">
                                          <p:stCondLst>
                                            <p:cond delay="1808"/>
                                          </p:stCondLst>
                                        </p:cTn>
                                        <p:tgtEl>
                                          <p:spTgt spid="17"/>
                                        </p:tgtEl>
                                      </p:cBhvr>
                                      <p:to x="100000" y="95000"/>
                                    </p:animScale>
                                    <p:animScale>
                                      <p:cBhvr>
                                        <p:cTn id="74"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01762"/>
            <a:ext cx="8382000" cy="5257800"/>
          </a:xfrm>
        </p:spPr>
        <p:txBody>
          <a:bodyPr/>
          <a:lstStyle/>
          <a:p>
            <a:pPr lvl="0">
              <a:buFont typeface="Wingdings" panose="05000000000000000000" pitchFamily="2" charset="2"/>
              <a:buChar char="Ø"/>
            </a:pPr>
            <a:r>
              <a:rPr lang="en-US" sz="2400" b="1" dirty="0">
                <a:solidFill>
                  <a:schemeClr val="tx2"/>
                </a:solidFill>
                <a:latin typeface="+mn-lt"/>
              </a:rPr>
              <a:t>The higher the effective rate of annual taxation, the greater the erosion of wealth</a:t>
            </a:r>
          </a:p>
          <a:p>
            <a:pPr lvl="0">
              <a:buFont typeface="Wingdings" panose="05000000000000000000" pitchFamily="2" charset="2"/>
              <a:buChar char="Ø"/>
            </a:pPr>
            <a:endParaRPr lang="en-US" sz="2400" b="1" dirty="0">
              <a:solidFill>
                <a:schemeClr val="tx2"/>
              </a:solidFill>
              <a:latin typeface="+mn-lt"/>
            </a:endParaRPr>
          </a:p>
          <a:p>
            <a:pPr lvl="0">
              <a:buFont typeface="Wingdings" panose="05000000000000000000" pitchFamily="2" charset="2"/>
              <a:buChar char="Ø"/>
            </a:pPr>
            <a:r>
              <a:rPr lang="en-US" sz="2400" b="1" dirty="0">
                <a:solidFill>
                  <a:schemeClr val="tx2"/>
                </a:solidFill>
                <a:latin typeface="+mn-lt"/>
              </a:rPr>
              <a:t>The higher the return, the more the return is eroded by current income tax</a:t>
            </a:r>
          </a:p>
          <a:p>
            <a:pPr lvl="0">
              <a:buFont typeface="Wingdings" panose="05000000000000000000" pitchFamily="2" charset="2"/>
              <a:buChar char="Ø"/>
            </a:pPr>
            <a:endParaRPr lang="en-US" sz="2400" b="1" dirty="0">
              <a:solidFill>
                <a:schemeClr val="tx2"/>
              </a:solidFill>
              <a:latin typeface="+mn-lt"/>
            </a:endParaRPr>
          </a:p>
          <a:p>
            <a:pPr lvl="0">
              <a:buFont typeface="Wingdings" panose="05000000000000000000" pitchFamily="2" charset="2"/>
              <a:buChar char="Ø"/>
            </a:pPr>
            <a:r>
              <a:rPr lang="en-US" sz="2400" b="1" dirty="0">
                <a:solidFill>
                  <a:schemeClr val="tx2"/>
                </a:solidFill>
                <a:latin typeface="+mn-lt"/>
              </a:rPr>
              <a:t>Blattmachr’s Corollary: The Most Important Thing in Financial Planning Is Tax Free Compounded Returns</a:t>
            </a:r>
          </a:p>
          <a:p>
            <a:pPr marL="0" indent="0">
              <a:buNone/>
            </a:pPr>
            <a:endParaRPr lang="en-US" dirty="0"/>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13</a:t>
            </a:fld>
            <a:endParaRPr lang="en-US" dirty="0"/>
          </a:p>
        </p:txBody>
      </p:sp>
      <p:sp>
        <p:nvSpPr>
          <p:cNvPr id="4" name="TextBox 3"/>
          <p:cNvSpPr txBox="1"/>
          <p:nvPr/>
        </p:nvSpPr>
        <p:spPr>
          <a:xfrm>
            <a:off x="228600" y="152400"/>
            <a:ext cx="5029200" cy="523220"/>
          </a:xfrm>
          <a:prstGeom prst="rect">
            <a:avLst/>
          </a:prstGeom>
          <a:noFill/>
        </p:spPr>
        <p:txBody>
          <a:bodyPr wrap="square" rtlCol="0">
            <a:spAutoFit/>
          </a:bodyPr>
          <a:lstStyle/>
          <a:p>
            <a:pPr algn="l"/>
            <a:r>
              <a:rPr lang="en-US" sz="2800" b="1" dirty="0">
                <a:solidFill>
                  <a:schemeClr val="tx2"/>
                </a:solidFill>
                <a:latin typeface="+mj-lt"/>
              </a:rPr>
              <a:t>Observations about Taxation</a:t>
            </a:r>
            <a:endParaRPr lang="en-US" dirty="0"/>
          </a:p>
        </p:txBody>
      </p:sp>
    </p:spTree>
    <p:extLst>
      <p:ext uri="{BB962C8B-B14F-4D97-AF65-F5344CB8AC3E}">
        <p14:creationId xmlns:p14="http://schemas.microsoft.com/office/powerpoint/2010/main" val="44978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0"/>
              </a:spcAft>
              <a:buFont typeface="Wingdings" panose="05000000000000000000" pitchFamily="2" charset="2"/>
              <a:buChar char="Ø"/>
            </a:pPr>
            <a:r>
              <a:rPr lang="en-US" sz="2000" b="1" dirty="0">
                <a:solidFill>
                  <a:schemeClr val="tx2"/>
                </a:solidFill>
                <a:latin typeface="+mn-lt"/>
                <a:cs typeface="Aharoni" panose="02010803020104030203" pitchFamily="2" charset="-79"/>
              </a:rPr>
              <a:t>How to Reduce or Avoid Tax Erosion</a:t>
            </a:r>
          </a:p>
          <a:p>
            <a:pPr>
              <a:spcBef>
                <a:spcPts val="0"/>
              </a:spcBef>
              <a:spcAft>
                <a:spcPts val="0"/>
              </a:spcAft>
              <a:buFont typeface="Wingdings" panose="05000000000000000000" pitchFamily="2" charset="2"/>
              <a:buChar char="Ø"/>
            </a:pPr>
            <a:endParaRPr lang="en-US" sz="2000" b="1" dirty="0">
              <a:solidFill>
                <a:schemeClr val="tx2"/>
              </a:solidFill>
              <a:latin typeface="+mn-lt"/>
              <a:cs typeface="Aharoni" panose="02010803020104030203" pitchFamily="2" charset="-79"/>
            </a:endParaRPr>
          </a:p>
          <a:p>
            <a:pPr>
              <a:spcBef>
                <a:spcPts val="0"/>
              </a:spcBef>
              <a:spcAft>
                <a:spcPts val="0"/>
              </a:spcAft>
              <a:buFont typeface="Wingdings" panose="05000000000000000000" pitchFamily="2" charset="2"/>
              <a:buChar char="Ø"/>
            </a:pPr>
            <a:r>
              <a:rPr lang="en-US" sz="2000" b="1" dirty="0">
                <a:solidFill>
                  <a:schemeClr val="tx2"/>
                </a:solidFill>
                <a:latin typeface="+mn-lt"/>
                <a:cs typeface="Aharoni" panose="02010803020104030203" pitchFamily="2" charset="-79"/>
              </a:rPr>
              <a:t>Some Basic Principles:</a:t>
            </a:r>
          </a:p>
          <a:p>
            <a:pPr>
              <a:spcBef>
                <a:spcPts val="0"/>
              </a:spcBef>
              <a:spcAft>
                <a:spcPts val="0"/>
              </a:spcAft>
              <a:buFont typeface="Wingdings" panose="05000000000000000000" pitchFamily="2" charset="2"/>
              <a:buChar char="Ø"/>
            </a:pPr>
            <a:endParaRPr lang="en-US" sz="2000" b="1" dirty="0">
              <a:solidFill>
                <a:schemeClr val="tx2"/>
              </a:solidFill>
              <a:latin typeface="+mn-lt"/>
              <a:cs typeface="Aharoni" panose="02010803020104030203" pitchFamily="2" charset="-79"/>
            </a:endParaRPr>
          </a:p>
          <a:p>
            <a:pPr lvl="1">
              <a:spcBef>
                <a:spcPts val="0"/>
              </a:spcBef>
              <a:spcAft>
                <a:spcPts val="0"/>
              </a:spcAft>
              <a:buFont typeface="Wingdings" panose="05000000000000000000" pitchFamily="2" charset="2"/>
              <a:buChar char="Ø"/>
            </a:pPr>
            <a:r>
              <a:rPr lang="en-US" sz="1800" b="1" dirty="0">
                <a:solidFill>
                  <a:schemeClr val="tx2"/>
                </a:solidFill>
                <a:latin typeface="+mn-lt"/>
                <a:cs typeface="Aharoni" panose="02010803020104030203" pitchFamily="2" charset="-79"/>
              </a:rPr>
              <a:t>Deferral of taxation is beneficial but only if returns are compounded and all other things are equal</a:t>
            </a:r>
          </a:p>
          <a:p>
            <a:pPr lvl="1">
              <a:spcBef>
                <a:spcPts val="0"/>
              </a:spcBef>
              <a:spcAft>
                <a:spcPts val="0"/>
              </a:spcAft>
              <a:buFont typeface="Wingdings" panose="05000000000000000000" pitchFamily="2" charset="2"/>
              <a:buChar char="Ø"/>
            </a:pPr>
            <a:endParaRPr lang="en-US" sz="1800" b="1" dirty="0">
              <a:solidFill>
                <a:schemeClr val="tx2"/>
              </a:solidFill>
              <a:latin typeface="+mn-lt"/>
              <a:cs typeface="Aharoni" panose="02010803020104030203" pitchFamily="2" charset="-79"/>
            </a:endParaRPr>
          </a:p>
          <a:p>
            <a:pPr lvl="1">
              <a:spcBef>
                <a:spcPts val="0"/>
              </a:spcBef>
              <a:spcAft>
                <a:spcPts val="0"/>
              </a:spcAft>
              <a:buFont typeface="Wingdings" panose="05000000000000000000" pitchFamily="2" charset="2"/>
              <a:buChar char="Ø"/>
            </a:pPr>
            <a:r>
              <a:rPr lang="en-US" sz="1800" b="1" dirty="0">
                <a:solidFill>
                  <a:schemeClr val="tx2"/>
                </a:solidFill>
                <a:latin typeface="+mn-lt"/>
                <a:cs typeface="Aharoni" panose="02010803020104030203" pitchFamily="2" charset="-79"/>
              </a:rPr>
              <a:t>Example: An employee is entitled to $1 million of compensation for 2015.  The employee is in a 40% income tax bracket.  If the employee is currently taxed in 2015 on that income, he or she will net $600,000, which could be spent or saved in 2015.  Assume the employee could and does postpone the receipt of the income until  2016 when it still will be taxed at 40% so he or she would again net $600,000, which could be spent or saved in 2016.  Assuming no earnings on the net (after tax) income, it seems unimportant whether the income is received in 2015 or 2016 although, in the real world, one almost certainly will want income (or any other wealth) as early as possible (again, if all other things are equal).  That is either because the receipt of the income in 2015 will reduce expending other resources in 2015 or because it will be invested.</a:t>
            </a:r>
          </a:p>
          <a:p>
            <a:pPr marL="457200" lvl="1" indent="0">
              <a:spcBef>
                <a:spcPts val="0"/>
              </a:spcBef>
              <a:spcAft>
                <a:spcPts val="0"/>
              </a:spcAft>
              <a:buNone/>
            </a:pPr>
            <a:r>
              <a:rPr lang="en-US" sz="2000" b="1" dirty="0">
                <a:latin typeface="+mn-lt"/>
                <a:cs typeface="Aharoni" panose="02010803020104030203" pitchFamily="2" charset="-79"/>
              </a:rPr>
              <a:t> </a:t>
            </a:r>
          </a:p>
          <a:p>
            <a:pPr marL="457200" lvl="1" indent="0">
              <a:spcBef>
                <a:spcPts val="0"/>
              </a:spcBef>
              <a:spcAft>
                <a:spcPts val="0"/>
              </a:spcAft>
              <a:buNone/>
            </a:pPr>
            <a:endParaRPr lang="en-US" sz="1600" b="1" dirty="0">
              <a:solidFill>
                <a:schemeClr val="tx2"/>
              </a:solidFill>
              <a:latin typeface="+mn-lt"/>
            </a:endParaRP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14</a:t>
            </a:fld>
            <a:endParaRPr lang="en-US" dirty="0"/>
          </a:p>
        </p:txBody>
      </p:sp>
      <p:sp>
        <p:nvSpPr>
          <p:cNvPr id="4" name="TextBox 3"/>
          <p:cNvSpPr txBox="1"/>
          <p:nvPr/>
        </p:nvSpPr>
        <p:spPr>
          <a:xfrm>
            <a:off x="228600" y="152400"/>
            <a:ext cx="5029200" cy="523220"/>
          </a:xfrm>
          <a:prstGeom prst="rect">
            <a:avLst/>
          </a:prstGeom>
          <a:noFill/>
        </p:spPr>
        <p:txBody>
          <a:bodyPr wrap="square" rtlCol="0">
            <a:spAutoFit/>
          </a:bodyPr>
          <a:lstStyle/>
          <a:p>
            <a:pPr algn="l"/>
            <a:r>
              <a:rPr lang="en-US" sz="2800" b="1" dirty="0">
                <a:solidFill>
                  <a:schemeClr val="tx2"/>
                </a:solidFill>
                <a:latin typeface="+mj-lt"/>
              </a:rPr>
              <a:t>Basic Principles of Tax Reduction</a:t>
            </a:r>
            <a:r>
              <a:rPr lang="en-US" dirty="0"/>
              <a:t> </a:t>
            </a:r>
          </a:p>
        </p:txBody>
      </p:sp>
    </p:spTree>
    <p:extLst>
      <p:ext uri="{BB962C8B-B14F-4D97-AF65-F5344CB8AC3E}">
        <p14:creationId xmlns:p14="http://schemas.microsoft.com/office/powerpoint/2010/main" val="378952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0"/>
              </a:spcAft>
              <a:buFont typeface="Wingdings" panose="05000000000000000000" pitchFamily="2" charset="2"/>
              <a:buChar char="Ø"/>
            </a:pPr>
            <a:r>
              <a:rPr lang="en-US" sz="2000" b="1" dirty="0">
                <a:solidFill>
                  <a:schemeClr val="tx2"/>
                </a:solidFill>
                <a:latin typeface="+mn-lt"/>
              </a:rPr>
              <a:t>More on Deferral</a:t>
            </a:r>
          </a:p>
          <a:p>
            <a:pPr>
              <a:spcBef>
                <a:spcPts val="0"/>
              </a:spcBef>
              <a:spcAft>
                <a:spcPts val="0"/>
              </a:spcAft>
              <a:buFont typeface="Wingdings" panose="05000000000000000000" pitchFamily="2" charset="2"/>
              <a:buChar char="Ø"/>
            </a:pPr>
            <a:endParaRPr lang="en-US" sz="2000" b="1" dirty="0">
              <a:solidFill>
                <a:schemeClr val="tx2"/>
              </a:solidFill>
              <a:latin typeface="+mn-lt"/>
            </a:endParaRPr>
          </a:p>
          <a:p>
            <a:pPr lvl="1">
              <a:spcBef>
                <a:spcPts val="0"/>
              </a:spcBef>
              <a:spcAft>
                <a:spcPts val="0"/>
              </a:spcAft>
              <a:buFont typeface="Wingdings" panose="05000000000000000000" pitchFamily="2" charset="2"/>
              <a:buChar char="Ø"/>
            </a:pPr>
            <a:r>
              <a:rPr lang="en-US" sz="2000" b="1" dirty="0">
                <a:solidFill>
                  <a:schemeClr val="tx2"/>
                </a:solidFill>
                <a:latin typeface="+mn-lt"/>
              </a:rPr>
              <a:t>Example Continued: The employee is entitled to $1 million of compensation.  The employee is in a 40% income tax bracket.  If the employee is currently taxed on that income, he or she will net $600,000.  If that $600,000 is invested and earned six percent (6%) over the next year, it will earn $36,000 which it is assumed also may be subject to a 40% income tax, meaning that the employee will have $624,000 net after the year.  If the taxation of the $1 million of compensation income were deferred for a year and during that year earned six percent, the taxpayer would be entitled to $1,060,000 after one year.  If that then also were subject to a 40% income tax, the employee would net $636,000 or $12,000 more than if the taxation had not been deferred. </a:t>
            </a:r>
          </a:p>
          <a:p>
            <a:pPr lvl="1">
              <a:spcBef>
                <a:spcPts val="0"/>
              </a:spcBef>
              <a:spcAft>
                <a:spcPts val="0"/>
              </a:spcAft>
              <a:buFont typeface="Wingdings" panose="05000000000000000000" pitchFamily="2" charset="2"/>
              <a:buChar char="Ø"/>
            </a:pPr>
            <a:endParaRPr lang="en-US" sz="2000" b="1" dirty="0">
              <a:solidFill>
                <a:schemeClr val="tx2"/>
              </a:solidFill>
              <a:latin typeface="+mn-lt"/>
            </a:endParaRPr>
          </a:p>
          <a:p>
            <a:pPr lvl="1">
              <a:spcBef>
                <a:spcPts val="0"/>
              </a:spcBef>
              <a:spcAft>
                <a:spcPts val="0"/>
              </a:spcAft>
              <a:buFont typeface="Wingdings" panose="05000000000000000000" pitchFamily="2" charset="2"/>
              <a:buChar char="Ø"/>
            </a:pPr>
            <a:r>
              <a:rPr lang="en-US" sz="2000" b="1" dirty="0">
                <a:solidFill>
                  <a:schemeClr val="tx2"/>
                </a:solidFill>
                <a:latin typeface="+mn-lt"/>
                <a:ea typeface="Calibri" panose="020F0502020204030204" pitchFamily="34" charset="0"/>
                <a:cs typeface="Times New Roman" panose="02020603050405020304" pitchFamily="18" charset="0"/>
              </a:rPr>
              <a:t>Essentially, the enhanced wealth is attributable to earning a return on the deferred tax</a:t>
            </a:r>
          </a:p>
          <a:p>
            <a:pPr lvl="1">
              <a:spcBef>
                <a:spcPts val="0"/>
              </a:spcBef>
              <a:spcAft>
                <a:spcPts val="0"/>
              </a:spcAft>
              <a:buFont typeface="Wingdings" panose="05000000000000000000" pitchFamily="2" charset="2"/>
              <a:buChar char="Ø"/>
            </a:pPr>
            <a:endParaRPr lang="en-US" sz="2000" b="1" dirty="0">
              <a:latin typeface="+mn-lt"/>
            </a:endParaRPr>
          </a:p>
          <a:p>
            <a:pPr marL="457200" lvl="1" indent="0">
              <a:spcBef>
                <a:spcPts val="0"/>
              </a:spcBef>
              <a:spcAft>
                <a:spcPts val="0"/>
              </a:spcAft>
              <a:buNone/>
            </a:pPr>
            <a:endPar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spcAft>
                <a:spcPts val="0"/>
              </a:spcAft>
              <a:buNone/>
            </a:pPr>
            <a:endParaRPr lang="en-US" sz="1600" b="1" dirty="0">
              <a:solidFill>
                <a:schemeClr val="tx2"/>
              </a:solidFill>
              <a:latin typeface="+mn-lt"/>
            </a:endParaRP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15</a:t>
            </a:fld>
            <a:endParaRPr lang="en-US" dirty="0"/>
          </a:p>
        </p:txBody>
      </p:sp>
      <p:sp>
        <p:nvSpPr>
          <p:cNvPr id="4" name="TextBox 3"/>
          <p:cNvSpPr txBox="1"/>
          <p:nvPr/>
        </p:nvSpPr>
        <p:spPr>
          <a:xfrm>
            <a:off x="228600" y="152400"/>
            <a:ext cx="5029200" cy="523220"/>
          </a:xfrm>
          <a:prstGeom prst="rect">
            <a:avLst/>
          </a:prstGeom>
          <a:noFill/>
        </p:spPr>
        <p:txBody>
          <a:bodyPr wrap="square" rtlCol="0">
            <a:spAutoFit/>
          </a:bodyPr>
          <a:lstStyle/>
          <a:p>
            <a:pPr algn="l"/>
            <a:r>
              <a:rPr lang="en-US" sz="2800" b="1" dirty="0">
                <a:solidFill>
                  <a:schemeClr val="tx2"/>
                </a:solidFill>
                <a:latin typeface="+mj-lt"/>
              </a:rPr>
              <a:t>Deferring Taxation </a:t>
            </a:r>
            <a:r>
              <a:rPr lang="en-US" dirty="0"/>
              <a:t> </a:t>
            </a:r>
          </a:p>
        </p:txBody>
      </p:sp>
    </p:spTree>
    <p:extLst>
      <p:ext uri="{BB962C8B-B14F-4D97-AF65-F5344CB8AC3E}">
        <p14:creationId xmlns:p14="http://schemas.microsoft.com/office/powerpoint/2010/main" val="263979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0"/>
              </a:spcBef>
              <a:spcAft>
                <a:spcPts val="0"/>
              </a:spcAft>
              <a:buFont typeface="Wingdings" panose="05000000000000000000" pitchFamily="2" charset="2"/>
              <a:buChar char="Ø"/>
            </a:pPr>
            <a:endParaRPr lang="en-US" sz="3200" b="1" dirty="0">
              <a:solidFill>
                <a:schemeClr val="tx2"/>
              </a:solidFill>
              <a:latin typeface="+mn-lt"/>
            </a:endParaRPr>
          </a:p>
          <a:p>
            <a:pPr marL="0" indent="0">
              <a:spcBef>
                <a:spcPts val="0"/>
              </a:spcBef>
              <a:spcAft>
                <a:spcPts val="0"/>
              </a:spcAft>
              <a:buNone/>
            </a:pPr>
            <a:endParaRPr lang="en-US" sz="2800" b="1" dirty="0">
              <a:solidFill>
                <a:schemeClr val="tx2"/>
              </a:solidFill>
              <a:latin typeface="+mn-lt"/>
            </a:endParaRPr>
          </a:p>
          <a:p>
            <a:pPr>
              <a:spcBef>
                <a:spcPts val="0"/>
              </a:spcBef>
              <a:spcAft>
                <a:spcPts val="0"/>
              </a:spcAft>
              <a:buFont typeface="Wingdings" panose="05000000000000000000" pitchFamily="2" charset="2"/>
              <a:buChar char="Ø"/>
            </a:pPr>
            <a:r>
              <a:rPr lang="en-US" sz="2800" b="1" dirty="0">
                <a:solidFill>
                  <a:schemeClr val="tx2"/>
                </a:solidFill>
                <a:latin typeface="+mn-lt"/>
              </a:rPr>
              <a:t>Deferral of Taxation Is Important If There Are Earnings on the Deferred Amount (Which May Be Attributed to Earnings on the Tax that Is Deferred), If All Other Things Are Equal</a:t>
            </a:r>
          </a:p>
          <a:p>
            <a:pPr marL="457200" lvl="1" indent="0">
              <a:spcBef>
                <a:spcPts val="0"/>
              </a:spcBef>
              <a:spcAft>
                <a:spcPts val="0"/>
              </a:spcAft>
              <a:buNone/>
            </a:pPr>
            <a:endParaRPr lang="en-US" sz="3600" dirty="0"/>
          </a:p>
          <a:p>
            <a:pPr marL="457200" lvl="1" indent="0">
              <a:spcBef>
                <a:spcPts val="0"/>
              </a:spcBef>
              <a:spcAft>
                <a:spcPts val="0"/>
              </a:spcAft>
              <a:buNone/>
            </a:pPr>
            <a:endParaRPr lang="en-US" sz="28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457200" lvl="1" indent="0">
              <a:spcBef>
                <a:spcPts val="0"/>
              </a:spcBef>
              <a:spcAft>
                <a:spcPts val="0"/>
              </a:spcAft>
              <a:buNone/>
            </a:pPr>
            <a:endParaRPr lang="en-US" sz="1600" b="1" dirty="0">
              <a:solidFill>
                <a:schemeClr val="tx2"/>
              </a:solidFill>
              <a:latin typeface="+mn-lt"/>
            </a:endParaRP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16</a:t>
            </a:fld>
            <a:endParaRPr lang="en-US" dirty="0"/>
          </a:p>
        </p:txBody>
      </p:sp>
      <p:sp>
        <p:nvSpPr>
          <p:cNvPr id="4" name="TextBox 3"/>
          <p:cNvSpPr txBox="1"/>
          <p:nvPr/>
        </p:nvSpPr>
        <p:spPr>
          <a:xfrm>
            <a:off x="228600" y="152400"/>
            <a:ext cx="6248400" cy="800219"/>
          </a:xfrm>
          <a:prstGeom prst="rect">
            <a:avLst/>
          </a:prstGeom>
          <a:noFill/>
        </p:spPr>
        <p:txBody>
          <a:bodyPr wrap="square" rtlCol="0">
            <a:spAutoFit/>
          </a:bodyPr>
          <a:lstStyle/>
          <a:p>
            <a:pPr algn="l"/>
            <a:r>
              <a:rPr lang="en-US" sz="2800" b="1" dirty="0">
                <a:solidFill>
                  <a:schemeClr val="tx2"/>
                </a:solidFill>
              </a:rPr>
              <a:t>Conclusions on Deferral of Taxation</a:t>
            </a:r>
          </a:p>
          <a:p>
            <a:pPr algn="l"/>
            <a:r>
              <a:rPr lang="en-US" dirty="0"/>
              <a:t> </a:t>
            </a:r>
          </a:p>
        </p:txBody>
      </p:sp>
    </p:spTree>
    <p:extLst>
      <p:ext uri="{BB962C8B-B14F-4D97-AF65-F5344CB8AC3E}">
        <p14:creationId xmlns:p14="http://schemas.microsoft.com/office/powerpoint/2010/main" val="93419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382000" cy="5410200"/>
          </a:xfrm>
        </p:spPr>
        <p:txBody>
          <a:bodyPr/>
          <a:lstStyle/>
          <a:p>
            <a:pPr lvl="1">
              <a:spcBef>
                <a:spcPts val="0"/>
              </a:spcBef>
              <a:spcAft>
                <a:spcPts val="0"/>
              </a:spcAft>
              <a:buFont typeface="Wingdings" panose="05000000000000000000" pitchFamily="2" charset="2"/>
              <a:buChar char="Ø"/>
            </a:pPr>
            <a:r>
              <a:rPr lang="en-US" sz="2000" b="1" dirty="0">
                <a:solidFill>
                  <a:schemeClr val="tx2"/>
                </a:solidFill>
                <a:latin typeface="+mn-lt"/>
              </a:rPr>
              <a:t>From Worst to Best: (1) Taxable Interest, short-term capital gain and other “ordinary” income (40% tax rate), (2) Long-term capital gain and qualified dividends (20% tax rate), (3) Tax free (Plus Complications, such as SALT, Deductions, Section 199A, and so on). </a:t>
            </a:r>
          </a:p>
          <a:p>
            <a:pPr lvl="1">
              <a:spcBef>
                <a:spcPts val="0"/>
              </a:spcBef>
              <a:spcAft>
                <a:spcPts val="0"/>
              </a:spcAft>
              <a:buFont typeface="Wingdings" panose="05000000000000000000" pitchFamily="2" charset="2"/>
              <a:buChar char="Ø"/>
            </a:pPr>
            <a:endParaRPr lang="en-US" sz="2000" b="1" dirty="0">
              <a:solidFill>
                <a:schemeClr val="tx2"/>
              </a:solidFill>
              <a:latin typeface="+mn-lt"/>
            </a:endParaRPr>
          </a:p>
          <a:p>
            <a:pPr lvl="1">
              <a:spcBef>
                <a:spcPts val="0"/>
              </a:spcBef>
              <a:spcAft>
                <a:spcPts val="0"/>
              </a:spcAft>
              <a:buFont typeface="Wingdings" panose="05000000000000000000" pitchFamily="2" charset="2"/>
              <a:buChar char="Ø"/>
            </a:pPr>
            <a:r>
              <a:rPr lang="en-US" sz="2000" b="1" dirty="0">
                <a:solidFill>
                  <a:schemeClr val="tx2"/>
                </a:solidFill>
                <a:latin typeface="+mn-lt"/>
              </a:rPr>
              <a:t>But the market tends to “even” out returns based, in part, on taxation of the return</a:t>
            </a:r>
          </a:p>
          <a:p>
            <a:pPr lvl="2">
              <a:spcBef>
                <a:spcPts val="0"/>
              </a:spcBef>
              <a:spcAft>
                <a:spcPts val="0"/>
              </a:spcAft>
              <a:buFont typeface="Wingdings" panose="05000000000000000000" pitchFamily="2" charset="2"/>
              <a:buChar char="Ø"/>
            </a:pPr>
            <a:r>
              <a:rPr lang="en-US" sz="2000" b="1" dirty="0">
                <a:solidFill>
                  <a:schemeClr val="tx2"/>
                </a:solidFill>
                <a:latin typeface="+mn-lt"/>
              </a:rPr>
              <a:t>Which is better: 10% annual taxable return or 6% annual tax free return?</a:t>
            </a:r>
          </a:p>
          <a:p>
            <a:pPr lvl="2">
              <a:spcBef>
                <a:spcPts val="0"/>
              </a:spcBef>
              <a:spcAft>
                <a:spcPts val="0"/>
              </a:spcAft>
              <a:buFont typeface="Wingdings" panose="05000000000000000000" pitchFamily="2" charset="2"/>
              <a:buChar char="Ø"/>
            </a:pPr>
            <a:endParaRPr lang="en-US" sz="2000" b="1" dirty="0">
              <a:solidFill>
                <a:schemeClr val="tx2"/>
              </a:solidFill>
              <a:latin typeface="+mn-lt"/>
            </a:endParaRPr>
          </a:p>
          <a:p>
            <a:pPr lvl="2">
              <a:spcBef>
                <a:spcPts val="0"/>
              </a:spcBef>
              <a:spcAft>
                <a:spcPts val="0"/>
              </a:spcAft>
              <a:buFont typeface="Wingdings" panose="05000000000000000000" pitchFamily="2" charset="2"/>
              <a:buChar char="Ø"/>
            </a:pPr>
            <a:r>
              <a:rPr lang="en-US" sz="2000" b="1" dirty="0">
                <a:solidFill>
                  <a:schemeClr val="tx2"/>
                </a:solidFill>
                <a:latin typeface="+mn-lt"/>
              </a:rPr>
              <a:t>At a 50% tax bracket, the net (after tax) return on the 10% taxable return is 5% which is less than the 6% tax free return</a:t>
            </a:r>
          </a:p>
          <a:p>
            <a:pPr lvl="2">
              <a:spcBef>
                <a:spcPts val="0"/>
              </a:spcBef>
              <a:spcAft>
                <a:spcPts val="0"/>
              </a:spcAft>
              <a:buFont typeface="Wingdings" panose="05000000000000000000" pitchFamily="2" charset="2"/>
              <a:buChar char="Ø"/>
            </a:pPr>
            <a:endParaRPr lang="en-US" sz="2000" b="1" dirty="0">
              <a:solidFill>
                <a:schemeClr val="tx2"/>
              </a:solidFill>
              <a:latin typeface="+mn-lt"/>
            </a:endParaRPr>
          </a:p>
          <a:p>
            <a:pPr lvl="2">
              <a:spcBef>
                <a:spcPts val="0"/>
              </a:spcBef>
              <a:spcAft>
                <a:spcPts val="0"/>
              </a:spcAft>
              <a:buFont typeface="Wingdings" panose="05000000000000000000" pitchFamily="2" charset="2"/>
              <a:buChar char="Ø"/>
            </a:pPr>
            <a:r>
              <a:rPr lang="en-US" sz="2000" b="1" dirty="0">
                <a:solidFill>
                  <a:schemeClr val="tx2"/>
                </a:solidFill>
                <a:latin typeface="+mn-lt"/>
              </a:rPr>
              <a:t>At a 40% tax bracket, the net (after tax) return on the 10% taxable return is 6%, the same as the 6% tax free return</a:t>
            </a:r>
          </a:p>
          <a:p>
            <a:pPr lvl="2">
              <a:spcBef>
                <a:spcPts val="0"/>
              </a:spcBef>
              <a:spcAft>
                <a:spcPts val="0"/>
              </a:spcAft>
              <a:buFont typeface="Wingdings" panose="05000000000000000000" pitchFamily="2" charset="2"/>
              <a:buChar char="Ø"/>
            </a:pPr>
            <a:endParaRPr lang="en-US" sz="2000" b="1" dirty="0">
              <a:solidFill>
                <a:schemeClr val="tx2"/>
              </a:solidFill>
              <a:latin typeface="+mn-lt"/>
            </a:endParaRPr>
          </a:p>
          <a:p>
            <a:pPr lvl="2">
              <a:spcBef>
                <a:spcPts val="0"/>
              </a:spcBef>
              <a:spcAft>
                <a:spcPts val="0"/>
              </a:spcAft>
              <a:buFont typeface="Wingdings" panose="05000000000000000000" pitchFamily="2" charset="2"/>
              <a:buChar char="Ø"/>
            </a:pPr>
            <a:r>
              <a:rPr lang="en-US" sz="2000" b="1" dirty="0">
                <a:solidFill>
                  <a:schemeClr val="tx2"/>
                </a:solidFill>
                <a:latin typeface="+mn-lt"/>
              </a:rPr>
              <a:t>At a 30% tax bracket, the net (after tax) return on the 10% taxable return is 7% which is more than the 6% tax free return</a:t>
            </a:r>
          </a:p>
          <a:p>
            <a:pPr lvl="2">
              <a:spcBef>
                <a:spcPts val="0"/>
              </a:spcBef>
              <a:spcAft>
                <a:spcPts val="0"/>
              </a:spcAft>
              <a:buFont typeface="Wingdings" panose="05000000000000000000" pitchFamily="2" charset="2"/>
              <a:buChar char="Ø"/>
            </a:pPr>
            <a:endParaRPr lang="en-US" sz="2000" b="1" dirty="0">
              <a:solidFill>
                <a:schemeClr val="tx2"/>
              </a:solidFill>
            </a:endParaRPr>
          </a:p>
          <a:p>
            <a:pPr lvl="2">
              <a:spcBef>
                <a:spcPts val="0"/>
              </a:spcBef>
              <a:spcAft>
                <a:spcPts val="0"/>
              </a:spcAft>
              <a:buFont typeface="Wingdings" panose="05000000000000000000" pitchFamily="2" charset="2"/>
              <a:buChar char="Ø"/>
            </a:pPr>
            <a:endParaRPr lang="en-US" sz="2000" b="1" dirty="0">
              <a:solidFill>
                <a:schemeClr val="tx2"/>
              </a:solidFill>
              <a:latin typeface="+mn-lt"/>
            </a:endParaRPr>
          </a:p>
          <a:p>
            <a:pPr lvl="2">
              <a:spcBef>
                <a:spcPts val="0"/>
              </a:spcBef>
              <a:spcAft>
                <a:spcPts val="0"/>
              </a:spcAft>
              <a:buFont typeface="Wingdings" panose="05000000000000000000" pitchFamily="2" charset="2"/>
              <a:buChar char="Ø"/>
            </a:pPr>
            <a:endParaRPr lang="en-US" sz="2000" b="1" dirty="0">
              <a:solidFill>
                <a:schemeClr val="tx2"/>
              </a:solidFill>
              <a:latin typeface="+mn-lt"/>
            </a:endParaRPr>
          </a:p>
          <a:p>
            <a:pPr>
              <a:spcBef>
                <a:spcPts val="0"/>
              </a:spcBef>
              <a:spcAft>
                <a:spcPts val="0"/>
              </a:spcAft>
            </a:pPr>
            <a:r>
              <a:rPr lang="en-US" sz="1200" dirty="0">
                <a:latin typeface="+mn-lt"/>
              </a:rPr>
              <a:t>(</a:t>
            </a: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17</a:t>
            </a:fld>
            <a:endParaRPr lang="en-US" dirty="0"/>
          </a:p>
        </p:txBody>
      </p:sp>
      <p:sp>
        <p:nvSpPr>
          <p:cNvPr id="4" name="TextBox 3"/>
          <p:cNvSpPr txBox="1"/>
          <p:nvPr/>
        </p:nvSpPr>
        <p:spPr>
          <a:xfrm>
            <a:off x="228600" y="152400"/>
            <a:ext cx="6629400" cy="800219"/>
          </a:xfrm>
          <a:prstGeom prst="rect">
            <a:avLst/>
          </a:prstGeom>
          <a:noFill/>
        </p:spPr>
        <p:txBody>
          <a:bodyPr wrap="square" rtlCol="0">
            <a:spAutoFit/>
          </a:bodyPr>
          <a:lstStyle/>
          <a:p>
            <a:pPr algn="l"/>
            <a:r>
              <a:rPr lang="en-US" sz="2800" b="1" dirty="0">
                <a:solidFill>
                  <a:schemeClr val="tx2"/>
                </a:solidFill>
              </a:rPr>
              <a:t>Tax Reduction by Category of Investment</a:t>
            </a:r>
          </a:p>
          <a:p>
            <a:pPr algn="l"/>
            <a:r>
              <a:rPr lang="en-US" dirty="0"/>
              <a:t> </a:t>
            </a:r>
          </a:p>
        </p:txBody>
      </p:sp>
    </p:spTree>
    <p:extLst>
      <p:ext uri="{BB962C8B-B14F-4D97-AF65-F5344CB8AC3E}">
        <p14:creationId xmlns:p14="http://schemas.microsoft.com/office/powerpoint/2010/main" val="258236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spcBef>
                <a:spcPts val="0"/>
              </a:spcBef>
              <a:spcAft>
                <a:spcPts val="0"/>
              </a:spcAft>
              <a:buFont typeface="Wingdings" panose="05000000000000000000" pitchFamily="2" charset="2"/>
              <a:buChar char="Ø"/>
            </a:pPr>
            <a:r>
              <a:rPr lang="en-US" sz="2200" b="1" dirty="0">
                <a:solidFill>
                  <a:schemeClr val="tx2"/>
                </a:solidFill>
                <a:latin typeface="+mn-lt"/>
              </a:rPr>
              <a:t>Buy and Hold</a:t>
            </a:r>
          </a:p>
          <a:p>
            <a:pPr lvl="2">
              <a:spcBef>
                <a:spcPts val="0"/>
              </a:spcBef>
              <a:spcAft>
                <a:spcPts val="0"/>
              </a:spcAft>
              <a:buFont typeface="Wingdings" panose="05000000000000000000" pitchFamily="2" charset="2"/>
              <a:buChar char="Ø"/>
            </a:pPr>
            <a:r>
              <a:rPr lang="en-US" sz="2200" b="1" dirty="0">
                <a:solidFill>
                  <a:schemeClr val="tx2"/>
                </a:solidFill>
                <a:latin typeface="+mn-lt"/>
              </a:rPr>
              <a:t>Advantages of a permanent buy and hold investment strategy</a:t>
            </a:r>
          </a:p>
          <a:p>
            <a:pPr lvl="3">
              <a:spcBef>
                <a:spcPts val="0"/>
              </a:spcBef>
              <a:spcAft>
                <a:spcPts val="0"/>
              </a:spcAft>
              <a:buFont typeface="Wingdings" panose="05000000000000000000" pitchFamily="2" charset="2"/>
              <a:buChar char="Ø"/>
            </a:pPr>
            <a:r>
              <a:rPr lang="en-US" sz="2200" b="1" dirty="0">
                <a:solidFill>
                  <a:schemeClr val="tx2"/>
                </a:solidFill>
                <a:latin typeface="+mn-lt"/>
              </a:rPr>
              <a:t>Complete tax postponement </a:t>
            </a:r>
          </a:p>
          <a:p>
            <a:pPr lvl="3">
              <a:spcBef>
                <a:spcPts val="0"/>
              </a:spcBef>
              <a:spcAft>
                <a:spcPts val="0"/>
              </a:spcAft>
              <a:buFont typeface="Wingdings" panose="05000000000000000000" pitchFamily="2" charset="2"/>
              <a:buChar char="Ø"/>
            </a:pPr>
            <a:r>
              <a:rPr lang="en-US" sz="2200" b="1" dirty="0">
                <a:solidFill>
                  <a:schemeClr val="tx2"/>
                </a:solidFill>
                <a:latin typeface="+mn-lt"/>
              </a:rPr>
              <a:t>Irrelevant if no growth (and only current return, such as interest or dividends)</a:t>
            </a:r>
          </a:p>
          <a:p>
            <a:pPr lvl="3">
              <a:spcBef>
                <a:spcPts val="0"/>
              </a:spcBef>
              <a:spcAft>
                <a:spcPts val="0"/>
              </a:spcAft>
              <a:buFont typeface="Wingdings" panose="05000000000000000000" pitchFamily="2" charset="2"/>
              <a:buChar char="Ø"/>
            </a:pPr>
            <a:r>
              <a:rPr lang="en-US" sz="2200" b="1" dirty="0">
                <a:solidFill>
                  <a:schemeClr val="tx2"/>
                </a:solidFill>
                <a:latin typeface="+mn-lt"/>
              </a:rPr>
              <a:t>Income tax free “step up” in basis at death (if no IRD)</a:t>
            </a:r>
          </a:p>
          <a:p>
            <a:pPr lvl="3">
              <a:spcBef>
                <a:spcPts val="0"/>
              </a:spcBef>
              <a:spcAft>
                <a:spcPts val="0"/>
              </a:spcAft>
              <a:buFont typeface="Wingdings" panose="05000000000000000000" pitchFamily="2" charset="2"/>
              <a:buChar char="Ø"/>
            </a:pPr>
            <a:endParaRPr lang="en-US" sz="2200" b="1" dirty="0">
              <a:solidFill>
                <a:schemeClr val="tx2"/>
              </a:solidFill>
              <a:latin typeface="+mn-lt"/>
            </a:endParaRPr>
          </a:p>
          <a:p>
            <a:pPr lvl="2">
              <a:spcBef>
                <a:spcPts val="0"/>
              </a:spcBef>
              <a:spcAft>
                <a:spcPts val="0"/>
              </a:spcAft>
              <a:buFont typeface="Wingdings" panose="05000000000000000000" pitchFamily="2" charset="2"/>
              <a:buChar char="Ø"/>
            </a:pPr>
            <a:r>
              <a:rPr lang="en-US" sz="2200" b="1" dirty="0">
                <a:solidFill>
                  <a:schemeClr val="tx2"/>
                </a:solidFill>
                <a:latin typeface="+mn-lt"/>
              </a:rPr>
              <a:t>Disadvantages of a buy and hold investment strategy</a:t>
            </a:r>
          </a:p>
          <a:p>
            <a:pPr lvl="3">
              <a:spcBef>
                <a:spcPts val="0"/>
              </a:spcBef>
              <a:spcAft>
                <a:spcPts val="0"/>
              </a:spcAft>
              <a:buFont typeface="Wingdings" panose="05000000000000000000" pitchFamily="2" charset="2"/>
              <a:buChar char="Ø"/>
            </a:pPr>
            <a:r>
              <a:rPr lang="en-US" sz="2200" b="1" dirty="0">
                <a:solidFill>
                  <a:schemeClr val="tx2"/>
                </a:solidFill>
                <a:latin typeface="+mn-lt"/>
              </a:rPr>
              <a:t>Missing out on other (better) investment opportunities</a:t>
            </a:r>
          </a:p>
          <a:p>
            <a:pPr lvl="3">
              <a:spcBef>
                <a:spcPts val="0"/>
              </a:spcBef>
              <a:spcAft>
                <a:spcPts val="0"/>
              </a:spcAft>
              <a:buFont typeface="Wingdings" panose="05000000000000000000" pitchFamily="2" charset="2"/>
              <a:buChar char="Ø"/>
            </a:pPr>
            <a:r>
              <a:rPr lang="en-US" sz="2200" b="1" dirty="0">
                <a:solidFill>
                  <a:schemeClr val="tx2"/>
                </a:solidFill>
                <a:latin typeface="+mn-lt"/>
              </a:rPr>
              <a:t>Tax cost of cashing out to change investments (but that may be the case whenever the investor wishes to change investments) except when the investment’s value has not appreciated (e.g., municipal bond or Section 1031 real estate)</a:t>
            </a:r>
          </a:p>
          <a:p>
            <a:pPr marL="1371600" lvl="3" indent="0">
              <a:spcBef>
                <a:spcPts val="0"/>
              </a:spcBef>
              <a:spcAft>
                <a:spcPts val="0"/>
              </a:spcAft>
              <a:buNone/>
            </a:pPr>
            <a:r>
              <a:rPr lang="en-US" sz="2200" b="1" dirty="0">
                <a:solidFill>
                  <a:schemeClr val="tx2"/>
                </a:solidFill>
                <a:latin typeface="+mn-lt"/>
              </a:rPr>
              <a:t>Note: The Tax Law Will Change	</a:t>
            </a:r>
          </a:p>
          <a:p>
            <a:pPr lvl="3">
              <a:spcBef>
                <a:spcPts val="0"/>
              </a:spcBef>
              <a:spcAft>
                <a:spcPts val="0"/>
              </a:spcAft>
              <a:buFont typeface="Courier New" panose="02070309020205020404" pitchFamily="49" charset="0"/>
              <a:buChar char="o"/>
            </a:pPr>
            <a:endParaRPr lang="en-US" sz="2200" b="1" dirty="0">
              <a:solidFill>
                <a:schemeClr val="tx2"/>
              </a:solidFill>
              <a:latin typeface="+mn-lt"/>
            </a:endParaRPr>
          </a:p>
          <a:p>
            <a:pPr>
              <a:spcBef>
                <a:spcPts val="0"/>
              </a:spcBef>
              <a:spcAft>
                <a:spcPts val="0"/>
              </a:spcAft>
            </a:pPr>
            <a:endParaRPr lang="en-US" sz="1200" dirty="0">
              <a:latin typeface="+mn-lt"/>
            </a:endParaRP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18</a:t>
            </a:fld>
            <a:endParaRPr lang="en-US" dirty="0"/>
          </a:p>
        </p:txBody>
      </p:sp>
      <p:sp>
        <p:nvSpPr>
          <p:cNvPr id="4" name="TextBox 3"/>
          <p:cNvSpPr txBox="1"/>
          <p:nvPr/>
        </p:nvSpPr>
        <p:spPr>
          <a:xfrm>
            <a:off x="228600" y="152400"/>
            <a:ext cx="6629400" cy="523220"/>
          </a:xfrm>
          <a:prstGeom prst="rect">
            <a:avLst/>
          </a:prstGeom>
          <a:noFill/>
        </p:spPr>
        <p:txBody>
          <a:bodyPr wrap="square" rtlCol="0">
            <a:spAutoFit/>
          </a:bodyPr>
          <a:lstStyle/>
          <a:p>
            <a:pPr algn="l"/>
            <a:r>
              <a:rPr lang="en-US" sz="2800" b="1" dirty="0">
                <a:solidFill>
                  <a:schemeClr val="tx2"/>
                </a:solidFill>
                <a:latin typeface="+mj-lt"/>
              </a:rPr>
              <a:t>By and Hold Investment Strategies</a:t>
            </a:r>
            <a:r>
              <a:rPr lang="en-US" dirty="0"/>
              <a:t> </a:t>
            </a:r>
          </a:p>
        </p:txBody>
      </p:sp>
    </p:spTree>
    <p:extLst>
      <p:ext uri="{BB962C8B-B14F-4D97-AF65-F5344CB8AC3E}">
        <p14:creationId xmlns:p14="http://schemas.microsoft.com/office/powerpoint/2010/main" val="42351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spcBef>
                <a:spcPts val="0"/>
              </a:spcBef>
              <a:spcAft>
                <a:spcPts val="0"/>
              </a:spcAft>
              <a:buFont typeface="Wingdings" panose="05000000000000000000" pitchFamily="2" charset="2"/>
              <a:buChar char="Ø"/>
            </a:pPr>
            <a:r>
              <a:rPr lang="en-US" sz="2000" b="1" dirty="0">
                <a:solidFill>
                  <a:schemeClr val="tx2"/>
                </a:solidFill>
                <a:latin typeface="+mn-lt"/>
              </a:rPr>
              <a:t>IRAs and qualified retirement plans</a:t>
            </a:r>
          </a:p>
          <a:p>
            <a:pPr lvl="2">
              <a:spcBef>
                <a:spcPts val="0"/>
              </a:spcBef>
              <a:spcAft>
                <a:spcPts val="0"/>
              </a:spcAft>
              <a:buFont typeface="Wingdings" panose="05000000000000000000" pitchFamily="2" charset="2"/>
              <a:buChar char="Ø"/>
            </a:pPr>
            <a:r>
              <a:rPr lang="en-US" sz="2000" b="1" dirty="0">
                <a:solidFill>
                  <a:schemeClr val="tx2"/>
                </a:solidFill>
                <a:latin typeface="+mn-lt"/>
              </a:rPr>
              <a:t>Advantages</a:t>
            </a:r>
          </a:p>
          <a:p>
            <a:pPr lvl="3">
              <a:spcBef>
                <a:spcPts val="0"/>
              </a:spcBef>
              <a:spcAft>
                <a:spcPts val="0"/>
              </a:spcAft>
              <a:buFont typeface="Wingdings" panose="05000000000000000000" pitchFamily="2" charset="2"/>
              <a:buChar char="Ø"/>
            </a:pPr>
            <a:r>
              <a:rPr lang="en-US" sz="2000" b="1" dirty="0">
                <a:solidFill>
                  <a:schemeClr val="tx2"/>
                </a:solidFill>
                <a:latin typeface="+mn-lt"/>
              </a:rPr>
              <a:t>Tax deferrals (no tax cost to change investments)</a:t>
            </a:r>
          </a:p>
          <a:p>
            <a:pPr lvl="3">
              <a:spcBef>
                <a:spcPts val="0"/>
              </a:spcBef>
              <a:spcAft>
                <a:spcPts val="0"/>
              </a:spcAft>
              <a:buFont typeface="Wingdings" panose="05000000000000000000" pitchFamily="2" charset="2"/>
              <a:buChar char="Ø"/>
            </a:pPr>
            <a:r>
              <a:rPr lang="en-US" sz="2000" b="1" dirty="0">
                <a:solidFill>
                  <a:schemeClr val="tx2"/>
                </a:solidFill>
                <a:latin typeface="+mn-lt"/>
              </a:rPr>
              <a:t>Income tax deductible contributions (so compounding and deferral on the income tax not current paid)</a:t>
            </a:r>
          </a:p>
          <a:p>
            <a:pPr lvl="3">
              <a:spcBef>
                <a:spcPts val="0"/>
              </a:spcBef>
              <a:spcAft>
                <a:spcPts val="0"/>
              </a:spcAft>
              <a:buFont typeface="Wingdings" panose="05000000000000000000" pitchFamily="2" charset="2"/>
              <a:buChar char="Ø"/>
            </a:pPr>
            <a:r>
              <a:rPr lang="en-US" sz="2000" b="1" dirty="0">
                <a:solidFill>
                  <a:schemeClr val="tx2"/>
                </a:solidFill>
                <a:latin typeface="+mn-lt"/>
              </a:rPr>
              <a:t>Avoiding tax to change investments</a:t>
            </a:r>
          </a:p>
          <a:p>
            <a:pPr lvl="3">
              <a:spcBef>
                <a:spcPts val="0"/>
              </a:spcBef>
              <a:spcAft>
                <a:spcPts val="0"/>
              </a:spcAft>
              <a:buFont typeface="Wingdings" panose="05000000000000000000" pitchFamily="2" charset="2"/>
              <a:buChar char="Ø"/>
            </a:pPr>
            <a:r>
              <a:rPr lang="en-US" sz="2000" b="1" dirty="0">
                <a:solidFill>
                  <a:schemeClr val="tx2"/>
                </a:solidFill>
                <a:latin typeface="+mn-lt"/>
              </a:rPr>
              <a:t>Asset protection (except some IRAs in some states)</a:t>
            </a:r>
          </a:p>
          <a:p>
            <a:pPr lvl="3">
              <a:spcBef>
                <a:spcPts val="0"/>
              </a:spcBef>
              <a:spcAft>
                <a:spcPts val="0"/>
              </a:spcAft>
              <a:buFont typeface="Wingdings" panose="05000000000000000000" pitchFamily="2" charset="2"/>
              <a:buChar char="Ø"/>
            </a:pPr>
            <a:r>
              <a:rPr lang="en-US" sz="2000" b="1" dirty="0">
                <a:solidFill>
                  <a:schemeClr val="tx2"/>
                </a:solidFill>
                <a:latin typeface="+mn-lt"/>
              </a:rPr>
              <a:t>Avoiding state/local income tax if change in residency (in some cases)</a:t>
            </a:r>
          </a:p>
          <a:p>
            <a:pPr lvl="2">
              <a:spcBef>
                <a:spcPts val="0"/>
              </a:spcBef>
              <a:spcAft>
                <a:spcPts val="0"/>
              </a:spcAft>
              <a:buFont typeface="Wingdings" panose="05000000000000000000" pitchFamily="2" charset="2"/>
              <a:buChar char="Ø"/>
            </a:pPr>
            <a:r>
              <a:rPr lang="en-US" sz="2000" b="1" dirty="0">
                <a:solidFill>
                  <a:schemeClr val="tx2"/>
                </a:solidFill>
                <a:latin typeface="+mn-lt"/>
              </a:rPr>
              <a:t>Disadvantages</a:t>
            </a:r>
          </a:p>
          <a:p>
            <a:pPr lvl="3">
              <a:spcBef>
                <a:spcPts val="0"/>
              </a:spcBef>
              <a:spcAft>
                <a:spcPts val="0"/>
              </a:spcAft>
              <a:buFont typeface="Wingdings" panose="05000000000000000000" pitchFamily="2" charset="2"/>
              <a:buChar char="Ø"/>
            </a:pPr>
            <a:r>
              <a:rPr lang="en-US" sz="2000" b="1" dirty="0">
                <a:solidFill>
                  <a:schemeClr val="tx2"/>
                </a:solidFill>
                <a:latin typeface="+mn-lt"/>
              </a:rPr>
              <a:t>All taxed at ordinary income tax rates</a:t>
            </a:r>
          </a:p>
          <a:p>
            <a:pPr lvl="3">
              <a:spcBef>
                <a:spcPts val="0"/>
              </a:spcBef>
              <a:spcAft>
                <a:spcPts val="0"/>
              </a:spcAft>
              <a:buFont typeface="Wingdings" panose="05000000000000000000" pitchFamily="2" charset="2"/>
              <a:buChar char="Ø"/>
            </a:pPr>
            <a:r>
              <a:rPr lang="en-US" sz="2000" b="1" dirty="0">
                <a:solidFill>
                  <a:schemeClr val="tx2"/>
                </a:solidFill>
                <a:latin typeface="+mn-lt"/>
              </a:rPr>
              <a:t>No estate tax planning available</a:t>
            </a:r>
          </a:p>
          <a:p>
            <a:pPr lvl="3">
              <a:spcBef>
                <a:spcPts val="0"/>
              </a:spcBef>
              <a:spcAft>
                <a:spcPts val="0"/>
              </a:spcAft>
              <a:buFont typeface="Wingdings" panose="05000000000000000000" pitchFamily="2" charset="2"/>
              <a:buChar char="Ø"/>
            </a:pPr>
            <a:r>
              <a:rPr lang="en-US" sz="2000" b="1" dirty="0">
                <a:solidFill>
                  <a:schemeClr val="tx2"/>
                </a:solidFill>
                <a:latin typeface="+mn-lt"/>
              </a:rPr>
              <a:t>Penalty if under age 59 ½ </a:t>
            </a:r>
          </a:p>
          <a:p>
            <a:pPr lvl="3">
              <a:spcBef>
                <a:spcPts val="0"/>
              </a:spcBef>
              <a:spcAft>
                <a:spcPts val="0"/>
              </a:spcAft>
              <a:buFont typeface="Wingdings" panose="05000000000000000000" pitchFamily="2" charset="2"/>
              <a:buChar char="Ø"/>
            </a:pPr>
            <a:r>
              <a:rPr lang="en-US" sz="2000" b="1" dirty="0">
                <a:solidFill>
                  <a:schemeClr val="tx2"/>
                </a:solidFill>
                <a:latin typeface="+mn-lt"/>
              </a:rPr>
              <a:t>Complications for disposition at death</a:t>
            </a:r>
          </a:p>
          <a:p>
            <a:pPr lvl="3">
              <a:spcBef>
                <a:spcPts val="0"/>
              </a:spcBef>
              <a:spcAft>
                <a:spcPts val="0"/>
              </a:spcAft>
              <a:buFont typeface="Wingdings" panose="05000000000000000000" pitchFamily="2" charset="2"/>
              <a:buChar char="Ø"/>
            </a:pPr>
            <a:r>
              <a:rPr lang="en-US" sz="2000" b="1" dirty="0">
                <a:solidFill>
                  <a:schemeClr val="tx2"/>
                </a:solidFill>
                <a:latin typeface="+mn-lt"/>
              </a:rPr>
              <a:t>Complications on reaching at 70 ½ +</a:t>
            </a:r>
          </a:p>
          <a:p>
            <a:pPr lvl="3">
              <a:spcBef>
                <a:spcPts val="0"/>
              </a:spcBef>
              <a:spcAft>
                <a:spcPts val="0"/>
              </a:spcAft>
              <a:buFont typeface="Wingdings" panose="05000000000000000000" pitchFamily="2" charset="2"/>
              <a:buChar char="Ø"/>
            </a:pPr>
            <a:r>
              <a:rPr lang="en-US" sz="2000" b="1" dirty="0">
                <a:solidFill>
                  <a:schemeClr val="tx2"/>
                </a:solidFill>
                <a:latin typeface="+mn-lt"/>
              </a:rPr>
              <a:t>Limitations on investments</a:t>
            </a:r>
          </a:p>
          <a:p>
            <a:pPr lvl="2">
              <a:spcBef>
                <a:spcPts val="0"/>
              </a:spcBef>
              <a:spcAft>
                <a:spcPts val="0"/>
              </a:spcAft>
              <a:buFont typeface="Wingdings" panose="05000000000000000000" pitchFamily="2" charset="2"/>
              <a:buChar char="Ø"/>
            </a:pPr>
            <a:r>
              <a:rPr lang="en-US" sz="2000" b="1" dirty="0">
                <a:solidFill>
                  <a:schemeClr val="tx2"/>
                </a:solidFill>
                <a:latin typeface="+mn-lt"/>
              </a:rPr>
              <a:t>Conversion to a Roth IRA: At least a dozen factors to consider</a:t>
            </a:r>
          </a:p>
          <a:p>
            <a:pPr marL="1371600" lvl="3" indent="0">
              <a:spcBef>
                <a:spcPts val="0"/>
              </a:spcBef>
              <a:spcAft>
                <a:spcPts val="0"/>
              </a:spcAft>
              <a:buNone/>
            </a:pPr>
            <a:endParaRPr lang="en-US" sz="2000" b="1" dirty="0">
              <a:solidFill>
                <a:schemeClr val="tx2"/>
              </a:solidFill>
              <a:latin typeface="+mn-lt"/>
            </a:endParaRPr>
          </a:p>
          <a:p>
            <a:pPr>
              <a:spcBef>
                <a:spcPts val="0"/>
              </a:spcBef>
              <a:spcAft>
                <a:spcPts val="0"/>
              </a:spcAft>
            </a:pPr>
            <a:endParaRPr lang="en-US" sz="1200" dirty="0">
              <a:latin typeface="+mn-lt"/>
            </a:endParaRP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19</a:t>
            </a:fld>
            <a:endParaRPr lang="en-US" dirty="0"/>
          </a:p>
        </p:txBody>
      </p:sp>
      <p:sp>
        <p:nvSpPr>
          <p:cNvPr id="4" name="TextBox 3"/>
          <p:cNvSpPr txBox="1"/>
          <p:nvPr/>
        </p:nvSpPr>
        <p:spPr>
          <a:xfrm>
            <a:off x="228600" y="152400"/>
            <a:ext cx="5029200" cy="523220"/>
          </a:xfrm>
          <a:prstGeom prst="rect">
            <a:avLst/>
          </a:prstGeom>
          <a:noFill/>
        </p:spPr>
        <p:txBody>
          <a:bodyPr wrap="square" rtlCol="0">
            <a:spAutoFit/>
          </a:bodyPr>
          <a:lstStyle/>
          <a:p>
            <a:pPr algn="l"/>
            <a:r>
              <a:rPr lang="en-US" sz="2800" b="1" dirty="0">
                <a:solidFill>
                  <a:schemeClr val="tx2"/>
                </a:solidFill>
                <a:latin typeface="+mj-lt"/>
              </a:rPr>
              <a:t>“Qualified” Retirement Vehicles</a:t>
            </a:r>
            <a:r>
              <a:rPr lang="en-US" dirty="0"/>
              <a:t> </a:t>
            </a:r>
          </a:p>
        </p:txBody>
      </p:sp>
    </p:spTree>
    <p:extLst>
      <p:ext uri="{BB962C8B-B14F-4D97-AF65-F5344CB8AC3E}">
        <p14:creationId xmlns:p14="http://schemas.microsoft.com/office/powerpoint/2010/main" val="1227181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2</a:t>
            </a:fld>
            <a:endParaRPr lang="en-US" dirty="0"/>
          </a:p>
        </p:txBody>
      </p:sp>
      <p:sp>
        <p:nvSpPr>
          <p:cNvPr id="2" name="Rectangle 1"/>
          <p:cNvSpPr/>
          <p:nvPr/>
        </p:nvSpPr>
        <p:spPr>
          <a:xfrm>
            <a:off x="457200" y="762000"/>
            <a:ext cx="8305800" cy="6002412"/>
          </a:xfrm>
          <a:prstGeom prst="rect">
            <a:avLst/>
          </a:prstGeom>
        </p:spPr>
        <p:txBody>
          <a:bodyPr wrap="square">
            <a:spAutoFit/>
          </a:bodyPr>
          <a:lstStyle/>
          <a:p>
            <a:pPr marR="0" lvl="0" algn="l">
              <a:lnSpc>
                <a:spcPct val="107000"/>
              </a:lnSpc>
              <a:spcBef>
                <a:spcPts val="0"/>
              </a:spcBef>
              <a:spcAft>
                <a:spcPts val="0"/>
              </a:spcAft>
            </a:pPr>
            <a:endPar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GRATs</a:t>
            </a: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Planning for Retirement</a:t>
            </a: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QPRTs</a:t>
            </a: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Planning to Fund the Education of Descendants</a:t>
            </a: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Installment Sales to Grantor Trusts</a:t>
            </a: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Charitable Lead Trusts</a:t>
            </a: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Gifts to Long Term Trust (Using the Enhanced Exemption)</a:t>
            </a: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Low Interest Loans</a:t>
            </a: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Building Great Wealth </a:t>
            </a:r>
          </a:p>
          <a:p>
            <a:pPr marR="0" lvl="0" algn="l">
              <a:lnSpc>
                <a:spcPct val="107000"/>
              </a:lnSpc>
              <a:spcBef>
                <a:spcPts val="0"/>
              </a:spcBef>
              <a:spcAft>
                <a:spcPts val="0"/>
              </a:spcAft>
            </a:pPr>
            <a:endParaRPr lang="en-US" sz="2400" kern="0"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endParaRPr>
          </a:p>
          <a:p>
            <a:pPr marR="0" lvl="0" algn="l">
              <a:lnSpc>
                <a:spcPct val="107000"/>
              </a:lnSpc>
              <a:spcBef>
                <a:spcPts val="0"/>
              </a:spcBef>
              <a:spcAft>
                <a:spcPts val="0"/>
              </a:spcAft>
            </a:pPr>
            <a:r>
              <a:rPr lang="en-US" sz="2400" kern="0"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400" b="1" kern="0" dirty="0">
                <a:solidFill>
                  <a:schemeClr val="tx2"/>
                </a:solidFill>
                <a:latin typeface="+mn-lt"/>
                <a:ea typeface="Times New Roman" panose="02020603050405020304" pitchFamily="18" charset="0"/>
                <a:cs typeface="Times New Roman" panose="02020603050405020304" pitchFamily="18" charset="0"/>
              </a:rPr>
              <a:t>Or What Makes Them All Successful (Or Not)?</a:t>
            </a:r>
            <a:endParaRPr lang="en-US" sz="2400" b="1" dirty="0">
              <a:solidFill>
                <a:schemeClr val="tx2"/>
              </a:solidFill>
              <a:latin typeface="+mn-lt"/>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endParaRPr lang="en-US" sz="2400" b="1"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r>
              <a:rPr lang="en-US" sz="2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Investment Success (or Failure) </a:t>
            </a:r>
          </a:p>
          <a:p>
            <a:pPr marL="342900" marR="0" lvl="0" indent="-342900" algn="l">
              <a:lnSpc>
                <a:spcPct val="107000"/>
              </a:lnSpc>
              <a:spcBef>
                <a:spcPts val="0"/>
              </a:spcBef>
              <a:spcAft>
                <a:spcPts val="0"/>
              </a:spcAft>
              <a:buFont typeface="Wingdings" panose="05000000000000000000" pitchFamily="2" charset="2"/>
              <a:buChar char="Ø"/>
            </a:pPr>
            <a:endParaRPr lang="en-US" sz="2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52400" y="152400"/>
            <a:ext cx="6629400" cy="532903"/>
          </a:xfrm>
          <a:prstGeom prst="rect">
            <a:avLst/>
          </a:prstGeom>
        </p:spPr>
        <p:txBody>
          <a:bodyPr wrap="square">
            <a:spAutoFit/>
          </a:bodyPr>
          <a:lstStyle/>
          <a:p>
            <a:pPr marR="0" lvl="0" algn="l">
              <a:lnSpc>
                <a:spcPct val="107000"/>
              </a:lnSpc>
              <a:spcBef>
                <a:spcPts val="0"/>
              </a:spcBef>
              <a:spcAft>
                <a:spcPts val="0"/>
              </a:spcAft>
            </a:pPr>
            <a:r>
              <a:rPr lang="en-US" sz="2800" b="1" dirty="0">
                <a:solidFill>
                  <a:schemeClr val="tx2"/>
                </a:solidFill>
                <a:latin typeface="+mj-lt"/>
                <a:ea typeface="Times New Roman" panose="02020603050405020304" pitchFamily="18" charset="0"/>
                <a:cs typeface="Times New Roman" panose="02020603050405020304" pitchFamily="18" charset="0"/>
              </a:rPr>
              <a:t>What Do the Following Have in Common? </a:t>
            </a:r>
          </a:p>
        </p:txBody>
      </p:sp>
    </p:spTree>
    <p:extLst>
      <p:ext uri="{BB962C8B-B14F-4D97-AF65-F5344CB8AC3E}">
        <p14:creationId xmlns:p14="http://schemas.microsoft.com/office/powerpoint/2010/main" val="200283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295400"/>
            <a:ext cx="8396416" cy="4835010"/>
          </a:xfrm>
        </p:spPr>
        <p:txBody>
          <a:bodyPr/>
          <a:lstStyle/>
          <a:p>
            <a:pPr lvl="2">
              <a:spcBef>
                <a:spcPts val="0"/>
              </a:spcBef>
              <a:spcAft>
                <a:spcPts val="0"/>
              </a:spcAft>
              <a:buFont typeface="Wingdings" panose="05000000000000000000" pitchFamily="2" charset="2"/>
              <a:buChar char="Ø"/>
            </a:pPr>
            <a:r>
              <a:rPr lang="en-US" sz="2400" b="1" dirty="0">
                <a:solidFill>
                  <a:schemeClr val="tx2"/>
                </a:solidFill>
                <a:latin typeface="+mj-lt"/>
              </a:rPr>
              <a:t>Advantages</a:t>
            </a:r>
          </a:p>
          <a:p>
            <a:pPr lvl="3">
              <a:spcBef>
                <a:spcPts val="0"/>
              </a:spcBef>
              <a:spcAft>
                <a:spcPts val="0"/>
              </a:spcAft>
              <a:buFont typeface="Wingdings" panose="05000000000000000000" pitchFamily="2" charset="2"/>
              <a:buChar char="Ø"/>
            </a:pPr>
            <a:r>
              <a:rPr lang="en-US" sz="2400" b="1" dirty="0">
                <a:solidFill>
                  <a:schemeClr val="tx2"/>
                </a:solidFill>
                <a:latin typeface="+mj-lt"/>
              </a:rPr>
              <a:t>Tax deferral </a:t>
            </a:r>
          </a:p>
          <a:p>
            <a:pPr lvl="3">
              <a:spcBef>
                <a:spcPts val="0"/>
              </a:spcBef>
              <a:spcAft>
                <a:spcPts val="0"/>
              </a:spcAft>
              <a:buFont typeface="Wingdings" panose="05000000000000000000" pitchFamily="2" charset="2"/>
              <a:buChar char="Ø"/>
            </a:pPr>
            <a:r>
              <a:rPr lang="en-US" sz="2400" b="1" dirty="0">
                <a:solidFill>
                  <a:schemeClr val="tx2"/>
                </a:solidFill>
                <a:latin typeface="+mj-lt"/>
              </a:rPr>
              <a:t>Limitations on investment choice (unless PPVA)</a:t>
            </a:r>
          </a:p>
          <a:p>
            <a:pPr lvl="3">
              <a:spcBef>
                <a:spcPts val="0"/>
              </a:spcBef>
              <a:spcAft>
                <a:spcPts val="0"/>
              </a:spcAft>
              <a:buFont typeface="Wingdings" panose="05000000000000000000" pitchFamily="2" charset="2"/>
              <a:buChar char="Ø"/>
            </a:pPr>
            <a:r>
              <a:rPr lang="en-US" sz="2400" b="1" dirty="0">
                <a:solidFill>
                  <a:schemeClr val="tx2"/>
                </a:solidFill>
                <a:latin typeface="+mj-lt"/>
              </a:rPr>
              <a:t>Avoiding tax in changing investments</a:t>
            </a:r>
          </a:p>
          <a:p>
            <a:pPr lvl="3">
              <a:spcBef>
                <a:spcPts val="0"/>
              </a:spcBef>
              <a:spcAft>
                <a:spcPts val="0"/>
              </a:spcAft>
              <a:buFont typeface="Wingdings" panose="05000000000000000000" pitchFamily="2" charset="2"/>
              <a:buChar char="Ø"/>
            </a:pPr>
            <a:r>
              <a:rPr lang="en-US" sz="2400" b="1" dirty="0">
                <a:solidFill>
                  <a:schemeClr val="tx2"/>
                </a:solidFill>
                <a:latin typeface="+mj-lt"/>
              </a:rPr>
              <a:t>Asset protection (in some states)</a:t>
            </a:r>
          </a:p>
          <a:p>
            <a:pPr lvl="3">
              <a:spcBef>
                <a:spcPts val="0"/>
              </a:spcBef>
              <a:spcAft>
                <a:spcPts val="0"/>
              </a:spcAft>
              <a:buFont typeface="Wingdings" panose="05000000000000000000" pitchFamily="2" charset="2"/>
              <a:buChar char="Ø"/>
            </a:pPr>
            <a:r>
              <a:rPr lang="en-US" sz="2400" b="1" dirty="0">
                <a:solidFill>
                  <a:schemeClr val="tx2"/>
                </a:solidFill>
                <a:latin typeface="+mj-lt"/>
              </a:rPr>
              <a:t>Avoiding state/local income tax if change in residency (in some cases)</a:t>
            </a:r>
          </a:p>
          <a:p>
            <a:pPr lvl="2">
              <a:spcBef>
                <a:spcPts val="0"/>
              </a:spcBef>
              <a:spcAft>
                <a:spcPts val="0"/>
              </a:spcAft>
              <a:buFont typeface="Wingdings" panose="05000000000000000000" pitchFamily="2" charset="2"/>
              <a:buChar char="Ø"/>
            </a:pPr>
            <a:r>
              <a:rPr lang="en-US" sz="2400" b="1" dirty="0">
                <a:solidFill>
                  <a:schemeClr val="tx2"/>
                </a:solidFill>
                <a:latin typeface="+mj-lt"/>
              </a:rPr>
              <a:t>Disadvantages</a:t>
            </a:r>
          </a:p>
          <a:p>
            <a:pPr lvl="3">
              <a:spcBef>
                <a:spcPts val="0"/>
              </a:spcBef>
              <a:spcAft>
                <a:spcPts val="0"/>
              </a:spcAft>
              <a:buFont typeface="Wingdings" panose="05000000000000000000" pitchFamily="2" charset="2"/>
              <a:buChar char="Ø"/>
            </a:pPr>
            <a:r>
              <a:rPr lang="en-US" sz="2400" b="1" dirty="0">
                <a:solidFill>
                  <a:schemeClr val="tx2"/>
                </a:solidFill>
                <a:latin typeface="+mj-lt"/>
              </a:rPr>
              <a:t>All taxed at ordinary income tax rates</a:t>
            </a:r>
          </a:p>
          <a:p>
            <a:pPr lvl="3">
              <a:spcBef>
                <a:spcPts val="0"/>
              </a:spcBef>
              <a:spcAft>
                <a:spcPts val="0"/>
              </a:spcAft>
              <a:buFont typeface="Wingdings" panose="05000000000000000000" pitchFamily="2" charset="2"/>
              <a:buChar char="Ø"/>
            </a:pPr>
            <a:r>
              <a:rPr lang="en-US" sz="2400" b="1" dirty="0">
                <a:solidFill>
                  <a:schemeClr val="tx2"/>
                </a:solidFill>
                <a:latin typeface="+mj-lt"/>
              </a:rPr>
              <a:t>Penalty if under age 59 ½ </a:t>
            </a:r>
          </a:p>
          <a:p>
            <a:pPr lvl="3">
              <a:spcBef>
                <a:spcPts val="0"/>
              </a:spcBef>
              <a:spcAft>
                <a:spcPts val="0"/>
              </a:spcAft>
              <a:buFont typeface="Wingdings" panose="05000000000000000000" pitchFamily="2" charset="2"/>
              <a:buChar char="Ø"/>
            </a:pPr>
            <a:r>
              <a:rPr lang="en-US" sz="2400" b="1" dirty="0">
                <a:solidFill>
                  <a:schemeClr val="tx2"/>
                </a:solidFill>
                <a:latin typeface="+mj-lt"/>
              </a:rPr>
              <a:t>No step up in basis at death (IRD)</a:t>
            </a:r>
          </a:p>
          <a:p>
            <a:pPr lvl="3">
              <a:spcBef>
                <a:spcPts val="0"/>
              </a:spcBef>
              <a:spcAft>
                <a:spcPts val="0"/>
              </a:spcAft>
              <a:buFont typeface="Wingdings" panose="05000000000000000000" pitchFamily="2" charset="2"/>
              <a:buChar char="Ø"/>
            </a:pPr>
            <a:r>
              <a:rPr lang="en-US" sz="2400" b="1" dirty="0">
                <a:solidFill>
                  <a:schemeClr val="tx2"/>
                </a:solidFill>
                <a:latin typeface="+mj-lt"/>
              </a:rPr>
              <a:t>Potential Investor Control issues</a:t>
            </a:r>
            <a:endParaRPr lang="en-US" sz="2400" b="1" dirty="0">
              <a:latin typeface="+mj-lt"/>
            </a:endParaRP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20</a:t>
            </a:fld>
            <a:endParaRPr lang="en-US" dirty="0"/>
          </a:p>
        </p:txBody>
      </p:sp>
      <p:sp>
        <p:nvSpPr>
          <p:cNvPr id="4" name="TextBox 3"/>
          <p:cNvSpPr txBox="1"/>
          <p:nvPr/>
        </p:nvSpPr>
        <p:spPr>
          <a:xfrm>
            <a:off x="533400" y="304800"/>
            <a:ext cx="4953000" cy="1077218"/>
          </a:xfrm>
          <a:prstGeom prst="rect">
            <a:avLst/>
          </a:prstGeom>
          <a:noFill/>
        </p:spPr>
        <p:txBody>
          <a:bodyPr wrap="square" rtlCol="0">
            <a:spAutoFit/>
          </a:bodyPr>
          <a:lstStyle/>
          <a:p>
            <a:pPr algn="l"/>
            <a:r>
              <a:rPr lang="en-US" sz="2800" b="1" dirty="0">
                <a:solidFill>
                  <a:schemeClr val="tx2"/>
                </a:solidFill>
              </a:rPr>
              <a:t>Tax Deferred Annuities</a:t>
            </a:r>
          </a:p>
          <a:p>
            <a:pPr algn="l"/>
            <a:r>
              <a:rPr lang="en-US" dirty="0"/>
              <a:t> </a:t>
            </a:r>
          </a:p>
          <a:p>
            <a:pPr algn="l"/>
            <a:endParaRPr lang="en-US" dirty="0"/>
          </a:p>
        </p:txBody>
      </p:sp>
    </p:spTree>
    <p:extLst>
      <p:ext uri="{BB962C8B-B14F-4D97-AF65-F5344CB8AC3E}">
        <p14:creationId xmlns:p14="http://schemas.microsoft.com/office/powerpoint/2010/main" val="404044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2">
              <a:spcBef>
                <a:spcPts val="0"/>
              </a:spcBef>
              <a:spcAft>
                <a:spcPts val="0"/>
              </a:spcAft>
              <a:buFont typeface="Wingdings" panose="05000000000000000000" pitchFamily="2" charset="2"/>
              <a:buChar char="Ø"/>
            </a:pPr>
            <a:r>
              <a:rPr lang="en-US" sz="2400" b="1" dirty="0">
                <a:solidFill>
                  <a:schemeClr val="tx2"/>
                </a:solidFill>
                <a:latin typeface="+mn-lt"/>
              </a:rPr>
              <a:t>Advantages</a:t>
            </a:r>
          </a:p>
          <a:p>
            <a:pPr lvl="3">
              <a:spcBef>
                <a:spcPts val="0"/>
              </a:spcBef>
              <a:spcAft>
                <a:spcPts val="0"/>
              </a:spcAft>
              <a:buFont typeface="Wingdings" panose="05000000000000000000" pitchFamily="2" charset="2"/>
              <a:buChar char="Ø"/>
            </a:pPr>
            <a:r>
              <a:rPr lang="en-US" sz="2400" b="1" dirty="0">
                <a:solidFill>
                  <a:schemeClr val="tx2"/>
                </a:solidFill>
                <a:latin typeface="+mn-lt"/>
              </a:rPr>
              <a:t>Tax deferral/avoidance on gain inherent in contributed assets</a:t>
            </a:r>
          </a:p>
          <a:p>
            <a:pPr lvl="3">
              <a:spcBef>
                <a:spcPts val="0"/>
              </a:spcBef>
              <a:spcAft>
                <a:spcPts val="0"/>
              </a:spcAft>
              <a:buFont typeface="Wingdings" panose="05000000000000000000" pitchFamily="2" charset="2"/>
              <a:buChar char="Ø"/>
            </a:pPr>
            <a:r>
              <a:rPr lang="en-US" sz="2400" b="1" dirty="0">
                <a:solidFill>
                  <a:schemeClr val="tx2"/>
                </a:solidFill>
                <a:latin typeface="+mn-lt"/>
              </a:rPr>
              <a:t>Tax deferral </a:t>
            </a:r>
          </a:p>
          <a:p>
            <a:pPr lvl="3">
              <a:spcBef>
                <a:spcPts val="0"/>
              </a:spcBef>
              <a:spcAft>
                <a:spcPts val="0"/>
              </a:spcAft>
              <a:buFont typeface="Wingdings" panose="05000000000000000000" pitchFamily="2" charset="2"/>
              <a:buChar char="Ø"/>
            </a:pPr>
            <a:r>
              <a:rPr lang="en-US" sz="2400" b="1" dirty="0">
                <a:solidFill>
                  <a:schemeClr val="tx2"/>
                </a:solidFill>
                <a:latin typeface="+mn-lt"/>
              </a:rPr>
              <a:t>Avoiding tax when changing investments</a:t>
            </a:r>
          </a:p>
          <a:p>
            <a:pPr lvl="3">
              <a:spcBef>
                <a:spcPts val="0"/>
              </a:spcBef>
              <a:spcAft>
                <a:spcPts val="0"/>
              </a:spcAft>
              <a:buFont typeface="Wingdings" panose="05000000000000000000" pitchFamily="2" charset="2"/>
              <a:buChar char="Ø"/>
            </a:pPr>
            <a:r>
              <a:rPr lang="en-US" sz="2400" b="1" dirty="0">
                <a:solidFill>
                  <a:schemeClr val="tx2"/>
                </a:solidFill>
                <a:latin typeface="+mn-lt"/>
              </a:rPr>
              <a:t>Partial charitable deduction</a:t>
            </a:r>
          </a:p>
          <a:p>
            <a:pPr lvl="3">
              <a:spcBef>
                <a:spcPts val="0"/>
              </a:spcBef>
              <a:spcAft>
                <a:spcPts val="0"/>
              </a:spcAft>
              <a:buFont typeface="Wingdings" panose="05000000000000000000" pitchFamily="2" charset="2"/>
              <a:buChar char="Ø"/>
            </a:pPr>
            <a:r>
              <a:rPr lang="en-US" sz="2400" b="1" dirty="0">
                <a:solidFill>
                  <a:schemeClr val="tx2"/>
                </a:solidFill>
                <a:latin typeface="+mn-lt"/>
              </a:rPr>
              <a:t>Flavor of income does not change</a:t>
            </a:r>
          </a:p>
          <a:p>
            <a:pPr lvl="2">
              <a:spcBef>
                <a:spcPts val="0"/>
              </a:spcBef>
              <a:spcAft>
                <a:spcPts val="0"/>
              </a:spcAft>
              <a:buFont typeface="Wingdings" panose="05000000000000000000" pitchFamily="2" charset="2"/>
              <a:buChar char="Ø"/>
            </a:pPr>
            <a:r>
              <a:rPr lang="en-US" sz="2400" b="1" dirty="0">
                <a:solidFill>
                  <a:schemeClr val="tx2"/>
                </a:solidFill>
                <a:latin typeface="+mn-lt"/>
              </a:rPr>
              <a:t>Disadvantages</a:t>
            </a:r>
          </a:p>
          <a:p>
            <a:pPr lvl="3">
              <a:spcBef>
                <a:spcPts val="0"/>
              </a:spcBef>
              <a:spcAft>
                <a:spcPts val="0"/>
              </a:spcAft>
              <a:buFont typeface="Wingdings" panose="05000000000000000000" pitchFamily="2" charset="2"/>
              <a:buChar char="Ø"/>
            </a:pPr>
            <a:r>
              <a:rPr lang="en-US" sz="2400" b="1" dirty="0">
                <a:solidFill>
                  <a:schemeClr val="tx2"/>
                </a:solidFill>
                <a:latin typeface="+mn-lt"/>
              </a:rPr>
              <a:t>Loss of trust assets to charity </a:t>
            </a:r>
          </a:p>
          <a:p>
            <a:pPr marL="1371600" lvl="3" indent="0">
              <a:spcBef>
                <a:spcPts val="0"/>
              </a:spcBef>
              <a:spcAft>
                <a:spcPts val="0"/>
              </a:spcAft>
              <a:buNone/>
            </a:pPr>
            <a:r>
              <a:rPr lang="en-US" sz="2400" b="1" dirty="0">
                <a:solidFill>
                  <a:schemeClr val="tx2"/>
                </a:solidFill>
                <a:latin typeface="+mn-lt"/>
              </a:rPr>
              <a:t>	when trust ends</a:t>
            </a:r>
          </a:p>
          <a:p>
            <a:pPr lvl="3">
              <a:spcBef>
                <a:spcPts val="0"/>
              </a:spcBef>
              <a:spcAft>
                <a:spcPts val="0"/>
              </a:spcAft>
              <a:buFont typeface="Wingdings" panose="05000000000000000000" pitchFamily="2" charset="2"/>
              <a:buChar char="Ø"/>
            </a:pPr>
            <a:r>
              <a:rPr lang="en-US" sz="2400" b="1" dirty="0">
                <a:solidFill>
                  <a:schemeClr val="tx2"/>
                </a:solidFill>
                <a:latin typeface="+mn-lt"/>
              </a:rPr>
              <a:t>UBTI tax (100%+)</a:t>
            </a:r>
          </a:p>
          <a:p>
            <a:pPr lvl="2">
              <a:spcBef>
                <a:spcPts val="0"/>
              </a:spcBef>
              <a:spcAft>
                <a:spcPts val="0"/>
              </a:spcAft>
              <a:buFont typeface="Wingdings" panose="05000000000000000000" pitchFamily="2" charset="2"/>
              <a:buChar char="Ø"/>
            </a:pPr>
            <a:r>
              <a:rPr lang="en-US" sz="2400" b="1" dirty="0">
                <a:solidFill>
                  <a:schemeClr val="tx2"/>
                </a:solidFill>
                <a:latin typeface="+mn-lt"/>
              </a:rPr>
              <a:t>Comparison to tax deferred annuities</a:t>
            </a:r>
          </a:p>
          <a:p>
            <a:pPr marL="1371600" lvl="3" indent="0">
              <a:spcBef>
                <a:spcPts val="0"/>
              </a:spcBef>
              <a:spcAft>
                <a:spcPts val="0"/>
              </a:spcAft>
              <a:buNone/>
            </a:pPr>
            <a:endParaRPr lang="en-US" sz="2400" b="1" dirty="0">
              <a:solidFill>
                <a:schemeClr val="tx2"/>
              </a:solidFill>
              <a:latin typeface="+mj-lt"/>
            </a:endParaRPr>
          </a:p>
          <a:p>
            <a:pPr>
              <a:spcBef>
                <a:spcPts val="0"/>
              </a:spcBef>
              <a:spcAft>
                <a:spcPts val="0"/>
              </a:spcAft>
            </a:pPr>
            <a:endParaRPr lang="en-US" sz="1200" dirty="0">
              <a:latin typeface="+mn-lt"/>
            </a:endParaRP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21</a:t>
            </a:fld>
            <a:endParaRPr lang="en-US" dirty="0"/>
          </a:p>
        </p:txBody>
      </p:sp>
      <p:sp>
        <p:nvSpPr>
          <p:cNvPr id="4" name="TextBox 3"/>
          <p:cNvSpPr txBox="1"/>
          <p:nvPr/>
        </p:nvSpPr>
        <p:spPr>
          <a:xfrm>
            <a:off x="914400" y="300077"/>
            <a:ext cx="4876800" cy="800219"/>
          </a:xfrm>
          <a:prstGeom prst="rect">
            <a:avLst/>
          </a:prstGeom>
          <a:noFill/>
        </p:spPr>
        <p:txBody>
          <a:bodyPr wrap="square" rtlCol="0">
            <a:spAutoFit/>
          </a:bodyPr>
          <a:lstStyle/>
          <a:p>
            <a:pPr algn="l"/>
            <a:r>
              <a:rPr lang="en-US" sz="2800" b="1" dirty="0">
                <a:solidFill>
                  <a:schemeClr val="tx2"/>
                </a:solidFill>
              </a:rPr>
              <a:t>Charitable Remainder Trusts </a:t>
            </a:r>
          </a:p>
          <a:p>
            <a:pPr algn="l"/>
            <a:r>
              <a:rPr lang="en-US"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114800"/>
            <a:ext cx="2286000" cy="2286000"/>
          </a:xfrm>
          <a:prstGeom prst="rect">
            <a:avLst/>
          </a:prstGeom>
        </p:spPr>
      </p:pic>
    </p:spTree>
    <p:extLst>
      <p:ext uri="{BB962C8B-B14F-4D97-AF65-F5344CB8AC3E}">
        <p14:creationId xmlns:p14="http://schemas.microsoft.com/office/powerpoint/2010/main" val="4093772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305800" cy="5410200"/>
          </a:xfrm>
        </p:spPr>
        <p:txBody>
          <a:bodyPr/>
          <a:lstStyle/>
          <a:p>
            <a:pPr lvl="2">
              <a:spcBef>
                <a:spcPts val="0"/>
              </a:spcBef>
              <a:spcAft>
                <a:spcPts val="0"/>
              </a:spcAft>
              <a:buFont typeface="Wingdings" panose="05000000000000000000" pitchFamily="2" charset="2"/>
              <a:buChar char="Ø"/>
            </a:pPr>
            <a:r>
              <a:rPr lang="en-US" sz="2200" b="1" dirty="0">
                <a:solidFill>
                  <a:schemeClr val="tx2"/>
                </a:solidFill>
                <a:latin typeface="+mn-lt"/>
              </a:rPr>
              <a:t>Advantages</a:t>
            </a:r>
          </a:p>
          <a:p>
            <a:pPr lvl="3">
              <a:spcBef>
                <a:spcPts val="0"/>
              </a:spcBef>
              <a:spcAft>
                <a:spcPts val="0"/>
              </a:spcAft>
              <a:buFont typeface="Wingdings" panose="05000000000000000000" pitchFamily="2" charset="2"/>
              <a:buChar char="Ø"/>
            </a:pPr>
            <a:r>
              <a:rPr lang="en-US" sz="2200" b="1" dirty="0">
                <a:solidFill>
                  <a:schemeClr val="tx2"/>
                </a:solidFill>
                <a:latin typeface="+mn-lt"/>
              </a:rPr>
              <a:t>Easy estate tax avoidance</a:t>
            </a:r>
          </a:p>
          <a:p>
            <a:pPr lvl="3">
              <a:spcBef>
                <a:spcPts val="0"/>
              </a:spcBef>
              <a:spcAft>
                <a:spcPts val="0"/>
              </a:spcAft>
              <a:buFont typeface="Wingdings" panose="05000000000000000000" pitchFamily="2" charset="2"/>
              <a:buChar char="Ø"/>
            </a:pPr>
            <a:r>
              <a:rPr lang="en-US" sz="2200" b="1" dirty="0">
                <a:solidFill>
                  <a:schemeClr val="tx2"/>
                </a:solidFill>
                <a:latin typeface="+mn-lt"/>
              </a:rPr>
              <a:t>Easy asset protection (in most states) </a:t>
            </a:r>
          </a:p>
          <a:p>
            <a:pPr lvl="3">
              <a:spcBef>
                <a:spcPts val="0"/>
              </a:spcBef>
              <a:spcAft>
                <a:spcPts val="0"/>
              </a:spcAft>
              <a:buFont typeface="Wingdings" panose="05000000000000000000" pitchFamily="2" charset="2"/>
              <a:buChar char="Ø"/>
            </a:pPr>
            <a:r>
              <a:rPr lang="en-US" sz="2200" b="1" dirty="0">
                <a:solidFill>
                  <a:schemeClr val="tx2"/>
                </a:solidFill>
                <a:latin typeface="+mn-lt"/>
              </a:rPr>
              <a:t>Complete income tax avoidance and tax free receipt on death </a:t>
            </a:r>
          </a:p>
          <a:p>
            <a:pPr lvl="3">
              <a:spcBef>
                <a:spcPts val="0"/>
              </a:spcBef>
              <a:spcAft>
                <a:spcPts val="0"/>
              </a:spcAft>
              <a:buFont typeface="Wingdings" panose="05000000000000000000" pitchFamily="2" charset="2"/>
              <a:buChar char="Ø"/>
            </a:pPr>
            <a:r>
              <a:rPr lang="en-US" sz="2200" b="1" dirty="0">
                <a:solidFill>
                  <a:schemeClr val="tx2"/>
                </a:solidFill>
                <a:latin typeface="+mn-lt"/>
              </a:rPr>
              <a:t>Can borrow the income tax free before death if not a MEC</a:t>
            </a:r>
          </a:p>
          <a:p>
            <a:pPr lvl="2">
              <a:spcBef>
                <a:spcPts val="0"/>
              </a:spcBef>
              <a:spcAft>
                <a:spcPts val="0"/>
              </a:spcAft>
              <a:buFont typeface="Wingdings" panose="05000000000000000000" pitchFamily="2" charset="2"/>
              <a:buChar char="Ø"/>
            </a:pPr>
            <a:r>
              <a:rPr lang="en-US" sz="2200" b="1" dirty="0">
                <a:solidFill>
                  <a:schemeClr val="tx2"/>
                </a:solidFill>
                <a:latin typeface="+mn-lt"/>
              </a:rPr>
              <a:t>Disadvantages</a:t>
            </a:r>
          </a:p>
          <a:p>
            <a:pPr lvl="3">
              <a:spcBef>
                <a:spcPts val="0"/>
              </a:spcBef>
              <a:spcAft>
                <a:spcPts val="0"/>
              </a:spcAft>
              <a:buFont typeface="Wingdings" panose="05000000000000000000" pitchFamily="2" charset="2"/>
              <a:buChar char="Ø"/>
            </a:pPr>
            <a:r>
              <a:rPr lang="en-US" sz="2200" b="1" dirty="0">
                <a:solidFill>
                  <a:schemeClr val="tx2"/>
                </a:solidFill>
                <a:latin typeface="+mn-lt"/>
              </a:rPr>
              <a:t>Term insurance, premium tax and annual insurance company costs; tax cost of termination</a:t>
            </a:r>
          </a:p>
          <a:p>
            <a:pPr lvl="3">
              <a:spcBef>
                <a:spcPts val="0"/>
              </a:spcBef>
              <a:spcAft>
                <a:spcPts val="0"/>
              </a:spcAft>
              <a:buFont typeface="Wingdings" panose="05000000000000000000" pitchFamily="2" charset="2"/>
              <a:buChar char="Ø"/>
            </a:pPr>
            <a:r>
              <a:rPr lang="en-US" sz="2200" b="1" dirty="0">
                <a:solidFill>
                  <a:schemeClr val="tx2"/>
                </a:solidFill>
                <a:latin typeface="+mn-lt"/>
              </a:rPr>
              <a:t>Limitations on investment choice unless PPLI but then owner control issues</a:t>
            </a:r>
          </a:p>
          <a:p>
            <a:pPr lvl="1">
              <a:spcBef>
                <a:spcPts val="0"/>
              </a:spcBef>
              <a:spcAft>
                <a:spcPts val="0"/>
              </a:spcAft>
              <a:buFont typeface="Wingdings" panose="05000000000000000000" pitchFamily="2" charset="2"/>
              <a:buChar char="Ø"/>
            </a:pPr>
            <a:r>
              <a:rPr lang="en-US" sz="2200" b="1" dirty="0">
                <a:solidFill>
                  <a:schemeClr val="tx2"/>
                </a:solidFill>
                <a:latin typeface="+mn-lt"/>
              </a:rPr>
              <a:t>Blattmachr’s Formula: Anticipated return must exceed the quotient of annual cost (in basis points) divided by anticipated income tax rate (in basis points) on the realized annual gain/income the investment produces</a:t>
            </a:r>
          </a:p>
          <a:p>
            <a:pPr>
              <a:spcBef>
                <a:spcPts val="0"/>
              </a:spcBef>
              <a:spcAft>
                <a:spcPts val="0"/>
              </a:spcAft>
            </a:pPr>
            <a:endParaRPr lang="en-US" sz="1200" dirty="0">
              <a:latin typeface="+mn-lt"/>
            </a:endParaRP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22</a:t>
            </a:fld>
            <a:endParaRPr lang="en-US" dirty="0"/>
          </a:p>
        </p:txBody>
      </p:sp>
      <p:sp>
        <p:nvSpPr>
          <p:cNvPr id="4" name="TextBox 3"/>
          <p:cNvSpPr txBox="1"/>
          <p:nvPr/>
        </p:nvSpPr>
        <p:spPr>
          <a:xfrm>
            <a:off x="228600" y="152400"/>
            <a:ext cx="6629400" cy="800219"/>
          </a:xfrm>
          <a:prstGeom prst="rect">
            <a:avLst/>
          </a:prstGeom>
          <a:noFill/>
        </p:spPr>
        <p:txBody>
          <a:bodyPr wrap="square" rtlCol="0">
            <a:spAutoFit/>
          </a:bodyPr>
          <a:lstStyle/>
          <a:p>
            <a:pPr algn="l"/>
            <a:r>
              <a:rPr lang="en-US" sz="2800" b="1" dirty="0">
                <a:solidFill>
                  <a:schemeClr val="tx2"/>
                </a:solidFill>
              </a:rPr>
              <a:t>When Might Life Insurance Make Sense?</a:t>
            </a:r>
          </a:p>
          <a:p>
            <a:pPr algn="l"/>
            <a:r>
              <a:rPr lang="en-US" dirty="0"/>
              <a:t> </a:t>
            </a:r>
          </a:p>
        </p:txBody>
      </p:sp>
    </p:spTree>
    <p:extLst>
      <p:ext uri="{BB962C8B-B14F-4D97-AF65-F5344CB8AC3E}">
        <p14:creationId xmlns:p14="http://schemas.microsoft.com/office/powerpoint/2010/main" val="1240865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066800"/>
            <a:ext cx="8305800" cy="5410200"/>
          </a:xfrm>
        </p:spPr>
        <p:txBody>
          <a:bodyPr/>
          <a:lstStyle/>
          <a:p>
            <a:pPr lvl="1">
              <a:spcBef>
                <a:spcPts val="0"/>
              </a:spcBef>
              <a:spcAft>
                <a:spcPts val="0"/>
              </a:spcAft>
              <a:buFont typeface="Wingdings" panose="05000000000000000000" pitchFamily="2" charset="2"/>
              <a:buChar char="Ø"/>
            </a:pPr>
            <a:r>
              <a:rPr lang="en-US" sz="2400" b="1" dirty="0">
                <a:solidFill>
                  <a:schemeClr val="tx2"/>
                </a:solidFill>
                <a:latin typeface="+mn-lt"/>
              </a:rPr>
              <a:t>Example 1: Anticipated annual cost (100 basis points or one percent) divided by anticipated annual tax rate on the return (25 percent) is 4.  Hence, consider the PPLI policy only if the anticipated annual return exceeds 4 percent</a:t>
            </a:r>
          </a:p>
          <a:p>
            <a:pPr marL="457200" lvl="1" indent="0">
              <a:spcBef>
                <a:spcPts val="0"/>
              </a:spcBef>
              <a:spcAft>
                <a:spcPts val="0"/>
              </a:spcAft>
              <a:buNone/>
            </a:pPr>
            <a:endParaRPr lang="en-US" sz="2400" b="1" dirty="0">
              <a:solidFill>
                <a:schemeClr val="tx2"/>
              </a:solidFill>
              <a:latin typeface="+mn-lt"/>
            </a:endParaRPr>
          </a:p>
          <a:p>
            <a:pPr lvl="1">
              <a:spcBef>
                <a:spcPts val="0"/>
              </a:spcBef>
              <a:spcAft>
                <a:spcPts val="0"/>
              </a:spcAft>
              <a:buFont typeface="Wingdings" panose="05000000000000000000" pitchFamily="2" charset="2"/>
              <a:buChar char="Ø"/>
            </a:pPr>
            <a:r>
              <a:rPr lang="en-US" sz="2400" b="1" dirty="0">
                <a:solidFill>
                  <a:schemeClr val="tx2"/>
                </a:solidFill>
                <a:latin typeface="+mn-lt"/>
              </a:rPr>
              <a:t>Example 2: Anticipated annual cost (80 basis points or .8 percent) divided by anticipated annual tax rate on the return (40 percent) is 2.  Hence, consider the PPLI policy only if the anticipated annual return exceeds 4 percent</a:t>
            </a:r>
          </a:p>
          <a:p>
            <a:pPr marL="457200" lvl="1" indent="0">
              <a:spcBef>
                <a:spcPts val="0"/>
              </a:spcBef>
              <a:spcAft>
                <a:spcPts val="0"/>
              </a:spcAft>
              <a:buNone/>
            </a:pPr>
            <a:endParaRPr lang="en-US" sz="2400" b="1" dirty="0">
              <a:solidFill>
                <a:schemeClr val="tx2"/>
              </a:solidFill>
              <a:latin typeface="+mn-lt"/>
            </a:endParaRPr>
          </a:p>
          <a:p>
            <a:pPr lvl="1">
              <a:spcBef>
                <a:spcPts val="0"/>
              </a:spcBef>
              <a:spcAft>
                <a:spcPts val="0"/>
              </a:spcAft>
              <a:buFont typeface="Wingdings" panose="05000000000000000000" pitchFamily="2" charset="2"/>
              <a:buChar char="Ø"/>
            </a:pPr>
            <a:r>
              <a:rPr lang="en-US" sz="2400" b="1" dirty="0">
                <a:solidFill>
                  <a:schemeClr val="tx2"/>
                </a:solidFill>
                <a:latin typeface="+mn-lt"/>
              </a:rPr>
              <a:t>Example 3: Anticipated annual cost (120 basis points or 1.2 percent) divided by anticipated annual tax rate on the return (15 percent) is 4.  Hence, consider the PPLI policy only if the anticipated annual return exceeds 8 percent</a:t>
            </a:r>
          </a:p>
          <a:p>
            <a:pPr lvl="1">
              <a:spcBef>
                <a:spcPts val="0"/>
              </a:spcBef>
              <a:spcAft>
                <a:spcPts val="0"/>
              </a:spcAft>
              <a:buFont typeface="Wingdings" panose="05000000000000000000" pitchFamily="2" charset="2"/>
              <a:buChar char="Ø"/>
            </a:pPr>
            <a:endParaRPr lang="en-US" sz="2400" b="1" dirty="0">
              <a:solidFill>
                <a:schemeClr val="tx2"/>
              </a:solidFill>
              <a:latin typeface="+mn-lt"/>
            </a:endParaRPr>
          </a:p>
          <a:p>
            <a:pPr lvl="1">
              <a:spcBef>
                <a:spcPts val="0"/>
              </a:spcBef>
              <a:spcAft>
                <a:spcPts val="0"/>
              </a:spcAft>
              <a:buFont typeface="Wingdings" panose="05000000000000000000" pitchFamily="2" charset="2"/>
              <a:buChar char="Ø"/>
            </a:pPr>
            <a:endParaRPr lang="en-US" sz="2400" b="1" dirty="0">
              <a:solidFill>
                <a:schemeClr val="tx2"/>
              </a:solidFill>
              <a:latin typeface="+mn-lt"/>
            </a:endParaRPr>
          </a:p>
          <a:p>
            <a:pPr>
              <a:spcBef>
                <a:spcPts val="0"/>
              </a:spcBef>
              <a:spcAft>
                <a:spcPts val="0"/>
              </a:spcAft>
            </a:pPr>
            <a:endParaRPr lang="en-US" sz="1200" dirty="0">
              <a:latin typeface="+mn-lt"/>
            </a:endParaRP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23</a:t>
            </a:fld>
            <a:endParaRPr lang="en-US" dirty="0"/>
          </a:p>
        </p:txBody>
      </p:sp>
      <p:sp>
        <p:nvSpPr>
          <p:cNvPr id="4" name="TextBox 3"/>
          <p:cNvSpPr txBox="1"/>
          <p:nvPr/>
        </p:nvSpPr>
        <p:spPr>
          <a:xfrm>
            <a:off x="193040" y="-76200"/>
            <a:ext cx="5064760" cy="1231106"/>
          </a:xfrm>
          <a:prstGeom prst="rect">
            <a:avLst/>
          </a:prstGeom>
          <a:noFill/>
        </p:spPr>
        <p:txBody>
          <a:bodyPr wrap="square" rtlCol="0">
            <a:spAutoFit/>
          </a:bodyPr>
          <a:lstStyle/>
          <a:p>
            <a:pPr algn="l"/>
            <a:r>
              <a:rPr lang="en-US" sz="2800" b="1" dirty="0">
                <a:solidFill>
                  <a:schemeClr val="tx2"/>
                </a:solidFill>
              </a:rPr>
              <a:t>Example When Life Insurance May Make Sense</a:t>
            </a:r>
          </a:p>
          <a:p>
            <a:pPr algn="l"/>
            <a:r>
              <a:rPr lang="en-US" dirty="0"/>
              <a:t> </a:t>
            </a:r>
          </a:p>
        </p:txBody>
      </p:sp>
    </p:spTree>
    <p:extLst>
      <p:ext uri="{BB962C8B-B14F-4D97-AF65-F5344CB8AC3E}">
        <p14:creationId xmlns:p14="http://schemas.microsoft.com/office/powerpoint/2010/main" val="1588088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anose="05000000000000000000" pitchFamily="2" charset="2"/>
              <a:buChar char="Ø"/>
            </a:pPr>
            <a:r>
              <a:rPr lang="en-US" sz="2800" b="1" dirty="0">
                <a:solidFill>
                  <a:schemeClr val="tx2"/>
                </a:solidFill>
                <a:latin typeface="+mn-lt"/>
              </a:rPr>
              <a:t>Conclusions</a:t>
            </a:r>
          </a:p>
          <a:p>
            <a:pPr lvl="1">
              <a:buFont typeface="Wingdings" panose="05000000000000000000" pitchFamily="2" charset="2"/>
              <a:buChar char="Ø"/>
            </a:pPr>
            <a:r>
              <a:rPr lang="en-US" sz="2400" b="1" dirty="0">
                <a:solidFill>
                  <a:schemeClr val="tx2"/>
                </a:solidFill>
                <a:latin typeface="+mn-lt"/>
              </a:rPr>
              <a:t>High Compounded Returns and Low Taxation Are the Keys to Building Wealth </a:t>
            </a:r>
          </a:p>
          <a:p>
            <a:pPr lvl="1">
              <a:buFont typeface="Wingdings" panose="05000000000000000000" pitchFamily="2" charset="2"/>
              <a:buChar char="Ø"/>
            </a:pPr>
            <a:r>
              <a:rPr lang="en-US" sz="2400" b="1" dirty="0">
                <a:solidFill>
                  <a:schemeClr val="tx2"/>
                </a:solidFill>
                <a:latin typeface="+mn-lt"/>
              </a:rPr>
              <a:t>The Greater the Return the More Important Is Compounding</a:t>
            </a:r>
          </a:p>
          <a:p>
            <a:pPr lvl="1">
              <a:buFont typeface="Wingdings" panose="05000000000000000000" pitchFamily="2" charset="2"/>
              <a:buChar char="Ø"/>
            </a:pPr>
            <a:r>
              <a:rPr lang="en-US" sz="2400" b="1" dirty="0">
                <a:solidFill>
                  <a:schemeClr val="tx2"/>
                </a:solidFill>
                <a:latin typeface="+mn-lt"/>
              </a:rPr>
              <a:t>The Greater the Return the Greater Erosion from Taxation</a:t>
            </a:r>
          </a:p>
          <a:p>
            <a:pPr lvl="1">
              <a:buFont typeface="Wingdings" panose="05000000000000000000" pitchFamily="2" charset="2"/>
              <a:buChar char="Ø"/>
            </a:pPr>
            <a:r>
              <a:rPr lang="en-US" sz="2400" b="1" dirty="0">
                <a:solidFill>
                  <a:schemeClr val="tx2"/>
                </a:solidFill>
                <a:latin typeface="+mn-lt"/>
              </a:rPr>
              <a:t>Which Method Is Best to Avoid/Reduce Tax is Dependent Upon Several Variable</a:t>
            </a:r>
            <a:r>
              <a:rPr lang="en-US" sz="2400" dirty="0">
                <a:solidFill>
                  <a:schemeClr val="tx2"/>
                </a:solidFill>
                <a:latin typeface="+mn-lt"/>
              </a:rPr>
              <a:t>s</a:t>
            </a:r>
          </a:p>
          <a:p>
            <a:endParaRPr lang="en-US" dirty="0"/>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24</a:t>
            </a:fld>
            <a:endParaRPr lang="en-US" dirty="0"/>
          </a:p>
        </p:txBody>
      </p:sp>
      <p:sp>
        <p:nvSpPr>
          <p:cNvPr id="4" name="TextBox 3"/>
          <p:cNvSpPr txBox="1"/>
          <p:nvPr/>
        </p:nvSpPr>
        <p:spPr>
          <a:xfrm>
            <a:off x="228600" y="76200"/>
            <a:ext cx="5029200" cy="523220"/>
          </a:xfrm>
          <a:prstGeom prst="rect">
            <a:avLst/>
          </a:prstGeom>
          <a:noFill/>
        </p:spPr>
        <p:txBody>
          <a:bodyPr wrap="square" rtlCol="0">
            <a:spAutoFit/>
          </a:bodyPr>
          <a:lstStyle/>
          <a:p>
            <a:pPr algn="l"/>
            <a:r>
              <a:rPr lang="en-US" sz="2800" b="1" dirty="0">
                <a:solidFill>
                  <a:schemeClr val="tx2"/>
                </a:solidFill>
                <a:latin typeface="+mj-lt"/>
              </a:rPr>
              <a:t>Conclusions</a:t>
            </a:r>
          </a:p>
        </p:txBody>
      </p:sp>
    </p:spTree>
    <p:extLst>
      <p:ext uri="{BB962C8B-B14F-4D97-AF65-F5344CB8AC3E}">
        <p14:creationId xmlns:p14="http://schemas.microsoft.com/office/powerpoint/2010/main" val="227586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295400"/>
            <a:ext cx="8153400" cy="3416320"/>
          </a:xfrm>
          <a:prstGeom prst="rect">
            <a:avLst/>
          </a:prstGeom>
        </p:spPr>
        <p:txBody>
          <a:bodyPr wrap="square">
            <a:spAutoFit/>
          </a:bodyPr>
          <a:lstStyle/>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Investing the markets has been limited to value investing, technical analysis, quantitative analysis and high frequency trading, sometimes involving Algorithms (“algos”) and Machine Learning (“ML”).</a:t>
            </a:r>
          </a:p>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The common thread: These methods locate and exploit mispriced assets.</a:t>
            </a:r>
          </a:p>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But returns in excess of these methods are possible if you understand the markets. This is beyond human cognition, but within the grasp of emerging computational methods:</a:t>
            </a:r>
          </a:p>
        </p:txBody>
      </p:sp>
      <p:sp>
        <p:nvSpPr>
          <p:cNvPr id="3" name="TextBox 2"/>
          <p:cNvSpPr txBox="1"/>
          <p:nvPr/>
        </p:nvSpPr>
        <p:spPr>
          <a:xfrm>
            <a:off x="0" y="133796"/>
            <a:ext cx="6096000" cy="461665"/>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Introduction to Greater Returns</a:t>
            </a:r>
          </a:p>
        </p:txBody>
      </p:sp>
      <p:sp>
        <p:nvSpPr>
          <p:cNvPr id="6" name="TextBox 5"/>
          <p:cNvSpPr txBox="1"/>
          <p:nvPr/>
        </p:nvSpPr>
        <p:spPr>
          <a:xfrm>
            <a:off x="533400" y="4800600"/>
            <a:ext cx="5715000" cy="1692771"/>
          </a:xfrm>
          <a:prstGeom prst="rect">
            <a:avLst/>
          </a:prstGeom>
          <a:noFill/>
        </p:spPr>
        <p:txBody>
          <a:bodyPr wrap="square" rtlCol="0">
            <a:spAutoFit/>
          </a:bodyPr>
          <a:lstStyle/>
          <a:p>
            <a:pPr marL="342900" indent="-342900" algn="l">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Artificial Superintelligence: </a:t>
            </a:r>
            <a:br>
              <a:rPr lang="en-US" sz="2400" b="1" dirty="0">
                <a:solidFill>
                  <a:srgbClr val="1F497D"/>
                </a:solidFill>
                <a:latin typeface="Calibri" panose="020F0502020204030204" pitchFamily="34" charset="0"/>
                <a:ea typeface="Times New Roman" panose="02020603050405020304" pitchFamily="18" charset="0"/>
              </a:rPr>
            </a:br>
            <a:r>
              <a:rPr lang="en-US" sz="2400" b="1" dirty="0">
                <a:solidFill>
                  <a:srgbClr val="1F497D"/>
                </a:solidFill>
                <a:latin typeface="Calibri" panose="020F0502020204030204" pitchFamily="34" charset="0"/>
                <a:ea typeface="Times New Roman" panose="02020603050405020304" pitchFamily="18" charset="0"/>
              </a:rPr>
              <a:t>“…intelligence far surpassing that of the brightest and most gifted human minds” </a:t>
            </a:r>
            <a:r>
              <a:rPr lang="en-US" sz="1400" b="1" dirty="0">
                <a:solidFill>
                  <a:srgbClr val="1F497D"/>
                </a:solidFill>
                <a:latin typeface="Calibri" panose="020F0502020204030204" pitchFamily="34" charset="0"/>
                <a:ea typeface="Times New Roman" panose="02020603050405020304" pitchFamily="18" charset="0"/>
              </a:rPr>
              <a:t>[https://en.wikipedia.org/wiki/Superintelligence]</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9662" y="4876800"/>
            <a:ext cx="2841206" cy="1598178"/>
          </a:xfrm>
          <a:prstGeom prst="rect">
            <a:avLst/>
          </a:prstGeom>
        </p:spPr>
      </p:pic>
    </p:spTree>
    <p:extLst>
      <p:ext uri="{BB962C8B-B14F-4D97-AF65-F5344CB8AC3E}">
        <p14:creationId xmlns:p14="http://schemas.microsoft.com/office/powerpoint/2010/main" val="1468729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8441" y="1295400"/>
            <a:ext cx="8511746" cy="5724644"/>
          </a:xfrm>
          <a:prstGeom prst="rect">
            <a:avLst/>
          </a:prstGeom>
        </p:spPr>
        <p:txBody>
          <a:bodyPr wrap="square">
            <a:spAutoFit/>
          </a:bodyPr>
          <a:lstStyle/>
          <a:p>
            <a:pPr algn="l"/>
            <a:r>
              <a:rPr lang="en-US" sz="2400" b="1" dirty="0">
                <a:latin typeface="+mn-lt"/>
              </a:rPr>
              <a:t>William </a:t>
            </a:r>
            <a:r>
              <a:rPr lang="en-US" sz="2400" b="1" dirty="0" err="1">
                <a:latin typeface="+mn-lt"/>
              </a:rPr>
              <a:t>Bryk</a:t>
            </a:r>
            <a:r>
              <a:rPr lang="en-US" sz="2400" b="1" dirty="0">
                <a:latin typeface="+mn-lt"/>
              </a:rPr>
              <a:t>, “Artificial Superintelligence: The Coming Revolution,” Harvard Science Review (December 4, 2015): </a:t>
            </a:r>
            <a:r>
              <a:rPr lang="en-US" sz="2400" b="1" cap="all" dirty="0">
                <a:latin typeface="+mn-lt"/>
              </a:rPr>
              <a:t> </a:t>
            </a:r>
          </a:p>
          <a:p>
            <a:pPr algn="l"/>
            <a:r>
              <a:rPr lang="en-US" sz="2400" b="1" dirty="0">
                <a:latin typeface="+mn-lt"/>
              </a:rPr>
              <a:t>The science fiction writer Arthur Clarke famously wrote, “Any sufficiently advanced technology is indistinguishable from magic.”</a:t>
            </a:r>
          </a:p>
          <a:p>
            <a:pPr algn="l"/>
            <a:r>
              <a:rPr lang="en-US" sz="2400" b="1" dirty="0">
                <a:latin typeface="+mn-lt"/>
              </a:rPr>
              <a:t>Yet, humanity may be on the verge of something much greater, a technology so revolutionary that it would be indistinguishable not merely from magic, but from an omnipresent force, a deity here on Earth. It’s known as artificial super-intelligence (“ASI”), and, although it may be hard to imagine, many experts believe it could become a reality within our lifetimes.</a:t>
            </a:r>
          </a:p>
          <a:p>
            <a:pPr algn="l"/>
            <a:endParaRPr lang="en-US" sz="2400" b="1" cap="all" dirty="0">
              <a:latin typeface="+mn-lt"/>
            </a:endParaRPr>
          </a:p>
          <a:p>
            <a:pPr marR="0" lvl="0" algn="l">
              <a:spcBef>
                <a:spcPts val="0"/>
              </a:spcBef>
              <a:spcAft>
                <a:spcPts val="0"/>
              </a:spcAft>
            </a:pPr>
            <a:endParaRPr lang="en-US" sz="1800" b="1" dirty="0">
              <a:solidFill>
                <a:srgbClr val="1F497D"/>
              </a:solidFill>
              <a:latin typeface="+mn-lt"/>
              <a:ea typeface="Times New Roman" panose="02020603050405020304" pitchFamily="18" charset="0"/>
            </a:endParaRPr>
          </a:p>
          <a:p>
            <a:pPr marR="0" lvl="0" algn="l">
              <a:spcBef>
                <a:spcPts val="0"/>
              </a:spcBef>
              <a:spcAft>
                <a:spcPts val="0"/>
              </a:spcAft>
            </a:pPr>
            <a:endParaRPr lang="en-US" sz="2400" b="1" dirty="0">
              <a:solidFill>
                <a:srgbClr val="1F497D"/>
              </a:solidFill>
              <a:latin typeface="Calibri" panose="020F0502020204030204" pitchFamily="34" charset="0"/>
              <a:ea typeface="Times New Roman" panose="02020603050405020304" pitchFamily="18" charset="0"/>
            </a:endParaRPr>
          </a:p>
        </p:txBody>
      </p:sp>
      <p:sp>
        <p:nvSpPr>
          <p:cNvPr id="3" name="TextBox 2"/>
          <p:cNvSpPr txBox="1"/>
          <p:nvPr/>
        </p:nvSpPr>
        <p:spPr>
          <a:xfrm>
            <a:off x="228600" y="1"/>
            <a:ext cx="6477000" cy="830997"/>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Perhaps, the Greatest Change in Human History: Artificial </a:t>
            </a:r>
            <a:r>
              <a:rPr lang="en-US" sz="2400" b="1" i="1" dirty="0">
                <a:solidFill>
                  <a:srgbClr val="1F497D"/>
                </a:solidFill>
                <a:latin typeface="Calibri" panose="020F0502020204030204" pitchFamily="34" charset="0"/>
                <a:cs typeface="Calibri" panose="020F0502020204030204" pitchFamily="34" charset="0"/>
              </a:rPr>
              <a:t>Super </a:t>
            </a:r>
            <a:r>
              <a:rPr lang="en-US" sz="2400" b="1" dirty="0">
                <a:solidFill>
                  <a:srgbClr val="1F497D"/>
                </a:solidFill>
                <a:latin typeface="Calibri" panose="020F0502020204030204" pitchFamily="34" charset="0"/>
                <a:cs typeface="Calibri" panose="020F0502020204030204" pitchFamily="34" charset="0"/>
              </a:rPr>
              <a:t>Intelligence</a:t>
            </a:r>
          </a:p>
        </p:txBody>
      </p:sp>
    </p:spTree>
    <p:extLst>
      <p:ext uri="{BB962C8B-B14F-4D97-AF65-F5344CB8AC3E}">
        <p14:creationId xmlns:p14="http://schemas.microsoft.com/office/powerpoint/2010/main" val="546238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813" y="1295400"/>
            <a:ext cx="6172200" cy="2492990"/>
          </a:xfrm>
          <a:prstGeom prst="rect">
            <a:avLst/>
          </a:prstGeom>
        </p:spPr>
        <p:txBody>
          <a:bodyPr wrap="square">
            <a:spAutoFit/>
          </a:bodyPr>
          <a:lstStyle/>
          <a:p>
            <a:pPr marL="34290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Sir Isaac Newton was the first to explain the motion of the heavens through mathematics in his book Philosophiæ Naturalis Principia Mathematica ("Mathematical Principles of Natural Philosophy") published in 1687.</a:t>
            </a:r>
            <a:br>
              <a:rPr lang="en-US" sz="2400" b="1" dirty="0">
                <a:solidFill>
                  <a:srgbClr val="1F497D"/>
                </a:solidFill>
                <a:latin typeface="Calibri" panose="020F0502020204030204" pitchFamily="34" charset="0"/>
                <a:ea typeface="Times New Roman" panose="02020603050405020304" pitchFamily="18" charset="0"/>
              </a:rPr>
            </a:br>
            <a:r>
              <a:rPr lang="en-US" b="1" dirty="0">
                <a:solidFill>
                  <a:srgbClr val="1F497D"/>
                </a:solidFill>
                <a:latin typeface="Calibri" panose="020F0502020204030204" pitchFamily="34" charset="0"/>
                <a:ea typeface="Times New Roman" panose="02020603050405020304" pitchFamily="18" charset="0"/>
              </a:rPr>
              <a:t>[https://en.wikipedia.org/wiki/Isaac_Newton]</a:t>
            </a:r>
            <a:br>
              <a:rPr lang="en-US" b="1" dirty="0">
                <a:solidFill>
                  <a:srgbClr val="1F497D"/>
                </a:solidFill>
                <a:latin typeface="Calibri" panose="020F0502020204030204" pitchFamily="34" charset="0"/>
                <a:ea typeface="Times New Roman" panose="02020603050405020304" pitchFamily="18" charset="0"/>
              </a:rPr>
            </a:br>
            <a:r>
              <a:rPr lang="en-US" b="1" dirty="0">
                <a:solidFill>
                  <a:srgbClr val="1F497D"/>
                </a:solidFill>
                <a:latin typeface="Calibri" panose="020F0502020204030204" pitchFamily="34" charset="0"/>
                <a:cs typeface="Calibri" panose="020F0502020204030204" pitchFamily="34" charset="0"/>
              </a:rPr>
              <a:t>[https://en.wikipedia.org/wiki/Philosophi%C3%A6_Naturalis_Principia_Mathematica]</a:t>
            </a:r>
          </a:p>
          <a:p>
            <a:pPr marL="342900" marR="0" lvl="0" indent="-342900" algn="l">
              <a:spcBef>
                <a:spcPts val="0"/>
              </a:spcBef>
              <a:spcAft>
                <a:spcPts val="0"/>
              </a:spcAft>
              <a:buFont typeface="Wingdings" panose="05000000000000000000" pitchFamily="2" charset="2"/>
              <a:buChar char="Ø"/>
            </a:pPr>
            <a:endParaRPr lang="en-US" b="1" dirty="0">
              <a:solidFill>
                <a:srgbClr val="1F497D"/>
              </a:solidFill>
              <a:latin typeface="Calibri" panose="020F0502020204030204" pitchFamily="34" charset="0"/>
              <a:ea typeface="Times New Roman" panose="02020603050405020304" pitchFamily="18" charset="0"/>
            </a:endParaRPr>
          </a:p>
        </p:txBody>
      </p:sp>
      <p:sp>
        <p:nvSpPr>
          <p:cNvPr id="3" name="TextBox 2"/>
          <p:cNvSpPr txBox="1"/>
          <p:nvPr/>
        </p:nvSpPr>
        <p:spPr>
          <a:xfrm>
            <a:off x="304800" y="228600"/>
            <a:ext cx="5867400" cy="461665"/>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A Precursor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013" y="1219200"/>
            <a:ext cx="2663047" cy="365760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3657600"/>
            <a:ext cx="1965384" cy="2722364"/>
          </a:xfrm>
          <a:prstGeom prst="rect">
            <a:avLst/>
          </a:prstGeom>
        </p:spPr>
      </p:pic>
    </p:spTree>
    <p:extLst>
      <p:ext uri="{BB962C8B-B14F-4D97-AF65-F5344CB8AC3E}">
        <p14:creationId xmlns:p14="http://schemas.microsoft.com/office/powerpoint/2010/main" val="26902792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4419600" cy="5078313"/>
          </a:xfrm>
          <a:prstGeom prst="rect">
            <a:avLst/>
          </a:prstGeom>
        </p:spPr>
        <p:txBody>
          <a:bodyPr wrap="square">
            <a:spAutoFit/>
          </a:bodyPr>
          <a:lstStyle/>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In 1945 John von Neumann, a Hungarian-American mathematician at Princeton University, defined the modern computer in his paper “First Draft of a Report on the EDVAC.”</a:t>
            </a:r>
          </a:p>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Known as the “von Neumann Architecture”, nearly all succeeding computers since 1945 have descended or evolved from this blueprint.</a:t>
            </a:r>
            <a:br>
              <a:rPr lang="en-US" sz="2400" b="1" dirty="0">
                <a:solidFill>
                  <a:srgbClr val="1F497D"/>
                </a:solidFill>
                <a:latin typeface="Calibri" panose="020F0502020204030204" pitchFamily="34" charset="0"/>
                <a:ea typeface="Times New Roman" panose="02020603050405020304" pitchFamily="18" charset="0"/>
              </a:rPr>
            </a:br>
            <a:r>
              <a:rPr lang="en-US" b="1" dirty="0">
                <a:solidFill>
                  <a:srgbClr val="1F497D"/>
                </a:solidFill>
                <a:latin typeface="Calibri" panose="020F0502020204030204" pitchFamily="34" charset="0"/>
                <a:ea typeface="Times New Roman" panose="02020603050405020304" pitchFamily="18" charset="0"/>
              </a:rPr>
              <a:t>[https://en.wikipedia.org/wiki/John_von_Neumann]</a:t>
            </a:r>
            <a:br>
              <a:rPr lang="en-US" b="1" dirty="0">
                <a:solidFill>
                  <a:srgbClr val="1F497D"/>
                </a:solidFill>
                <a:latin typeface="Calibri" panose="020F0502020204030204" pitchFamily="34" charset="0"/>
                <a:ea typeface="Times New Roman" panose="02020603050405020304" pitchFamily="18" charset="0"/>
              </a:rPr>
            </a:br>
            <a:r>
              <a:rPr lang="en-US" b="1" dirty="0">
                <a:solidFill>
                  <a:srgbClr val="1F497D"/>
                </a:solidFill>
                <a:latin typeface="Calibri" panose="020F0502020204030204" pitchFamily="34" charset="0"/>
                <a:ea typeface="Times New Roman" panose="02020603050405020304" pitchFamily="18" charset="0"/>
              </a:rPr>
              <a:t>[https://en.wikipedia.org/wiki/Von_Neumann_architecture]</a:t>
            </a:r>
            <a:endParaRPr lang="en-US" sz="1400" b="1" dirty="0">
              <a:solidFill>
                <a:srgbClr val="1F497D"/>
              </a:solidFill>
              <a:latin typeface="Calibri" panose="020F0502020204030204" pitchFamily="34" charset="0"/>
              <a:ea typeface="Times New Roman" panose="02020603050405020304" pitchFamily="18" charset="0"/>
            </a:endParaRPr>
          </a:p>
        </p:txBody>
      </p:sp>
      <p:sp>
        <p:nvSpPr>
          <p:cNvPr id="3" name="TextBox 2"/>
          <p:cNvSpPr txBox="1"/>
          <p:nvPr/>
        </p:nvSpPr>
        <p:spPr>
          <a:xfrm>
            <a:off x="304800" y="228600"/>
            <a:ext cx="5867400" cy="1015663"/>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The von Neumann Architecture</a:t>
            </a:r>
          </a:p>
          <a:p>
            <a:pPr algn="l"/>
            <a:endParaRPr lang="en-US" sz="2400" b="1" dirty="0">
              <a:solidFill>
                <a:srgbClr val="1F497D"/>
              </a:solidFill>
              <a:latin typeface="Calibri" panose="020F0502020204030204" pitchFamily="34" charset="0"/>
              <a:cs typeface="Calibri" panose="020F0502020204030204" pitchFamily="34" charset="0"/>
            </a:endParaRPr>
          </a:p>
        </p:txBody>
      </p:sp>
      <p:sp>
        <p:nvSpPr>
          <p:cNvPr id="8" name="Rectangle 1"/>
          <p:cNvSpPr>
            <a:spLocks noChangeArrowheads="1"/>
          </p:cNvSpPr>
          <p:nvPr/>
        </p:nvSpPr>
        <p:spPr bwMode="auto">
          <a:xfrm>
            <a:off x="457200" y="19780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5190" y="1376855"/>
            <a:ext cx="1787210" cy="233066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908434"/>
            <a:ext cx="4114800" cy="2380129"/>
          </a:xfrm>
          <a:prstGeom prst="rect">
            <a:avLst/>
          </a:prstGeom>
        </p:spPr>
      </p:pic>
    </p:spTree>
    <p:extLst>
      <p:ext uri="{BB962C8B-B14F-4D97-AF65-F5344CB8AC3E}">
        <p14:creationId xmlns:p14="http://schemas.microsoft.com/office/powerpoint/2010/main" val="1131115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8305800" cy="2677656"/>
          </a:xfrm>
          <a:prstGeom prst="rect">
            <a:avLst/>
          </a:prstGeom>
        </p:spPr>
        <p:txBody>
          <a:bodyPr wrap="square">
            <a:spAutoFit/>
          </a:bodyPr>
          <a:lstStyle/>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Beginning in 1948 the first electronic computers began operating at 1,000 instructions (e.g., additions) per second.</a:t>
            </a:r>
          </a:p>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Since 1948 there has been an arms race to build ever faster computers. Each succeeding generation incorporates architectural enhancements (e.g., pipelines, split caches, parallel computing), which increases transistor counts, allowing us to tackle ever increasingly complex problems.</a:t>
            </a:r>
          </a:p>
        </p:txBody>
      </p:sp>
      <p:sp>
        <p:nvSpPr>
          <p:cNvPr id="3" name="TextBox 2"/>
          <p:cNvSpPr txBox="1"/>
          <p:nvPr/>
        </p:nvSpPr>
        <p:spPr>
          <a:xfrm>
            <a:off x="304800" y="228600"/>
            <a:ext cx="5867400" cy="1015663"/>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Performance Architectures</a:t>
            </a:r>
          </a:p>
          <a:p>
            <a:pPr algn="l"/>
            <a:endParaRPr lang="en-US" sz="2400" b="1" dirty="0">
              <a:solidFill>
                <a:srgbClr val="1F497D"/>
              </a:solidFill>
              <a:latin typeface="Calibri" panose="020F0502020204030204" pitchFamily="34" charset="0"/>
              <a:cs typeface="Calibri" panose="020F0502020204030204" pitchFamily="34" charset="0"/>
            </a:endParaRPr>
          </a:p>
        </p:txBody>
      </p:sp>
      <p:sp>
        <p:nvSpPr>
          <p:cNvPr id="4" name="TextBox 3"/>
          <p:cNvSpPr txBox="1"/>
          <p:nvPr/>
        </p:nvSpPr>
        <p:spPr>
          <a:xfrm>
            <a:off x="281152" y="3919478"/>
            <a:ext cx="5433848" cy="2862322"/>
          </a:xfrm>
          <a:prstGeom prst="rect">
            <a:avLst/>
          </a:prstGeom>
          <a:noFill/>
        </p:spPr>
        <p:txBody>
          <a:bodyPr wrap="square" rtlCol="0">
            <a:spAutoFit/>
          </a:bodyPr>
          <a:lstStyle/>
          <a:p>
            <a:pPr marL="342900" indent="-342900" algn="l">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The initial calculations in 1948 were ballistic trajectories. Since then, bookkeeping and accounting, simulations, chess, weather prediction, machine learning, artificial intelligence, self-driving vehicles, go.</a:t>
            </a:r>
          </a:p>
          <a:p>
            <a:pPr marL="342900" indent="-342900" algn="l">
              <a:buFont typeface="Wingdings" panose="05000000000000000000" pitchFamily="2" charset="2"/>
              <a:buChar char="Ø"/>
            </a:pPr>
            <a:endParaRPr lang="en-US" sz="2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4176592"/>
            <a:ext cx="1524000" cy="2172971"/>
          </a:xfrm>
          <a:prstGeom prst="rect">
            <a:avLst/>
          </a:prstGeom>
        </p:spPr>
      </p:pic>
      <p:sp>
        <p:nvSpPr>
          <p:cNvPr id="10" name="TextBox 9"/>
          <p:cNvSpPr txBox="1"/>
          <p:nvPr/>
        </p:nvSpPr>
        <p:spPr>
          <a:xfrm>
            <a:off x="7239000" y="4403229"/>
            <a:ext cx="1752600" cy="1692771"/>
          </a:xfrm>
          <a:prstGeom prst="rect">
            <a:avLst/>
          </a:prstGeom>
          <a:noFill/>
        </p:spPr>
        <p:txBody>
          <a:bodyPr wrap="square" rtlCol="0">
            <a:spAutoFit/>
          </a:bodyPr>
          <a:lstStyle/>
          <a:p>
            <a:pPr algn="l"/>
            <a:r>
              <a:rPr lang="en-US" sz="1600" dirty="0">
                <a:solidFill>
                  <a:srgbClr val="1F497D"/>
                </a:solidFill>
                <a:latin typeface="Calibri" panose="020F0502020204030204" pitchFamily="34" charset="0"/>
                <a:cs typeface="Calibri" panose="020F0502020204030204" pitchFamily="34" charset="0"/>
              </a:rPr>
              <a:t>IBM Deep Blue first beat a world chess champion, Garry Kasparov, February 10, 1996.</a:t>
            </a:r>
            <a:r>
              <a:rPr lang="en-US" sz="1400" dirty="0">
                <a:solidFill>
                  <a:srgbClr val="1F497D"/>
                </a:solidFill>
                <a:latin typeface="Calibri" panose="020F0502020204030204" pitchFamily="34" charset="0"/>
                <a:cs typeface="Calibri" panose="020F0502020204030204" pitchFamily="34" charset="0"/>
              </a:rPr>
              <a:t/>
            </a:r>
            <a:br>
              <a:rPr lang="en-US" sz="1400" dirty="0">
                <a:solidFill>
                  <a:srgbClr val="1F497D"/>
                </a:solidFill>
                <a:latin typeface="Calibri" panose="020F0502020204030204" pitchFamily="34" charset="0"/>
                <a:cs typeface="Calibri" panose="020F0502020204030204" pitchFamily="34" charset="0"/>
              </a:rPr>
            </a:br>
            <a:r>
              <a:rPr lang="en-US" dirty="0">
                <a:solidFill>
                  <a:srgbClr val="1F497D"/>
                </a:solidFill>
                <a:latin typeface="Calibri" panose="020F0502020204030204" pitchFamily="34" charset="0"/>
                <a:cs typeface="Calibri" panose="020F0502020204030204" pitchFamily="34" charset="0"/>
              </a:rPr>
              <a:t>Image Yvonne Hemsey/Getty Images</a:t>
            </a:r>
            <a:endParaRPr lang="en-US" sz="1400" dirty="0">
              <a:solidFill>
                <a:srgbClr val="1F49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0366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3</a:t>
            </a:fld>
            <a:endParaRPr lang="en-US" dirty="0"/>
          </a:p>
        </p:txBody>
      </p:sp>
      <p:sp>
        <p:nvSpPr>
          <p:cNvPr id="2" name="Rectangle 1"/>
          <p:cNvSpPr/>
          <p:nvPr/>
        </p:nvSpPr>
        <p:spPr>
          <a:xfrm>
            <a:off x="609600" y="1295400"/>
            <a:ext cx="8153400" cy="4026552"/>
          </a:xfrm>
          <a:prstGeom prst="rect">
            <a:avLst/>
          </a:prstGeom>
        </p:spPr>
        <p:txBody>
          <a:bodyPr wrap="square">
            <a:spAutoFit/>
          </a:bodyPr>
          <a:lstStyle/>
          <a:p>
            <a:pPr marL="342900" marR="0" lvl="0" indent="-342900" algn="l">
              <a:lnSpc>
                <a:spcPct val="107000"/>
              </a:lnSpc>
              <a:spcBef>
                <a:spcPts val="0"/>
              </a:spcBef>
              <a:spcAft>
                <a:spcPts val="0"/>
              </a:spcAft>
              <a:buFont typeface="Wingdings" panose="05000000000000000000" pitchFamily="2" charset="2"/>
              <a:buChar char="Ø"/>
            </a:pPr>
            <a:endPar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Client Wants to Reduce Her Taxable Estate by Making Life Time Gifts</a:t>
            </a:r>
          </a:p>
          <a:p>
            <a:pPr marR="0" lvl="0" algn="l">
              <a:lnSpc>
                <a:spcPct val="107000"/>
              </a:lnSpc>
              <a:spcBef>
                <a:spcPts val="0"/>
              </a:spcBef>
              <a:spcAft>
                <a:spcPts val="0"/>
              </a:spcAft>
            </a:pPr>
            <a:endPar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Should She Give Bonds or Growth Stocks? </a:t>
            </a:r>
          </a:p>
          <a:p>
            <a:pPr marL="342900" marR="0" lvl="0" indent="-342900" algn="l">
              <a:lnSpc>
                <a:spcPct val="107000"/>
              </a:lnSpc>
              <a:spcBef>
                <a:spcPts val="0"/>
              </a:spcBef>
              <a:spcAft>
                <a:spcPts val="0"/>
              </a:spcAft>
              <a:buFont typeface="Wingdings" panose="05000000000000000000" pitchFamily="2" charset="2"/>
              <a:buChar char="Ø"/>
            </a:pPr>
            <a:endParaRPr lang="en-US" sz="2400" b="1" kern="0"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r>
              <a:rPr lang="en-US" sz="2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Should She Give It Directly to Her Descendants, to a Long Term Trust Which Is a Grantor Trust or to One That Is Not a Grantor Trust?</a:t>
            </a:r>
          </a:p>
          <a:p>
            <a:pPr marL="342900" marR="0" lvl="0" indent="-342900" algn="l">
              <a:lnSpc>
                <a:spcPct val="107000"/>
              </a:lnSpc>
              <a:spcBef>
                <a:spcPts val="0"/>
              </a:spcBef>
              <a:spcAft>
                <a:spcPts val="0"/>
              </a:spcAft>
              <a:buFont typeface="Wingdings" panose="05000000000000000000" pitchFamily="2" charset="2"/>
              <a:buChar char="Ø"/>
            </a:pPr>
            <a:endParaRPr lang="en-US" sz="2400" b="1"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14300" y="160672"/>
            <a:ext cx="4800930" cy="532903"/>
          </a:xfrm>
          <a:prstGeom prst="rect">
            <a:avLst/>
          </a:prstGeom>
        </p:spPr>
        <p:txBody>
          <a:bodyPr wrap="none">
            <a:spAutoFit/>
          </a:bodyPr>
          <a:lstStyle/>
          <a:p>
            <a:pPr marR="0" lvl="0" algn="l">
              <a:lnSpc>
                <a:spcPct val="107000"/>
              </a:lnSpc>
              <a:spcBef>
                <a:spcPts val="0"/>
              </a:spcBef>
              <a:spcAft>
                <a:spcPts val="0"/>
              </a:spcAft>
            </a:pPr>
            <a:r>
              <a:rPr lang="en-US" sz="2800" b="1" dirty="0">
                <a:solidFill>
                  <a:schemeClr val="tx2"/>
                </a:solidFill>
                <a:latin typeface="+mj-lt"/>
                <a:ea typeface="Times New Roman" panose="02020603050405020304" pitchFamily="18" charset="0"/>
                <a:cs typeface="Times New Roman" panose="02020603050405020304" pitchFamily="18" charset="0"/>
              </a:rPr>
              <a:t>What Would You Recommend?</a:t>
            </a:r>
          </a:p>
        </p:txBody>
      </p:sp>
    </p:spTree>
    <p:extLst>
      <p:ext uri="{BB962C8B-B14F-4D97-AF65-F5344CB8AC3E}">
        <p14:creationId xmlns:p14="http://schemas.microsoft.com/office/powerpoint/2010/main" val="403493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763000" cy="1415772"/>
          </a:xfrm>
          <a:prstGeom prst="rect">
            <a:avLst/>
          </a:prstGeom>
        </p:spPr>
        <p:txBody>
          <a:bodyPr wrap="square">
            <a:spAutoFit/>
          </a:bodyPr>
          <a:lstStyle/>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In 1965, Gordon Moore, the cofounder of Fairchild and Intel, defined Moore’s law, which states that the number of transistors per square inch doubles approximately every two years.</a:t>
            </a:r>
            <a:br>
              <a:rPr lang="en-US" sz="2400" b="1" dirty="0">
                <a:solidFill>
                  <a:srgbClr val="1F497D"/>
                </a:solidFill>
                <a:latin typeface="Calibri" panose="020F0502020204030204" pitchFamily="34" charset="0"/>
                <a:ea typeface="Times New Roman" panose="02020603050405020304" pitchFamily="18" charset="0"/>
              </a:rPr>
            </a:br>
            <a:r>
              <a:rPr lang="en-US" sz="1400" b="1" dirty="0">
                <a:solidFill>
                  <a:srgbClr val="1F497D"/>
                </a:solidFill>
                <a:latin typeface="Calibri" panose="020F0502020204030204" pitchFamily="34" charset="0"/>
                <a:ea typeface="Times New Roman" panose="02020603050405020304" pitchFamily="18" charset="0"/>
              </a:rPr>
              <a:t>[https://en.wikipedia.org/wiki/Moore%27s_law]</a:t>
            </a:r>
          </a:p>
        </p:txBody>
      </p:sp>
      <p:sp>
        <p:nvSpPr>
          <p:cNvPr id="3" name="TextBox 2"/>
          <p:cNvSpPr txBox="1"/>
          <p:nvPr/>
        </p:nvSpPr>
        <p:spPr>
          <a:xfrm>
            <a:off x="304800" y="228600"/>
            <a:ext cx="5867400" cy="1015663"/>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Supercomputing</a:t>
            </a:r>
          </a:p>
          <a:p>
            <a:pPr algn="l"/>
            <a:endParaRPr lang="en-US" sz="2400" b="1" dirty="0">
              <a:solidFill>
                <a:srgbClr val="1F497D"/>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6732" y="2667000"/>
            <a:ext cx="3984868" cy="3581400"/>
          </a:xfrm>
          <a:prstGeom prst="rect">
            <a:avLst/>
          </a:prstGeom>
        </p:spPr>
      </p:pic>
      <p:sp>
        <p:nvSpPr>
          <p:cNvPr id="6" name="TextBox 5"/>
          <p:cNvSpPr txBox="1"/>
          <p:nvPr/>
        </p:nvSpPr>
        <p:spPr>
          <a:xfrm>
            <a:off x="202324" y="2803138"/>
            <a:ext cx="5029200" cy="2492990"/>
          </a:xfrm>
          <a:prstGeom prst="rect">
            <a:avLst/>
          </a:prstGeom>
          <a:noFill/>
        </p:spPr>
        <p:txBody>
          <a:bodyPr wrap="square" rtlCol="0">
            <a:spAutoFit/>
          </a:bodyPr>
          <a:lstStyle/>
          <a:p>
            <a:pPr marL="342900" indent="-342900" algn="l">
              <a:buFont typeface="Wingdings" panose="05000000000000000000" pitchFamily="2" charset="2"/>
              <a:buChar char="Ø"/>
            </a:pPr>
            <a:r>
              <a:rPr lang="en-US" sz="2400" b="1" dirty="0">
                <a:solidFill>
                  <a:srgbClr val="1F497D"/>
                </a:solidFill>
                <a:latin typeface="Calibri" panose="020F0502020204030204" pitchFamily="34" charset="0"/>
              </a:rPr>
              <a:t>Therefore computers are becoming exponentially more powerful.</a:t>
            </a:r>
          </a:p>
          <a:p>
            <a:pPr marL="342900" indent="-342900" algn="l">
              <a:buFont typeface="Wingdings" panose="05000000000000000000" pitchFamily="2" charset="2"/>
              <a:buChar char="Ø"/>
            </a:pPr>
            <a:r>
              <a:rPr lang="en-US" sz="2400" b="1" dirty="0">
                <a:solidFill>
                  <a:srgbClr val="1F497D"/>
                </a:solidFill>
                <a:latin typeface="Calibri" panose="020F0502020204030204" pitchFamily="34" charset="0"/>
              </a:rPr>
              <a:t>Supercomputers are computers that are more powerful than their general purpose counterparts of their generation.</a:t>
            </a:r>
          </a:p>
        </p:txBody>
      </p:sp>
    </p:spTree>
    <p:extLst>
      <p:ext uri="{BB962C8B-B14F-4D97-AF65-F5344CB8AC3E}">
        <p14:creationId xmlns:p14="http://schemas.microsoft.com/office/powerpoint/2010/main" val="10749657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371600"/>
            <a:ext cx="8305800" cy="1938992"/>
          </a:xfrm>
          <a:prstGeom prst="rect">
            <a:avLst/>
          </a:prstGeom>
        </p:spPr>
        <p:txBody>
          <a:bodyPr wrap="square">
            <a:spAutoFit/>
          </a:bodyPr>
          <a:lstStyle/>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Computers had a humble beginning on Wall Street, however they have now infiltrated virtually every market function.</a:t>
            </a:r>
          </a:p>
          <a:p>
            <a:pPr marL="342900" marR="0" lvl="0" indent="-342900" algn="l">
              <a:spcBef>
                <a:spcPts val="0"/>
              </a:spcBef>
              <a:spcAft>
                <a:spcPts val="0"/>
              </a:spcAft>
              <a:buFont typeface="Wingdings" panose="05000000000000000000" pitchFamily="2" charset="2"/>
              <a:buChar char="Ø"/>
            </a:pPr>
            <a:r>
              <a:rPr lang="en-US" sz="2400" b="1" dirty="0">
                <a:solidFill>
                  <a:srgbClr val="1F497D"/>
                </a:solidFill>
                <a:latin typeface="Calibri" panose="020F0502020204030204" pitchFamily="34" charset="0"/>
                <a:ea typeface="Times New Roman" panose="02020603050405020304" pitchFamily="18" charset="0"/>
              </a:rPr>
              <a:t>Beginning with mundane tabulation and sorting, computers moved on to provide accounting support, data automation, eventually moving into the investment process</a:t>
            </a:r>
          </a:p>
        </p:txBody>
      </p:sp>
      <p:sp>
        <p:nvSpPr>
          <p:cNvPr id="3" name="TextBox 2"/>
          <p:cNvSpPr txBox="1"/>
          <p:nvPr/>
        </p:nvSpPr>
        <p:spPr>
          <a:xfrm>
            <a:off x="304800" y="228600"/>
            <a:ext cx="5867400" cy="1015663"/>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Computers on Wall Street</a:t>
            </a:r>
          </a:p>
          <a:p>
            <a:pPr algn="l"/>
            <a:endParaRPr lang="en-US" sz="2400" b="1" dirty="0">
              <a:solidFill>
                <a:srgbClr val="1F497D"/>
              </a:solidFill>
              <a:latin typeface="Calibri" panose="020F0502020204030204" pitchFamily="34" charset="0"/>
              <a:cs typeface="Calibri" panose="020F05020202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200" y="3352800"/>
            <a:ext cx="4077495" cy="3058121"/>
          </a:xfrm>
          <a:prstGeom prst="rect">
            <a:avLst/>
          </a:prstGeom>
        </p:spPr>
      </p:pic>
      <p:sp>
        <p:nvSpPr>
          <p:cNvPr id="4" name="TextBox 3"/>
          <p:cNvSpPr txBox="1"/>
          <p:nvPr/>
        </p:nvSpPr>
        <p:spPr>
          <a:xfrm>
            <a:off x="838200" y="3200400"/>
            <a:ext cx="3581400" cy="2215991"/>
          </a:xfrm>
          <a:prstGeom prst="rect">
            <a:avLst/>
          </a:prstGeom>
          <a:noFill/>
        </p:spPr>
        <p:txBody>
          <a:bodyPr wrap="square" rtlCol="0">
            <a:spAutoFit/>
          </a:bodyPr>
          <a:lstStyle/>
          <a:p>
            <a:pPr marR="0" lvl="0" algn="l">
              <a:spcBef>
                <a:spcPts val="0"/>
              </a:spcBef>
              <a:spcAft>
                <a:spcPts val="0"/>
              </a:spcAft>
            </a:pPr>
            <a:r>
              <a:rPr lang="en-US" sz="2400" b="1" dirty="0">
                <a:solidFill>
                  <a:srgbClr val="1F497D"/>
                </a:solidFill>
                <a:latin typeface="Calibri" panose="020F0502020204030204" pitchFamily="34" charset="0"/>
                <a:ea typeface="Times New Roman" panose="02020603050405020304" pitchFamily="18" charset="0"/>
              </a:rPr>
              <a:t>including Calculating, Market Scanning, Data Analytics, Automated Trading and Electronic Exchanges.</a:t>
            </a:r>
          </a:p>
          <a:p>
            <a:endParaRPr lang="en-US" dirty="0"/>
          </a:p>
        </p:txBody>
      </p:sp>
    </p:spTree>
    <p:extLst>
      <p:ext uri="{BB962C8B-B14F-4D97-AF65-F5344CB8AC3E}">
        <p14:creationId xmlns:p14="http://schemas.microsoft.com/office/powerpoint/2010/main" val="1452838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534400" cy="5324535"/>
          </a:xfrm>
          <a:prstGeom prst="rect">
            <a:avLst/>
          </a:prstGeom>
        </p:spPr>
        <p:txBody>
          <a:bodyPr wrap="square">
            <a:spAutoFit/>
          </a:bodyPr>
          <a:lstStyle/>
          <a:p>
            <a:pPr marL="342900" marR="0" lvl="0" indent="-342900" algn="l">
              <a:spcBef>
                <a:spcPts val="0"/>
              </a:spcBef>
              <a:spcAft>
                <a:spcPts val="0"/>
              </a:spcAft>
              <a:buFont typeface="Wingdings" panose="05000000000000000000" pitchFamily="2" charset="2"/>
              <a:buChar char="Ø"/>
            </a:pPr>
            <a:r>
              <a:rPr lang="en-US" sz="2000" b="1" u="sng" dirty="0">
                <a:solidFill>
                  <a:srgbClr val="1F497D"/>
                </a:solidFill>
                <a:latin typeface="Calibri" panose="020F0502020204030204" pitchFamily="34" charset="0"/>
                <a:ea typeface="Times New Roman" panose="02020603050405020304" pitchFamily="18" charset="0"/>
              </a:rPr>
              <a:t>Value Investing</a:t>
            </a:r>
            <a:r>
              <a:rPr lang="en-US" sz="2000" b="1" dirty="0">
                <a:solidFill>
                  <a:srgbClr val="1F497D"/>
                </a:solidFill>
                <a:latin typeface="Calibri" panose="020F0502020204030204" pitchFamily="34" charset="0"/>
                <a:ea typeface="Times New Roman" panose="02020603050405020304" pitchFamily="18" charset="0"/>
              </a:rPr>
              <a:t>: e.g., automated review (filtering; market scanner) of fundamental data to identify underpriced stocks.</a:t>
            </a:r>
          </a:p>
          <a:p>
            <a:pPr marL="342900" marR="0" lvl="0" indent="-342900" algn="l">
              <a:spcBef>
                <a:spcPts val="0"/>
              </a:spcBef>
              <a:spcAft>
                <a:spcPts val="0"/>
              </a:spcAft>
              <a:buFont typeface="Wingdings" panose="05000000000000000000" pitchFamily="2" charset="2"/>
              <a:buChar char="Ø"/>
            </a:pPr>
            <a:r>
              <a:rPr lang="en-US" sz="2000" b="1" u="sng" dirty="0">
                <a:solidFill>
                  <a:srgbClr val="1F497D"/>
                </a:solidFill>
                <a:latin typeface="Calibri" panose="020F0502020204030204" pitchFamily="34" charset="0"/>
                <a:ea typeface="Times New Roman" panose="02020603050405020304" pitchFamily="18" charset="0"/>
              </a:rPr>
              <a:t>Statistics</a:t>
            </a:r>
            <a:r>
              <a:rPr lang="en-US" sz="2000" b="1" dirty="0">
                <a:solidFill>
                  <a:srgbClr val="1F497D"/>
                </a:solidFill>
                <a:latin typeface="Calibri" panose="020F0502020204030204" pitchFamily="34" charset="0"/>
                <a:ea typeface="Times New Roman" panose="02020603050405020304" pitchFamily="18" charset="0"/>
              </a:rPr>
              <a:t>: e.g., the expectation that trade distribution are gaussian (normal distribution); or the use of probabilities to predict price increase (e.g., Bayesian Models).</a:t>
            </a:r>
          </a:p>
          <a:p>
            <a:pPr marL="342900" marR="0" lvl="0" indent="-342900" algn="l">
              <a:spcBef>
                <a:spcPts val="0"/>
              </a:spcBef>
              <a:spcAft>
                <a:spcPts val="0"/>
              </a:spcAft>
              <a:buFont typeface="Wingdings" panose="05000000000000000000" pitchFamily="2" charset="2"/>
              <a:buChar char="Ø"/>
            </a:pPr>
            <a:r>
              <a:rPr lang="en-US" sz="2000" b="1" u="sng" dirty="0">
                <a:solidFill>
                  <a:srgbClr val="1F497D"/>
                </a:solidFill>
                <a:latin typeface="Calibri" panose="020F0502020204030204" pitchFamily="34" charset="0"/>
                <a:ea typeface="Times New Roman" panose="02020603050405020304" pitchFamily="18" charset="0"/>
              </a:rPr>
              <a:t>Technical Analysis</a:t>
            </a:r>
            <a:r>
              <a:rPr lang="en-US" sz="2000" b="1" dirty="0">
                <a:solidFill>
                  <a:srgbClr val="1F497D"/>
                </a:solidFill>
                <a:latin typeface="Calibri" panose="020F0502020204030204" pitchFamily="34" charset="0"/>
                <a:ea typeface="Times New Roman" panose="02020603050405020304" pitchFamily="18" charset="0"/>
              </a:rPr>
              <a:t>: e.g., the examination and interpretation of chart patterns.</a:t>
            </a:r>
          </a:p>
          <a:p>
            <a:pPr marL="342900" marR="0" lvl="0" indent="-342900" algn="l">
              <a:spcBef>
                <a:spcPts val="0"/>
              </a:spcBef>
              <a:spcAft>
                <a:spcPts val="0"/>
              </a:spcAft>
              <a:buFont typeface="Wingdings" panose="05000000000000000000" pitchFamily="2" charset="2"/>
              <a:buChar char="Ø"/>
            </a:pPr>
            <a:r>
              <a:rPr lang="en-US" sz="2000" b="1" u="sng" dirty="0">
                <a:solidFill>
                  <a:srgbClr val="1F497D"/>
                </a:solidFill>
                <a:latin typeface="Calibri" panose="020F0502020204030204" pitchFamily="34" charset="0"/>
                <a:ea typeface="Times New Roman" panose="02020603050405020304" pitchFamily="18" charset="0"/>
              </a:rPr>
              <a:t>Physics</a:t>
            </a:r>
            <a:r>
              <a:rPr lang="en-US" sz="2000" b="1" dirty="0">
                <a:solidFill>
                  <a:srgbClr val="1F497D"/>
                </a:solidFill>
                <a:latin typeface="Calibri" panose="020F0502020204030204" pitchFamily="34" charset="0"/>
                <a:ea typeface="Times New Roman" panose="02020603050405020304" pitchFamily="18" charset="0"/>
              </a:rPr>
              <a:t>: e.g., the application of physics models such as money being particles that flow through connected pipes.</a:t>
            </a:r>
          </a:p>
          <a:p>
            <a:pPr marL="342900" marR="0" lvl="0" indent="-342900" algn="l">
              <a:spcBef>
                <a:spcPts val="0"/>
              </a:spcBef>
              <a:spcAft>
                <a:spcPts val="0"/>
              </a:spcAft>
              <a:buFont typeface="Wingdings" panose="05000000000000000000" pitchFamily="2" charset="2"/>
              <a:buChar char="Ø"/>
            </a:pPr>
            <a:r>
              <a:rPr lang="en-US" sz="2000" b="1" u="sng" dirty="0">
                <a:solidFill>
                  <a:srgbClr val="1F497D"/>
                </a:solidFill>
                <a:latin typeface="Calibri" panose="020F0502020204030204" pitchFamily="34" charset="0"/>
                <a:ea typeface="Times New Roman" panose="02020603050405020304" pitchFamily="18" charset="0"/>
              </a:rPr>
              <a:t>Quants</a:t>
            </a:r>
            <a:r>
              <a:rPr lang="en-US" sz="2000" b="1" dirty="0">
                <a:solidFill>
                  <a:srgbClr val="1F497D"/>
                </a:solidFill>
                <a:latin typeface="Calibri" panose="020F0502020204030204" pitchFamily="34" charset="0"/>
                <a:ea typeface="Times New Roman" panose="02020603050405020304" pitchFamily="18" charset="0"/>
              </a:rPr>
              <a:t>: e.g., search for correlations between stocks such as oil and United Airlines; relationship between Dow and S&amp;P 500 Indices; weather influence on commodity prices.</a:t>
            </a:r>
          </a:p>
          <a:p>
            <a:pPr marL="342900" marR="0" lvl="0" indent="-342900" algn="l">
              <a:spcBef>
                <a:spcPts val="0"/>
              </a:spcBef>
              <a:spcAft>
                <a:spcPts val="0"/>
              </a:spcAft>
              <a:buFont typeface="Wingdings" panose="05000000000000000000" pitchFamily="2" charset="2"/>
              <a:buChar char="Ø"/>
            </a:pPr>
            <a:r>
              <a:rPr lang="en-US" sz="2000" b="1" u="sng" dirty="0">
                <a:solidFill>
                  <a:srgbClr val="1F497D"/>
                </a:solidFill>
                <a:latin typeface="Calibri" panose="020F0502020204030204" pitchFamily="34" charset="0"/>
                <a:ea typeface="Times New Roman" panose="02020603050405020304" pitchFamily="18" charset="0"/>
              </a:rPr>
              <a:t>Algorithmic Trading</a:t>
            </a:r>
            <a:r>
              <a:rPr lang="en-US" sz="2000" b="1" dirty="0">
                <a:solidFill>
                  <a:srgbClr val="1F497D"/>
                </a:solidFill>
                <a:latin typeface="Calibri" panose="020F0502020204030204" pitchFamily="34" charset="0"/>
                <a:ea typeface="Times New Roman" panose="02020603050405020304" pitchFamily="18" charset="0"/>
              </a:rPr>
              <a:t>: automatic trading by programs based on criteria such as measured in market data (black box with frequency beyond human capability)</a:t>
            </a:r>
          </a:p>
          <a:p>
            <a:pPr marL="342900" marR="0" lvl="0" indent="-342900" algn="l">
              <a:spcBef>
                <a:spcPts val="0"/>
              </a:spcBef>
              <a:spcAft>
                <a:spcPts val="0"/>
              </a:spcAft>
              <a:buFont typeface="Wingdings" panose="05000000000000000000" pitchFamily="2" charset="2"/>
              <a:buChar char="Ø"/>
            </a:pPr>
            <a:r>
              <a:rPr lang="en-US" sz="2000" b="1" u="sng" dirty="0">
                <a:solidFill>
                  <a:srgbClr val="1F497D"/>
                </a:solidFill>
                <a:latin typeface="Calibri" panose="020F0502020204030204" pitchFamily="34" charset="0"/>
                <a:ea typeface="Times New Roman" panose="02020603050405020304" pitchFamily="18" charset="0"/>
              </a:rPr>
              <a:t>High Frequency Trading</a:t>
            </a:r>
            <a:r>
              <a:rPr lang="en-US" sz="2000" b="1" dirty="0">
                <a:solidFill>
                  <a:srgbClr val="1F497D"/>
                </a:solidFill>
                <a:latin typeface="Calibri" panose="020F0502020204030204" pitchFamily="34" charset="0"/>
                <a:ea typeface="Times New Roman" panose="02020603050405020304" pitchFamily="18" charset="0"/>
              </a:rPr>
              <a:t>: e.g., trading very frequently but with only a small advantage; quickly getting in front of another order.</a:t>
            </a:r>
          </a:p>
        </p:txBody>
      </p:sp>
      <p:sp>
        <p:nvSpPr>
          <p:cNvPr id="3" name="TextBox 2"/>
          <p:cNvSpPr txBox="1"/>
          <p:nvPr/>
        </p:nvSpPr>
        <p:spPr>
          <a:xfrm>
            <a:off x="304800" y="228600"/>
            <a:ext cx="6400800" cy="1015663"/>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Automating the Search for Price Discrepancies</a:t>
            </a:r>
          </a:p>
          <a:p>
            <a:pPr algn="l"/>
            <a:endParaRPr lang="en-US" sz="2400" b="1" dirty="0">
              <a:solidFill>
                <a:srgbClr val="1F49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9803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8763000" cy="4493538"/>
          </a:xfrm>
          <a:prstGeom prst="rect">
            <a:avLst/>
          </a:prstGeom>
        </p:spPr>
        <p:txBody>
          <a:bodyPr wrap="square">
            <a:spAutoFit/>
          </a:bodyPr>
          <a:lstStyle/>
          <a:p>
            <a:pPr marL="342900" marR="0" lvl="0" indent="-342900" algn="l">
              <a:spcBef>
                <a:spcPts val="0"/>
              </a:spcBef>
              <a:spcAft>
                <a:spcPts val="0"/>
              </a:spcAft>
              <a:buFont typeface="Wingdings" panose="05000000000000000000" pitchFamily="2" charset="2"/>
              <a:buChar char="Ø"/>
            </a:pPr>
            <a:r>
              <a:rPr lang="en-US" sz="2200" b="1" u="sng" dirty="0">
                <a:solidFill>
                  <a:srgbClr val="1F497D"/>
                </a:solidFill>
                <a:latin typeface="Calibri" panose="020F0502020204030204" pitchFamily="34" charset="0"/>
                <a:ea typeface="Times New Roman" panose="02020603050405020304" pitchFamily="18" charset="0"/>
              </a:rPr>
              <a:t>Artificial Intelligence(AI)</a:t>
            </a:r>
            <a:r>
              <a:rPr lang="en-US" sz="2200" b="1" dirty="0">
                <a:solidFill>
                  <a:srgbClr val="1F497D"/>
                </a:solidFill>
                <a:latin typeface="Calibri" panose="020F0502020204030204" pitchFamily="34" charset="0"/>
                <a:ea typeface="Times New Roman" panose="02020603050405020304" pitchFamily="18" charset="0"/>
              </a:rPr>
              <a:t>: any computational method that attempts to recreate intelligence using computers.</a:t>
            </a:r>
          </a:p>
          <a:p>
            <a:pPr marL="800100" lvl="1" indent="-342900" algn="l">
              <a:spcBef>
                <a:spcPts val="0"/>
              </a:spcBef>
              <a:spcAft>
                <a:spcPts val="0"/>
              </a:spcAft>
              <a:buFont typeface="Wingdings" panose="05000000000000000000" pitchFamily="2" charset="2"/>
              <a:buChar char="Ø"/>
            </a:pPr>
            <a:r>
              <a:rPr lang="en-US" sz="2200" b="1" u="sng" dirty="0">
                <a:solidFill>
                  <a:srgbClr val="1F497D"/>
                </a:solidFill>
                <a:latin typeface="Calibri" panose="020F0502020204030204" pitchFamily="34" charset="0"/>
                <a:ea typeface="Times New Roman" panose="02020603050405020304" pitchFamily="18" charset="0"/>
              </a:rPr>
              <a:t>Artificial Neural Networks</a:t>
            </a:r>
            <a:r>
              <a:rPr lang="en-US" sz="2200" b="1" dirty="0">
                <a:solidFill>
                  <a:srgbClr val="1F497D"/>
                </a:solidFill>
                <a:latin typeface="Calibri" panose="020F0502020204030204" pitchFamily="34" charset="0"/>
                <a:ea typeface="Times New Roman" panose="02020603050405020304" pitchFamily="18" charset="0"/>
              </a:rPr>
              <a:t>: a type of AI based on mathematical models of neurons found in humans, animals, etc.</a:t>
            </a:r>
          </a:p>
          <a:p>
            <a:pPr marL="800100" lvl="1" indent="-342900" algn="l">
              <a:spcBef>
                <a:spcPts val="0"/>
              </a:spcBef>
              <a:spcAft>
                <a:spcPts val="0"/>
              </a:spcAft>
              <a:buFont typeface="Wingdings" panose="05000000000000000000" pitchFamily="2" charset="2"/>
              <a:buChar char="Ø"/>
            </a:pPr>
            <a:r>
              <a:rPr lang="en-US" sz="2200" b="1" u="sng" dirty="0">
                <a:solidFill>
                  <a:srgbClr val="1F497D"/>
                </a:solidFill>
                <a:latin typeface="Calibri" panose="020F0502020204030204" pitchFamily="34" charset="0"/>
                <a:ea typeface="Times New Roman" panose="02020603050405020304" pitchFamily="18" charset="0"/>
              </a:rPr>
              <a:t>Machine Learning</a:t>
            </a:r>
            <a:r>
              <a:rPr lang="en-US" sz="2200" b="1" dirty="0">
                <a:solidFill>
                  <a:srgbClr val="1F497D"/>
                </a:solidFill>
                <a:latin typeface="Calibri" panose="020F0502020204030204" pitchFamily="34" charset="0"/>
                <a:ea typeface="Times New Roman" panose="02020603050405020304" pitchFamily="18" charset="0"/>
              </a:rPr>
              <a:t>: a type of AI; programs that learn from data without being programmed.</a:t>
            </a:r>
          </a:p>
          <a:p>
            <a:pPr marL="800100" lvl="1" indent="-342900" algn="l">
              <a:spcBef>
                <a:spcPts val="0"/>
              </a:spcBef>
              <a:spcAft>
                <a:spcPts val="0"/>
              </a:spcAft>
              <a:buFont typeface="Wingdings" panose="05000000000000000000" pitchFamily="2" charset="2"/>
              <a:buChar char="Ø"/>
            </a:pPr>
            <a:r>
              <a:rPr lang="en-US" sz="2200" b="1" u="sng" dirty="0">
                <a:solidFill>
                  <a:srgbClr val="1F497D"/>
                </a:solidFill>
                <a:latin typeface="Calibri" panose="020F0502020204030204" pitchFamily="34" charset="0"/>
                <a:ea typeface="Times New Roman" panose="02020603050405020304" pitchFamily="18" charset="0"/>
              </a:rPr>
              <a:t>Deep Learning</a:t>
            </a:r>
            <a:r>
              <a:rPr lang="en-US" sz="2200" b="1" dirty="0">
                <a:solidFill>
                  <a:srgbClr val="1F497D"/>
                </a:solidFill>
                <a:latin typeface="Calibri" panose="020F0502020204030204" pitchFamily="34" charset="0"/>
                <a:ea typeface="Times New Roman" panose="02020603050405020304" pitchFamily="18" charset="0"/>
              </a:rPr>
              <a:t>: a type of AI; broader machine learning with improved abilities to learn from data.</a:t>
            </a:r>
          </a:p>
          <a:p>
            <a:pPr marL="342900" indent="-342900" algn="l">
              <a:spcBef>
                <a:spcPts val="0"/>
              </a:spcBef>
              <a:spcAft>
                <a:spcPts val="0"/>
              </a:spcAft>
              <a:buFont typeface="Wingdings" panose="05000000000000000000" pitchFamily="2" charset="2"/>
              <a:buChar char="Ø"/>
            </a:pPr>
            <a:endParaRPr lang="en-US" sz="2200" b="1" dirty="0">
              <a:solidFill>
                <a:srgbClr val="1F497D"/>
              </a:solidFill>
              <a:latin typeface="Calibri" panose="020F0502020204030204" pitchFamily="34" charset="0"/>
              <a:ea typeface="Times New Roman" panose="02020603050405020304" pitchFamily="18" charset="0"/>
            </a:endParaRPr>
          </a:p>
          <a:p>
            <a:pPr marL="34290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AI typically approaches human capabilities.</a:t>
            </a:r>
          </a:p>
          <a:p>
            <a:pPr marL="34290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AI programming is static, causing AI to be restricted within these limits.</a:t>
            </a:r>
          </a:p>
          <a:p>
            <a:pPr marL="34290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AI in the markets has had limited success. The market is seen by people as a random walk and it is seen the same way by AI.</a:t>
            </a:r>
          </a:p>
        </p:txBody>
      </p:sp>
      <p:sp>
        <p:nvSpPr>
          <p:cNvPr id="3" name="TextBox 2"/>
          <p:cNvSpPr txBox="1"/>
          <p:nvPr/>
        </p:nvSpPr>
        <p:spPr>
          <a:xfrm>
            <a:off x="304800" y="258918"/>
            <a:ext cx="6400800" cy="1015663"/>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Artificial Intelligence</a:t>
            </a:r>
          </a:p>
          <a:p>
            <a:pPr algn="l"/>
            <a:endParaRPr lang="en-US" sz="2400" b="1" dirty="0">
              <a:solidFill>
                <a:srgbClr val="1F49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7630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371600"/>
            <a:ext cx="8534400" cy="5001369"/>
          </a:xfrm>
          <a:prstGeom prst="rect">
            <a:avLst/>
          </a:prstGeom>
        </p:spPr>
        <p:txBody>
          <a:bodyPr wrap="square">
            <a:spAutoFit/>
          </a:bodyPr>
          <a:lstStyle/>
          <a:p>
            <a:pPr marL="342900" marR="0" lvl="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Artificial Superintelligence is the consequence of the convergence of:</a:t>
            </a:r>
          </a:p>
          <a:p>
            <a:pPr marL="342900" marR="0" lvl="0" indent="-342900" algn="l">
              <a:spcBef>
                <a:spcPts val="0"/>
              </a:spcBef>
              <a:spcAft>
                <a:spcPts val="0"/>
              </a:spcAft>
              <a:buFont typeface="Wingdings" panose="05000000000000000000" pitchFamily="2" charset="2"/>
              <a:buChar char="Ø"/>
            </a:pPr>
            <a:endParaRPr lang="en-US" sz="1100" b="1" dirty="0">
              <a:solidFill>
                <a:srgbClr val="1F497D"/>
              </a:solidFill>
              <a:latin typeface="Calibri" panose="020F0502020204030204" pitchFamily="34" charset="0"/>
              <a:ea typeface="Times New Roman" panose="02020603050405020304" pitchFamily="18" charset="0"/>
            </a:endParaRPr>
          </a:p>
          <a:p>
            <a:pPr marL="800100" lvl="1"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Massive amounts of computing power, and</a:t>
            </a:r>
          </a:p>
          <a:p>
            <a:pPr marL="800100" lvl="1"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The discovery of non von-Neuman code</a:t>
            </a:r>
          </a:p>
          <a:p>
            <a:pPr marL="342900" indent="-342900" algn="l">
              <a:spcBef>
                <a:spcPts val="0"/>
              </a:spcBef>
              <a:spcAft>
                <a:spcPts val="0"/>
              </a:spcAft>
              <a:buFont typeface="Wingdings" panose="05000000000000000000" pitchFamily="2" charset="2"/>
              <a:buChar char="Ø"/>
            </a:pPr>
            <a:endParaRPr lang="en-US" sz="1100" b="1" dirty="0">
              <a:solidFill>
                <a:srgbClr val="1F497D"/>
              </a:solidFill>
              <a:latin typeface="Calibri" panose="020F0502020204030204" pitchFamily="34" charset="0"/>
              <a:ea typeface="Times New Roman" panose="02020603050405020304" pitchFamily="18" charset="0"/>
            </a:endParaRPr>
          </a:p>
          <a:p>
            <a:pPr marL="34290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Combined, the programming in an Artificial Superintelligence becomes dynamic rather than static, enabling the emergence of cognition far exceeding human capabilities, capable of more complex, deeper thought.</a:t>
            </a:r>
          </a:p>
          <a:p>
            <a:pPr marL="342900" indent="-342900" algn="l">
              <a:spcBef>
                <a:spcPts val="0"/>
              </a:spcBef>
              <a:spcAft>
                <a:spcPts val="0"/>
              </a:spcAft>
              <a:buFont typeface="Wingdings" panose="05000000000000000000" pitchFamily="2" charset="2"/>
              <a:buChar char="Ø"/>
            </a:pPr>
            <a:endParaRPr lang="en-US" sz="2200" b="1" dirty="0">
              <a:solidFill>
                <a:srgbClr val="1F497D"/>
              </a:solidFill>
              <a:latin typeface="Calibri" panose="020F0502020204030204" pitchFamily="34" charset="0"/>
              <a:ea typeface="Times New Roman" panose="02020603050405020304" pitchFamily="18" charset="0"/>
            </a:endParaRPr>
          </a:p>
          <a:p>
            <a:pPr marL="34290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Artificial Superintelligence does not see the market as a random walk.  With its abilities surpassing that of a human, it understands complex structures that underlie the market, which are far beyond human ability to comprehend.</a:t>
            </a:r>
          </a:p>
          <a:p>
            <a:pPr marL="342900" indent="-342900" algn="l">
              <a:spcBef>
                <a:spcPts val="0"/>
              </a:spcBef>
              <a:spcAft>
                <a:spcPts val="0"/>
              </a:spcAft>
              <a:buFont typeface="Wingdings" panose="05000000000000000000" pitchFamily="2" charset="2"/>
              <a:buChar char="Ø"/>
            </a:pPr>
            <a:endParaRPr lang="en-US" sz="2400" b="1" dirty="0">
              <a:solidFill>
                <a:srgbClr val="1F497D"/>
              </a:solidFill>
              <a:latin typeface="Calibri" panose="020F0502020204030204" pitchFamily="34" charset="0"/>
              <a:ea typeface="Times New Roman" panose="02020603050405020304" pitchFamily="18" charset="0"/>
            </a:endParaRPr>
          </a:p>
        </p:txBody>
      </p:sp>
      <p:sp>
        <p:nvSpPr>
          <p:cNvPr id="3" name="TextBox 2"/>
          <p:cNvSpPr txBox="1"/>
          <p:nvPr/>
        </p:nvSpPr>
        <p:spPr>
          <a:xfrm>
            <a:off x="304800" y="228600"/>
            <a:ext cx="6400800" cy="1015663"/>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Artificial Superintelligence (ASI)</a:t>
            </a:r>
          </a:p>
          <a:p>
            <a:pPr algn="l"/>
            <a:endParaRPr lang="en-US" sz="2400" b="1" dirty="0">
              <a:solidFill>
                <a:srgbClr val="1F497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9923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447800"/>
            <a:ext cx="8763000" cy="4493538"/>
          </a:xfrm>
          <a:prstGeom prst="rect">
            <a:avLst/>
          </a:prstGeom>
        </p:spPr>
        <p:txBody>
          <a:bodyPr wrap="square">
            <a:spAutoFit/>
          </a:bodyPr>
          <a:lstStyle/>
          <a:p>
            <a:pPr marL="34290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In 1893 Hawley’s put forth his risk theory of profit. Today we have know it as high risk </a:t>
            </a:r>
            <a:r>
              <a:rPr lang="en-US" sz="2200" b="1" dirty="0">
                <a:solidFill>
                  <a:srgbClr val="1F497D"/>
                </a:solidFill>
                <a:latin typeface="Calibri" panose="020F0502020204030204" pitchFamily="34" charset="0"/>
                <a:ea typeface="Times New Roman" panose="02020603050405020304" pitchFamily="18" charset="0"/>
                <a:sym typeface="Symbol" panose="05050102010706020507" pitchFamily="18" charset="2"/>
              </a:rPr>
              <a:t>=</a:t>
            </a:r>
            <a:r>
              <a:rPr lang="en-US" sz="2200" b="1" dirty="0">
                <a:solidFill>
                  <a:srgbClr val="1F497D"/>
                </a:solidFill>
                <a:latin typeface="Calibri" panose="020F0502020204030204" pitchFamily="34" charset="0"/>
                <a:ea typeface="Times New Roman" panose="02020603050405020304" pitchFamily="18" charset="0"/>
              </a:rPr>
              <a:t> high profit, low risk </a:t>
            </a:r>
            <a:r>
              <a:rPr lang="en-US" sz="2200" b="1" dirty="0">
                <a:solidFill>
                  <a:srgbClr val="1F497D"/>
                </a:solidFill>
                <a:latin typeface="Calibri" panose="020F0502020204030204" pitchFamily="34" charset="0"/>
                <a:ea typeface="Times New Roman" panose="02020603050405020304" pitchFamily="18" charset="0"/>
                <a:sym typeface="Symbol" panose="05050102010706020507" pitchFamily="18" charset="2"/>
              </a:rPr>
              <a:t>=</a:t>
            </a:r>
            <a:r>
              <a:rPr lang="en-US" sz="2200" b="1" dirty="0">
                <a:solidFill>
                  <a:srgbClr val="1F497D"/>
                </a:solidFill>
                <a:latin typeface="Calibri" panose="020F0502020204030204" pitchFamily="34" charset="0"/>
                <a:ea typeface="Times New Roman" panose="02020603050405020304" pitchFamily="18" charset="0"/>
              </a:rPr>
              <a:t> low profit. Today this is market dogma, however Artificial Superintelligence is redefining everything we thought was true about investing. For example, ASI decouples this relationship, deriving high returns from a low risk index investment.</a:t>
            </a:r>
          </a:p>
          <a:p>
            <a:pPr marL="34290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We also assume that high risk </a:t>
            </a:r>
            <a:r>
              <a:rPr lang="en-US" sz="2200" b="1" dirty="0">
                <a:solidFill>
                  <a:srgbClr val="1F497D"/>
                </a:solidFill>
                <a:latin typeface="Calibri" panose="020F0502020204030204" pitchFamily="34" charset="0"/>
                <a:ea typeface="Times New Roman" panose="02020603050405020304" pitchFamily="18" charset="0"/>
                <a:sym typeface="Symbol" panose="05050102010706020507" pitchFamily="18" charset="2"/>
              </a:rPr>
              <a:t>=</a:t>
            </a:r>
            <a:r>
              <a:rPr lang="en-US" sz="2200" b="1" dirty="0">
                <a:solidFill>
                  <a:srgbClr val="1F497D"/>
                </a:solidFill>
                <a:latin typeface="Calibri" panose="020F0502020204030204" pitchFamily="34" charset="0"/>
                <a:ea typeface="Times New Roman" panose="02020603050405020304" pitchFamily="18" charset="0"/>
              </a:rPr>
              <a:t> high volatility, and low risk </a:t>
            </a:r>
            <a:r>
              <a:rPr lang="en-US" sz="2200" b="1" dirty="0">
                <a:solidFill>
                  <a:srgbClr val="1F497D"/>
                </a:solidFill>
                <a:latin typeface="Calibri" panose="020F0502020204030204" pitchFamily="34" charset="0"/>
                <a:ea typeface="Times New Roman" panose="02020603050405020304" pitchFamily="18" charset="0"/>
                <a:sym typeface="Symbol" panose="05050102010706020507" pitchFamily="18" charset="2"/>
              </a:rPr>
              <a:t>=</a:t>
            </a:r>
            <a:r>
              <a:rPr lang="en-US" sz="2200" b="1" dirty="0">
                <a:solidFill>
                  <a:srgbClr val="1F497D"/>
                </a:solidFill>
                <a:latin typeface="Calibri" panose="020F0502020204030204" pitchFamily="34" charset="0"/>
                <a:ea typeface="Times New Roman" panose="02020603050405020304" pitchFamily="18" charset="0"/>
              </a:rPr>
              <a:t> low volatility. ASI also decouples this relationship, deriving high returns that have low volatility from an underlying investment.</a:t>
            </a:r>
          </a:p>
          <a:p>
            <a:pPr marL="34290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ASI decouples correlation from the underlying investment: e.g. investments in the S&amp;P 500 index have a near 0.0 correlation</a:t>
            </a:r>
          </a:p>
          <a:p>
            <a:pPr marL="342900" indent="-342900" algn="l">
              <a:spcBef>
                <a:spcPts val="0"/>
              </a:spcBef>
              <a:spcAft>
                <a:spcPts val="0"/>
              </a:spcAft>
              <a:buFont typeface="Wingdings" panose="05000000000000000000" pitchFamily="2" charset="2"/>
              <a:buChar char="Ø"/>
            </a:pPr>
            <a:r>
              <a:rPr lang="en-US" sz="2200" b="1" dirty="0">
                <a:solidFill>
                  <a:srgbClr val="1F497D"/>
                </a:solidFill>
                <a:latin typeface="Calibri" panose="020F0502020204030204" pitchFamily="34" charset="0"/>
                <a:ea typeface="Times New Roman" panose="02020603050405020304" pitchFamily="18" charset="0"/>
              </a:rPr>
              <a:t>We also assume that high profit has low liquidity because of lockups. ASI decouples this as well.</a:t>
            </a:r>
          </a:p>
        </p:txBody>
      </p:sp>
      <p:sp>
        <p:nvSpPr>
          <p:cNvPr id="3" name="TextBox 2"/>
          <p:cNvSpPr txBox="1"/>
          <p:nvPr/>
        </p:nvSpPr>
        <p:spPr>
          <a:xfrm>
            <a:off x="228600" y="84083"/>
            <a:ext cx="6400800" cy="707886"/>
          </a:xfrm>
          <a:prstGeom prst="rect">
            <a:avLst/>
          </a:prstGeom>
          <a:noFill/>
        </p:spPr>
        <p:txBody>
          <a:bodyPr wrap="square" rtlCol="0">
            <a:spAutoFit/>
          </a:bodyPr>
          <a:lstStyle/>
          <a:p>
            <a:pPr algn="l"/>
            <a:r>
              <a:rPr lang="en-US" sz="2000" b="1" dirty="0">
                <a:solidFill>
                  <a:srgbClr val="1F497D"/>
                </a:solidFill>
                <a:latin typeface="Calibri" panose="020F0502020204030204" pitchFamily="34" charset="0"/>
                <a:cs typeface="Calibri" panose="020F0502020204030204" pitchFamily="34" charset="0"/>
              </a:rPr>
              <a:t>Financial Engineering of Investment Attributes by an Artificial Superintelligence: A Brave New World</a:t>
            </a:r>
          </a:p>
        </p:txBody>
      </p:sp>
    </p:spTree>
    <p:extLst>
      <p:ext uri="{BB962C8B-B14F-4D97-AF65-F5344CB8AC3E}">
        <p14:creationId xmlns:p14="http://schemas.microsoft.com/office/powerpoint/2010/main" val="1831817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610600" cy="4114800"/>
          </a:xfrm>
        </p:spPr>
        <p:txBody>
          <a:bodyPr/>
          <a:lstStyle/>
          <a:p>
            <a:pPr>
              <a:buFont typeface="Wingdings" panose="05000000000000000000" pitchFamily="2" charset="2"/>
              <a:buChar char="Ø"/>
            </a:pPr>
            <a:r>
              <a:rPr lang="en-US" sz="2200" b="1" dirty="0">
                <a:solidFill>
                  <a:srgbClr val="1F497D"/>
                </a:solidFill>
                <a:latin typeface="+mn-lt"/>
              </a:rPr>
              <a:t>Computers have been displacing jobs since they were invented. Their original purpose was to automate the process of doing calculations so that they could be done more quickly.</a:t>
            </a:r>
          </a:p>
          <a:p>
            <a:pPr>
              <a:buFont typeface="Wingdings" panose="05000000000000000000" pitchFamily="2" charset="2"/>
              <a:buChar char="Ø"/>
            </a:pPr>
            <a:r>
              <a:rPr lang="en-US" sz="2200" b="1" dirty="0">
                <a:solidFill>
                  <a:srgbClr val="1F497D"/>
                </a:solidFill>
                <a:latin typeface="+mn-lt"/>
              </a:rPr>
              <a:t>Since the 1940’s we have created more technology jobs than the jobs that have been displaced, so it hasn’t been very noticeable. (e.</a:t>
            </a:r>
            <a:r>
              <a:rPr lang="en-US" sz="2200" b="1">
                <a:solidFill>
                  <a:srgbClr val="1F497D"/>
                </a:solidFill>
                <a:latin typeface="+mn-lt"/>
              </a:rPr>
              <a:t>g., </a:t>
            </a:r>
            <a:r>
              <a:rPr lang="en-US" sz="2200" b="1" dirty="0">
                <a:solidFill>
                  <a:srgbClr val="1F497D"/>
                </a:solidFill>
                <a:latin typeface="+mn-lt"/>
              </a:rPr>
              <a:t>actuarial, secretarial, bookkeeping, draftsmen, factory workers)</a:t>
            </a:r>
          </a:p>
          <a:p>
            <a:pPr>
              <a:buFont typeface="Wingdings" panose="05000000000000000000" pitchFamily="2" charset="2"/>
              <a:buChar char="Ø"/>
            </a:pPr>
            <a:r>
              <a:rPr lang="en-US" sz="2200" b="1" dirty="0">
                <a:solidFill>
                  <a:srgbClr val="1F497D"/>
                </a:solidFill>
                <a:latin typeface="+mn-lt"/>
              </a:rPr>
              <a:t>Recently, big data and rudimentary AI has changed that:  Job displacement is accelerating.</a:t>
            </a:r>
          </a:p>
          <a:p>
            <a:pPr>
              <a:buFont typeface="Wingdings" panose="05000000000000000000" pitchFamily="2" charset="2"/>
              <a:buChar char="Ø"/>
            </a:pPr>
            <a:r>
              <a:rPr lang="en-US" sz="2200" b="1" dirty="0">
                <a:solidFill>
                  <a:srgbClr val="1F497D"/>
                </a:solidFill>
                <a:latin typeface="+mn-lt"/>
              </a:rPr>
              <a:t>Warehouse operations, driverless vehicles including cars, taxis, buses and trucks are next.</a:t>
            </a:r>
          </a:p>
          <a:p>
            <a:pPr>
              <a:buFont typeface="Wingdings" panose="05000000000000000000" pitchFamily="2" charset="2"/>
              <a:buChar char="Ø"/>
            </a:pPr>
            <a:r>
              <a:rPr lang="en-US" sz="2200" b="1" dirty="0">
                <a:solidFill>
                  <a:srgbClr val="1F497D"/>
                </a:solidFill>
                <a:latin typeface="+mn-lt"/>
              </a:rPr>
              <a:t>But ASI is even more capable and will be vastly more disruptive.</a:t>
            </a:r>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36</a:t>
            </a:fld>
            <a:endParaRPr lang="en-US" dirty="0"/>
          </a:p>
        </p:txBody>
      </p:sp>
      <p:sp>
        <p:nvSpPr>
          <p:cNvPr id="4" name="TextBox 3"/>
          <p:cNvSpPr txBox="1"/>
          <p:nvPr/>
        </p:nvSpPr>
        <p:spPr>
          <a:xfrm>
            <a:off x="304800" y="152400"/>
            <a:ext cx="6400800" cy="461665"/>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The Future of ASI</a:t>
            </a:r>
          </a:p>
        </p:txBody>
      </p:sp>
    </p:spTree>
    <p:extLst>
      <p:ext uri="{BB962C8B-B14F-4D97-AF65-F5344CB8AC3E}">
        <p14:creationId xmlns:p14="http://schemas.microsoft.com/office/powerpoint/2010/main" val="1202916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8757745" cy="3733800"/>
          </a:xfrm>
        </p:spPr>
        <p:txBody>
          <a:bodyPr/>
          <a:lstStyle/>
          <a:p>
            <a:pPr>
              <a:buFont typeface="Wingdings" panose="05000000000000000000" pitchFamily="2" charset="2"/>
              <a:buChar char="Ø"/>
            </a:pPr>
            <a:r>
              <a:rPr lang="en-US" sz="2100" b="1" dirty="0">
                <a:solidFill>
                  <a:srgbClr val="1F497D"/>
                </a:solidFill>
                <a:latin typeface="+mn-lt"/>
              </a:rPr>
              <a:t>The first operating ASI is driven to solve problems by using data that is limited to the financial markets. But what if it wasn’t?</a:t>
            </a:r>
          </a:p>
          <a:p>
            <a:pPr>
              <a:buFont typeface="Wingdings" panose="05000000000000000000" pitchFamily="2" charset="2"/>
              <a:buChar char="Ø"/>
            </a:pPr>
            <a:r>
              <a:rPr lang="en-US" sz="2100" b="1" dirty="0">
                <a:solidFill>
                  <a:srgbClr val="1F497D"/>
                </a:solidFill>
                <a:latin typeface="+mn-lt"/>
              </a:rPr>
              <a:t>An ASI can operate on any data from any field, meaning that it is flexible and capable of performing many jobs.</a:t>
            </a:r>
          </a:p>
          <a:p>
            <a:pPr>
              <a:buFont typeface="Wingdings" panose="05000000000000000000" pitchFamily="2" charset="2"/>
              <a:buChar char="Ø"/>
            </a:pPr>
            <a:r>
              <a:rPr lang="en-US" sz="2100" b="1" dirty="0">
                <a:solidFill>
                  <a:srgbClr val="1F497D"/>
                </a:solidFill>
                <a:latin typeface="+mn-lt"/>
              </a:rPr>
              <a:t>The resulting stress that ASI will place on society will be unprecedented.</a:t>
            </a:r>
          </a:p>
          <a:p>
            <a:pPr>
              <a:buFont typeface="Wingdings" panose="05000000000000000000" pitchFamily="2" charset="2"/>
              <a:buChar char="Ø"/>
            </a:pPr>
            <a:r>
              <a:rPr lang="en-US" sz="2100" b="1" dirty="0">
                <a:solidFill>
                  <a:srgbClr val="1F497D"/>
                </a:solidFill>
                <a:latin typeface="+mn-lt"/>
              </a:rPr>
              <a:t>Job displacement will be among the first effects felt.</a:t>
            </a:r>
          </a:p>
          <a:p>
            <a:pPr>
              <a:buFont typeface="Wingdings" panose="05000000000000000000" pitchFamily="2" charset="2"/>
              <a:buChar char="Ø"/>
            </a:pPr>
            <a:r>
              <a:rPr lang="en-US" sz="2100" b="1" dirty="0">
                <a:solidFill>
                  <a:srgbClr val="1F497D"/>
                </a:solidFill>
                <a:latin typeface="+mn-lt"/>
              </a:rPr>
              <a:t>Some think 25% of jobs could be lost by 2025 [Boston Consulting Group]</a:t>
            </a:r>
            <a:br>
              <a:rPr lang="en-US" sz="2100" b="1" dirty="0">
                <a:solidFill>
                  <a:srgbClr val="1F497D"/>
                </a:solidFill>
                <a:latin typeface="+mn-lt"/>
              </a:rPr>
            </a:br>
            <a:r>
              <a:rPr lang="en-US" sz="2100" b="1" dirty="0">
                <a:solidFill>
                  <a:srgbClr val="1F497D"/>
                </a:solidFill>
                <a:latin typeface="+mn-lt"/>
              </a:rPr>
              <a:t>and possibly 47% by 2033 [University of Oxford: Frey &amp; Osborne]</a:t>
            </a:r>
          </a:p>
          <a:p>
            <a:pPr>
              <a:buFont typeface="Wingdings" panose="05000000000000000000" pitchFamily="2" charset="2"/>
              <a:buChar char="Ø"/>
            </a:pPr>
            <a:r>
              <a:rPr lang="en-US" sz="2100" b="1" dirty="0">
                <a:solidFill>
                  <a:srgbClr val="1F497D"/>
                </a:solidFill>
                <a:latin typeface="+mn-lt"/>
              </a:rPr>
              <a:t>The implication of massive unemployment due to ASI means that we must rethink the structure of society.</a:t>
            </a:r>
          </a:p>
          <a:p>
            <a:pPr>
              <a:buFont typeface="Wingdings" panose="05000000000000000000" pitchFamily="2" charset="2"/>
              <a:buChar char="Ø"/>
            </a:pPr>
            <a:r>
              <a:rPr lang="en-US" sz="2100" b="1" dirty="0">
                <a:solidFill>
                  <a:srgbClr val="1F497D"/>
                </a:solidFill>
                <a:latin typeface="+mn-lt"/>
              </a:rPr>
              <a:t>Society will have to adapt and restructure quickly to survive.</a:t>
            </a:r>
          </a:p>
          <a:p>
            <a:pPr>
              <a:buFont typeface="Wingdings" panose="05000000000000000000" pitchFamily="2" charset="2"/>
              <a:buChar char="Ø"/>
            </a:pPr>
            <a:endParaRPr lang="en-US" sz="2200" b="1" dirty="0">
              <a:solidFill>
                <a:srgbClr val="1F497D"/>
              </a:solidFill>
              <a:latin typeface="+mn-lt"/>
            </a:endParaRPr>
          </a:p>
          <a:p>
            <a:pPr marL="0" indent="0">
              <a:buNone/>
            </a:pPr>
            <a:endParaRPr lang="en-US" dirty="0"/>
          </a:p>
        </p:txBody>
      </p:sp>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37</a:t>
            </a:fld>
            <a:endParaRPr lang="en-US" dirty="0"/>
          </a:p>
        </p:txBody>
      </p:sp>
      <p:sp>
        <p:nvSpPr>
          <p:cNvPr id="4" name="TextBox 3"/>
          <p:cNvSpPr txBox="1"/>
          <p:nvPr/>
        </p:nvSpPr>
        <p:spPr>
          <a:xfrm>
            <a:off x="304800" y="152400"/>
            <a:ext cx="6400800" cy="461665"/>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The Future of ASI</a:t>
            </a:r>
          </a:p>
        </p:txBody>
      </p:sp>
    </p:spTree>
    <p:extLst>
      <p:ext uri="{BB962C8B-B14F-4D97-AF65-F5344CB8AC3E}">
        <p14:creationId xmlns:p14="http://schemas.microsoft.com/office/powerpoint/2010/main" val="538578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 y="1676400"/>
            <a:ext cx="4800600" cy="2438400"/>
          </a:xfrm>
        </p:spPr>
      </p:pic>
      <p:sp>
        <p:nvSpPr>
          <p:cNvPr id="13" name="TextBox 12"/>
          <p:cNvSpPr txBox="1"/>
          <p:nvPr/>
        </p:nvSpPr>
        <p:spPr>
          <a:xfrm>
            <a:off x="457200" y="1143000"/>
            <a:ext cx="4038600" cy="584775"/>
          </a:xfrm>
          <a:prstGeom prst="rect">
            <a:avLst/>
          </a:prstGeom>
          <a:noFill/>
        </p:spPr>
        <p:txBody>
          <a:bodyPr wrap="square" rtlCol="0">
            <a:spAutoFit/>
          </a:bodyPr>
          <a:lstStyle/>
          <a:p>
            <a:r>
              <a:rPr lang="en-US" sz="1600" dirty="0">
                <a:latin typeface="Arial Narrow" panose="020B0606020202030204" pitchFamily="34" charset="0"/>
                <a:cs typeface="Courier New" panose="02070309020205020404" pitchFamily="49" charset="0"/>
              </a:rPr>
              <a:t>U.S. Civilian </a:t>
            </a:r>
            <a:r>
              <a:rPr lang="en-US" sz="1600" dirty="0" err="1">
                <a:latin typeface="Arial Narrow" panose="020B0606020202030204" pitchFamily="34" charset="0"/>
                <a:cs typeface="Courier New" panose="02070309020205020404" pitchFamily="49" charset="0"/>
              </a:rPr>
              <a:t>noninstitutional</a:t>
            </a:r>
            <a:r>
              <a:rPr lang="en-US" sz="1600" dirty="0">
                <a:latin typeface="Arial Narrow" panose="020B0606020202030204" pitchFamily="34" charset="0"/>
                <a:cs typeface="Courier New" panose="02070309020205020404" pitchFamily="49" charset="0"/>
              </a:rPr>
              <a:t> population (thousands)</a:t>
            </a:r>
            <a:br>
              <a:rPr lang="en-US" sz="1600" dirty="0">
                <a:latin typeface="Arial Narrow" panose="020B0606020202030204" pitchFamily="34" charset="0"/>
                <a:cs typeface="Courier New" panose="02070309020205020404" pitchFamily="49" charset="0"/>
              </a:rPr>
            </a:br>
            <a:r>
              <a:rPr lang="en-US" sz="1600" dirty="0">
                <a:latin typeface="Arial Narrow" panose="020B0606020202030204" pitchFamily="34" charset="0"/>
                <a:cs typeface="Courier New" panose="02070309020205020404" pitchFamily="49" charset="0"/>
              </a:rPr>
              <a:t>16 years and over (not seasonally adjusted)</a:t>
            </a:r>
          </a:p>
        </p:txBody>
      </p:sp>
      <p:sp>
        <p:nvSpPr>
          <p:cNvPr id="15" name="TextBox 14"/>
          <p:cNvSpPr txBox="1"/>
          <p:nvPr/>
        </p:nvSpPr>
        <p:spPr>
          <a:xfrm>
            <a:off x="152400" y="6248400"/>
            <a:ext cx="4648200" cy="307777"/>
          </a:xfrm>
          <a:prstGeom prst="rect">
            <a:avLst/>
          </a:prstGeom>
          <a:noFill/>
        </p:spPr>
        <p:txBody>
          <a:bodyPr wrap="square" rtlCol="0">
            <a:spAutoFit/>
          </a:bodyPr>
          <a:lstStyle/>
          <a:p>
            <a:r>
              <a:rPr lang="en-US" sz="1400" dirty="0">
                <a:latin typeface="+mn-lt"/>
              </a:rPr>
              <a:t>Source: US Department of Labor,  Bureau of Labor Statistics</a:t>
            </a:r>
          </a:p>
        </p:txBody>
      </p:sp>
      <p:sp>
        <p:nvSpPr>
          <p:cNvPr id="16" name="TextBox 15"/>
          <p:cNvSpPr txBox="1"/>
          <p:nvPr/>
        </p:nvSpPr>
        <p:spPr>
          <a:xfrm>
            <a:off x="273926" y="195047"/>
            <a:ext cx="6507874" cy="430887"/>
          </a:xfrm>
          <a:prstGeom prst="rect">
            <a:avLst/>
          </a:prstGeom>
          <a:noFill/>
        </p:spPr>
        <p:txBody>
          <a:bodyPr wrap="square" rtlCol="0">
            <a:spAutoFit/>
          </a:bodyPr>
          <a:lstStyle/>
          <a:p>
            <a:pPr algn="l"/>
            <a:r>
              <a:rPr lang="en-US" sz="2200" b="1" dirty="0">
                <a:latin typeface="Calibri" panose="020F0502020204030204" pitchFamily="34" charset="0"/>
                <a:cs typeface="Calibri" panose="020F0502020204030204" pitchFamily="34" charset="0"/>
              </a:rPr>
              <a:t>Peak Labor?</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033" y="1676400"/>
            <a:ext cx="4800600" cy="2476335"/>
          </a:xfrm>
          <a:prstGeom prst="rect">
            <a:avLst/>
          </a:prstGeom>
        </p:spPr>
      </p:pic>
      <p:sp>
        <p:nvSpPr>
          <p:cNvPr id="19" name="TextBox 18"/>
          <p:cNvSpPr txBox="1"/>
          <p:nvPr/>
        </p:nvSpPr>
        <p:spPr>
          <a:xfrm>
            <a:off x="4800600" y="1143000"/>
            <a:ext cx="4038600" cy="584775"/>
          </a:xfrm>
          <a:prstGeom prst="rect">
            <a:avLst/>
          </a:prstGeom>
          <a:noFill/>
        </p:spPr>
        <p:txBody>
          <a:bodyPr wrap="square" rtlCol="0">
            <a:spAutoFit/>
          </a:bodyPr>
          <a:lstStyle/>
          <a:p>
            <a:r>
              <a:rPr lang="en-US" sz="1600" dirty="0">
                <a:latin typeface="Arial Narrow" panose="020B0606020202030204" pitchFamily="34" charset="0"/>
                <a:cs typeface="Courier New" panose="02070309020205020404" pitchFamily="49" charset="0"/>
              </a:rPr>
              <a:t>U.S. Civilian Labor Force Level (thousands)</a:t>
            </a:r>
            <a:br>
              <a:rPr lang="en-US" sz="1600" dirty="0">
                <a:latin typeface="Arial Narrow" panose="020B0606020202030204" pitchFamily="34" charset="0"/>
                <a:cs typeface="Courier New" panose="02070309020205020404" pitchFamily="49" charset="0"/>
              </a:rPr>
            </a:br>
            <a:r>
              <a:rPr lang="en-US" sz="1600" dirty="0">
                <a:latin typeface="Arial Narrow" panose="020B0606020202030204" pitchFamily="34" charset="0"/>
                <a:cs typeface="Courier New" panose="02070309020205020404" pitchFamily="49" charset="0"/>
              </a:rPr>
              <a:t>16 years and over (not seasonally adjusted)</a:t>
            </a:r>
          </a:p>
        </p:txBody>
      </p:sp>
      <p:sp>
        <p:nvSpPr>
          <p:cNvPr id="22" name="Speech Bubble: Rectangle with Corners Rounded 21"/>
          <p:cNvSpPr/>
          <p:nvPr/>
        </p:nvSpPr>
        <p:spPr>
          <a:xfrm>
            <a:off x="7239000" y="3016617"/>
            <a:ext cx="914400" cy="400050"/>
          </a:xfrm>
          <a:prstGeom prst="wedgeRoundRectCallout">
            <a:avLst>
              <a:gd name="adj1" fmla="val 22297"/>
              <a:gd name="adj2" fmla="val -261497"/>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Peak Labor</a:t>
            </a:r>
          </a:p>
        </p:txBody>
      </p:sp>
      <p:sp>
        <p:nvSpPr>
          <p:cNvPr id="23" name="TextBox 22"/>
          <p:cNvSpPr txBox="1"/>
          <p:nvPr/>
        </p:nvSpPr>
        <p:spPr>
          <a:xfrm>
            <a:off x="247132" y="4305336"/>
            <a:ext cx="4463283" cy="1015663"/>
          </a:xfrm>
          <a:prstGeom prst="rect">
            <a:avLst/>
          </a:prstGeom>
          <a:noFill/>
        </p:spPr>
        <p:txBody>
          <a:bodyPr wrap="square" rtlCol="0">
            <a:spAutoFit/>
          </a:bodyPr>
          <a:lstStyle/>
          <a:p>
            <a:pPr marL="342900" indent="-342900" algn="l">
              <a:buFont typeface="Arial" panose="020B0604020202020204" pitchFamily="34" charset="0"/>
              <a:buChar char="•"/>
            </a:pPr>
            <a:r>
              <a:rPr lang="en-US" sz="2000" b="1" dirty="0">
                <a:latin typeface="+mn-lt"/>
              </a:rPr>
              <a:t>The number of job lost due to technology and automation will exceed those that are being created.</a:t>
            </a:r>
          </a:p>
        </p:txBody>
      </p:sp>
      <p:pic>
        <p:nvPicPr>
          <p:cNvPr id="4" name="Picture 3">
            <a:extLst>
              <a:ext uri="{FF2B5EF4-FFF2-40B4-BE49-F238E27FC236}">
                <a16:creationId xmlns:a16="http://schemas.microsoft.com/office/drawing/2014/main" xmlns="" id="{11EBF968-DCC8-4143-B4A0-41A2D787B8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663" y="4052040"/>
            <a:ext cx="4395970" cy="2458606"/>
          </a:xfrm>
          <a:prstGeom prst="rect">
            <a:avLst/>
          </a:prstGeom>
        </p:spPr>
      </p:pic>
      <p:sp>
        <p:nvSpPr>
          <p:cNvPr id="14" name="TextBox 13">
            <a:extLst>
              <a:ext uri="{FF2B5EF4-FFF2-40B4-BE49-F238E27FC236}">
                <a16:creationId xmlns:a16="http://schemas.microsoft.com/office/drawing/2014/main" xmlns="" id="{F9D4F0A3-FE06-4C8C-8521-B53AA2EE8338}"/>
              </a:ext>
            </a:extLst>
          </p:cNvPr>
          <p:cNvSpPr txBox="1"/>
          <p:nvPr/>
        </p:nvSpPr>
        <p:spPr>
          <a:xfrm>
            <a:off x="4864224" y="3720561"/>
            <a:ext cx="4038600" cy="584775"/>
          </a:xfrm>
          <a:prstGeom prst="rect">
            <a:avLst/>
          </a:prstGeom>
          <a:noFill/>
        </p:spPr>
        <p:txBody>
          <a:bodyPr wrap="square" rtlCol="0">
            <a:spAutoFit/>
          </a:bodyPr>
          <a:lstStyle/>
          <a:p>
            <a:r>
              <a:rPr lang="en-US" sz="1600" dirty="0">
                <a:latin typeface="Arial Narrow" panose="020B0606020202030204" pitchFamily="34" charset="0"/>
                <a:cs typeface="Courier New" panose="02070309020205020404" pitchFamily="49" charset="0"/>
              </a:rPr>
              <a:t>U.S. Civilian Labor Force Participation Rate</a:t>
            </a:r>
            <a:br>
              <a:rPr lang="en-US" sz="1600" dirty="0">
                <a:latin typeface="Arial Narrow" panose="020B0606020202030204" pitchFamily="34" charset="0"/>
                <a:cs typeface="Courier New" panose="02070309020205020404" pitchFamily="49" charset="0"/>
              </a:rPr>
            </a:br>
            <a:r>
              <a:rPr lang="en-US" sz="1600" dirty="0">
                <a:latin typeface="Arial Narrow" panose="020B0606020202030204" pitchFamily="34" charset="0"/>
                <a:cs typeface="Courier New" panose="02070309020205020404" pitchFamily="49" charset="0"/>
              </a:rPr>
              <a:t>16 years and over (not seasonally adjusted)</a:t>
            </a:r>
          </a:p>
        </p:txBody>
      </p:sp>
    </p:spTree>
    <p:extLst>
      <p:ext uri="{BB962C8B-B14F-4D97-AF65-F5344CB8AC3E}">
        <p14:creationId xmlns:p14="http://schemas.microsoft.com/office/powerpoint/2010/main" val="825052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39</a:t>
            </a:fld>
            <a:endParaRPr lang="en-US" dirty="0"/>
          </a:p>
        </p:txBody>
      </p:sp>
      <p:sp>
        <p:nvSpPr>
          <p:cNvPr id="2" name="Rectangle 1"/>
          <p:cNvSpPr/>
          <p:nvPr/>
        </p:nvSpPr>
        <p:spPr>
          <a:xfrm>
            <a:off x="685800" y="1371600"/>
            <a:ext cx="6629400" cy="1077218"/>
          </a:xfrm>
          <a:prstGeom prst="rect">
            <a:avLst/>
          </a:prstGeom>
        </p:spPr>
        <p:txBody>
          <a:bodyPr wrap="square">
            <a:spAutoFit/>
          </a:bodyPr>
          <a:lstStyle/>
          <a:p>
            <a:pPr marL="342900" marR="0" lvl="0" indent="-342900" algn="l">
              <a:spcBef>
                <a:spcPts val="0"/>
              </a:spcBef>
              <a:spcAft>
                <a:spcPts val="0"/>
              </a:spcAft>
              <a:buFont typeface="Wingdings" panose="05000000000000000000" pitchFamily="2" charset="2"/>
              <a:buChar char="Ø"/>
            </a:pPr>
            <a:r>
              <a:rPr lang="en-US" sz="2400" b="1" dirty="0">
                <a:solidFill>
                  <a:schemeClr val="tx2"/>
                </a:solidFill>
                <a:latin typeface="Calibri" panose="020F0502020204030204" pitchFamily="34" charset="0"/>
                <a:ea typeface="Times New Roman" panose="02020603050405020304" pitchFamily="18" charset="0"/>
              </a:rPr>
              <a:t>Conclusion on Artificial Super Intelligence</a:t>
            </a:r>
            <a:endParaRPr lang="en-US" sz="2400" b="1" dirty="0">
              <a:solidFill>
                <a:schemeClr val="tx2"/>
              </a:solidFill>
              <a:ea typeface="Times New Roman" panose="02020603050405020304" pitchFamily="18" charset="0"/>
            </a:endParaRPr>
          </a:p>
          <a:p>
            <a:pPr marL="800100" lvl="1" indent="-342900" algn="l">
              <a:spcBef>
                <a:spcPts val="0"/>
              </a:spcBef>
              <a:spcAft>
                <a:spcPts val="0"/>
              </a:spcAft>
              <a:buFont typeface="Wingdings" panose="05000000000000000000" pitchFamily="2" charset="2"/>
              <a:buChar char="Ø"/>
            </a:pPr>
            <a:r>
              <a:rPr lang="en-US" sz="2000" dirty="0">
                <a:solidFill>
                  <a:schemeClr val="tx2"/>
                </a:solidFill>
                <a:latin typeface="Calibri" panose="020F0502020204030204" pitchFamily="34" charset="0"/>
                <a:ea typeface="Times New Roman" panose="02020603050405020304" pitchFamily="18" charset="0"/>
              </a:rPr>
              <a:t>Disruptive Artificial Superintelligence</a:t>
            </a:r>
            <a:endParaRPr lang="en-US" sz="2000" dirty="0">
              <a:solidFill>
                <a:schemeClr val="tx2"/>
              </a:solidFill>
              <a:ea typeface="Times New Roman" panose="02020603050405020304" pitchFamily="18" charset="0"/>
            </a:endParaRPr>
          </a:p>
          <a:p>
            <a:pPr marL="800100" lvl="1" indent="-342900" algn="l">
              <a:spcBef>
                <a:spcPts val="0"/>
              </a:spcBef>
              <a:spcAft>
                <a:spcPts val="0"/>
              </a:spcAft>
              <a:buFont typeface="Wingdings" panose="05000000000000000000" pitchFamily="2" charset="2"/>
              <a:buChar char="Ø"/>
            </a:pPr>
            <a:r>
              <a:rPr lang="en-US" sz="2000" dirty="0">
                <a:solidFill>
                  <a:schemeClr val="tx2"/>
                </a:solidFill>
                <a:latin typeface="Calibri" panose="020F0502020204030204" pitchFamily="34" charset="0"/>
                <a:ea typeface="Times New Roman" panose="02020603050405020304" pitchFamily="18" charset="0"/>
              </a:rPr>
              <a:t>Attack of the Killer Computer</a:t>
            </a:r>
            <a:endParaRPr lang="en-US" sz="2000" dirty="0">
              <a:solidFill>
                <a:schemeClr val="tx2"/>
              </a:solidFill>
              <a:ea typeface="Times New Roman" panose="02020603050405020304" pitchFamily="18" charset="0"/>
            </a:endParaRPr>
          </a:p>
        </p:txBody>
      </p:sp>
      <p:sp>
        <p:nvSpPr>
          <p:cNvPr id="4" name="TextBox 3"/>
          <p:cNvSpPr txBox="1"/>
          <p:nvPr/>
        </p:nvSpPr>
        <p:spPr>
          <a:xfrm>
            <a:off x="202952" y="152400"/>
            <a:ext cx="2751074" cy="523220"/>
          </a:xfrm>
          <a:prstGeom prst="rect">
            <a:avLst/>
          </a:prstGeom>
          <a:noFill/>
        </p:spPr>
        <p:txBody>
          <a:bodyPr wrap="none" rtlCol="0">
            <a:spAutoFit/>
          </a:bodyPr>
          <a:lstStyle/>
          <a:p>
            <a:r>
              <a:rPr lang="en-US" sz="2800" b="1" dirty="0">
                <a:solidFill>
                  <a:schemeClr val="tx2"/>
                </a:solidFill>
                <a:latin typeface="+mj-lt"/>
              </a:rPr>
              <a:t>Conclusion on AI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3200400"/>
            <a:ext cx="2794000" cy="185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4</a:t>
            </a:fld>
            <a:endParaRPr lang="en-US" dirty="0"/>
          </a:p>
        </p:txBody>
      </p:sp>
      <p:sp>
        <p:nvSpPr>
          <p:cNvPr id="2" name="Rectangle 1"/>
          <p:cNvSpPr/>
          <p:nvPr/>
        </p:nvSpPr>
        <p:spPr>
          <a:xfrm>
            <a:off x="609600" y="1295400"/>
            <a:ext cx="8153400" cy="4439229"/>
          </a:xfrm>
          <a:prstGeom prst="rect">
            <a:avLst/>
          </a:prstGeom>
        </p:spPr>
        <p:txBody>
          <a:bodyPr wrap="square">
            <a:spAutoFit/>
          </a:bodyPr>
          <a:lstStyle/>
          <a:p>
            <a:pPr marL="342900" marR="0" lvl="0" indent="-342900" algn="l">
              <a:lnSpc>
                <a:spcPct val="107000"/>
              </a:lnSpc>
              <a:spcBef>
                <a:spcPts val="0"/>
              </a:spcBef>
              <a:spcAft>
                <a:spcPts val="0"/>
              </a:spcAft>
              <a:buFont typeface="Wingdings" panose="05000000000000000000" pitchFamily="2" charset="2"/>
              <a:buChar char="Ø"/>
            </a:pPr>
            <a:endPar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r>
              <a:rPr lang="en-US" sz="2400" b="1" kern="0"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Seeking to Reduce or Avoid Income Tax Is Sensible Only If There Is Positive Taxable Income or Gain </a:t>
            </a:r>
          </a:p>
          <a:p>
            <a:pPr marL="342900" marR="0" lvl="0" indent="-342900" algn="l">
              <a:lnSpc>
                <a:spcPct val="107000"/>
              </a:lnSpc>
              <a:spcBef>
                <a:spcPts val="0"/>
              </a:spcBef>
              <a:spcAft>
                <a:spcPts val="0"/>
              </a:spcAft>
              <a:buFont typeface="Wingdings" panose="05000000000000000000" pitchFamily="2" charset="2"/>
              <a:buChar char="Ø"/>
            </a:pPr>
            <a:endParaRPr lang="en-US" sz="2400" b="1" kern="0"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r>
              <a:rPr lang="en-US" sz="2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Returns Need to be More than De Minimis</a:t>
            </a:r>
          </a:p>
          <a:p>
            <a:pPr marL="342900" marR="0" lvl="0" indent="-342900" algn="l">
              <a:lnSpc>
                <a:spcPct val="107000"/>
              </a:lnSpc>
              <a:spcBef>
                <a:spcPts val="0"/>
              </a:spcBef>
              <a:spcAft>
                <a:spcPts val="0"/>
              </a:spcAft>
              <a:buFont typeface="Wingdings" panose="05000000000000000000" pitchFamily="2" charset="2"/>
              <a:buChar char="Ø"/>
            </a:pPr>
            <a:endParaRPr lang="en-US" sz="2400" b="1"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r>
              <a:rPr lang="en-US" sz="2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Higher the Return the More Important the Reduction of Avoidance of Income Tax Becomes</a:t>
            </a:r>
          </a:p>
          <a:p>
            <a:pPr marL="342900" marR="0" lvl="0" indent="-342900" algn="l">
              <a:lnSpc>
                <a:spcPct val="107000"/>
              </a:lnSpc>
              <a:spcBef>
                <a:spcPts val="0"/>
              </a:spcBef>
              <a:spcAft>
                <a:spcPts val="0"/>
              </a:spcAft>
              <a:buFont typeface="Wingdings" panose="05000000000000000000" pitchFamily="2" charset="2"/>
              <a:buChar char="Ø"/>
            </a:pPr>
            <a:endParaRPr lang="en-US" sz="2400" b="1" dirty="0">
              <a:solidFill>
                <a:schemeClr val="tx2"/>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l">
              <a:lnSpc>
                <a:spcPct val="107000"/>
              </a:lnSpc>
              <a:spcBef>
                <a:spcPts val="0"/>
              </a:spcBef>
              <a:spcAft>
                <a:spcPts val="0"/>
              </a:spcAft>
              <a:buFont typeface="Wingdings" panose="05000000000000000000" pitchFamily="2" charset="2"/>
              <a:buChar char="Ø"/>
            </a:pPr>
            <a:r>
              <a:rPr lang="en-US" sz="2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rPr>
              <a:t>Risks and Consistency Once High Returns Are Achieved </a:t>
            </a:r>
          </a:p>
          <a:p>
            <a:pPr marL="342900" marR="0" lvl="0" indent="-342900" algn="l">
              <a:lnSpc>
                <a:spcPct val="107000"/>
              </a:lnSpc>
              <a:spcBef>
                <a:spcPts val="0"/>
              </a:spcBef>
              <a:spcAft>
                <a:spcPts val="0"/>
              </a:spcAft>
              <a:buFont typeface="Wingdings" panose="05000000000000000000" pitchFamily="2" charset="2"/>
              <a:buChar char="Ø"/>
            </a:pPr>
            <a:endParaRPr lang="en-US" sz="2400" b="1" dirty="0">
              <a:solidFill>
                <a:schemeClr val="tx2"/>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52400" y="152400"/>
            <a:ext cx="5395131" cy="553357"/>
          </a:xfrm>
          <a:prstGeom prst="rect">
            <a:avLst/>
          </a:prstGeom>
        </p:spPr>
        <p:txBody>
          <a:bodyPr wrap="none">
            <a:spAutoFit/>
          </a:bodyPr>
          <a:lstStyle/>
          <a:p>
            <a:pPr marR="0" lvl="0" algn="l">
              <a:lnSpc>
                <a:spcPct val="107000"/>
              </a:lnSpc>
              <a:spcBef>
                <a:spcPts val="0"/>
              </a:spcBef>
              <a:spcAft>
                <a:spcPts val="0"/>
              </a:spcAft>
            </a:pPr>
            <a:r>
              <a:rPr lang="en-US" sz="2800" b="1" dirty="0">
                <a:solidFill>
                  <a:schemeClr val="tx2"/>
                </a:solidFill>
                <a:latin typeface="+mj-lt"/>
                <a:ea typeface="Times New Roman" panose="02020603050405020304" pitchFamily="18" charset="0"/>
                <a:cs typeface="Times New Roman" panose="02020603050405020304" pitchFamily="18" charset="0"/>
              </a:rPr>
              <a:t>Importance of Avoiding Income Tax</a:t>
            </a:r>
          </a:p>
        </p:txBody>
      </p:sp>
    </p:spTree>
    <p:extLst>
      <p:ext uri="{BB962C8B-B14F-4D97-AF65-F5344CB8AC3E}">
        <p14:creationId xmlns:p14="http://schemas.microsoft.com/office/powerpoint/2010/main" val="323451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152400"/>
            <a:ext cx="6400800" cy="461665"/>
          </a:xfrm>
          <a:prstGeom prst="rect">
            <a:avLst/>
          </a:prstGeom>
          <a:noFill/>
        </p:spPr>
        <p:txBody>
          <a:bodyPr wrap="square" rtlCol="0">
            <a:spAutoFit/>
          </a:bodyPr>
          <a:lstStyle/>
          <a:p>
            <a:pPr algn="l"/>
            <a:r>
              <a:rPr lang="en-US" sz="2400" b="1" dirty="0">
                <a:solidFill>
                  <a:srgbClr val="1F497D"/>
                </a:solidFill>
                <a:latin typeface="Calibri" panose="020F0502020204030204" pitchFamily="34" charset="0"/>
                <a:cs typeface="Calibri" panose="020F0502020204030204" pitchFamily="34" charset="0"/>
              </a:rPr>
              <a:t>Legal</a:t>
            </a:r>
          </a:p>
        </p:txBody>
      </p:sp>
      <p:sp>
        <p:nvSpPr>
          <p:cNvPr id="5" name="TextBox 4"/>
          <p:cNvSpPr txBox="1"/>
          <p:nvPr/>
        </p:nvSpPr>
        <p:spPr>
          <a:xfrm>
            <a:off x="685800" y="1828800"/>
            <a:ext cx="7620000" cy="3785652"/>
          </a:xfrm>
          <a:prstGeom prst="rect">
            <a:avLst/>
          </a:prstGeom>
          <a:noFill/>
        </p:spPr>
        <p:txBody>
          <a:bodyPr wrap="square" rtlCol="0">
            <a:spAutoFit/>
          </a:bodyPr>
          <a:lstStyle/>
          <a:p>
            <a:r>
              <a:rPr lang="en-US" dirty="0">
                <a:solidFill>
                  <a:srgbClr val="1F497D"/>
                </a:solidFill>
                <a:latin typeface="+mn-lt"/>
                <a:cs typeface="Arial" panose="020B0604020202020204" pitchFamily="34" charset="0"/>
              </a:rPr>
              <a:t>The Company does not, and cannot guarantee that its SPY-oriented product or other products will actually generate an expected risk/return profile and states that its investment strategies and products may create losses of principal value. Additionally, neither past performance nor management’s confidence are guarantees of future results.  </a:t>
            </a:r>
          </a:p>
          <a:p>
            <a:endParaRPr lang="en-US" sz="600" dirty="0">
              <a:solidFill>
                <a:srgbClr val="1F497D"/>
              </a:solidFill>
              <a:latin typeface="+mn-lt"/>
              <a:cs typeface="Arial" panose="020B0604020202020204" pitchFamily="34" charset="0"/>
            </a:endParaRPr>
          </a:p>
          <a:p>
            <a:r>
              <a:rPr lang="en-US" dirty="0">
                <a:solidFill>
                  <a:srgbClr val="1F497D"/>
                </a:solidFill>
                <a:latin typeface="+mn-lt"/>
                <a:cs typeface="Arial" panose="020B0604020202020204" pitchFamily="34" charset="0"/>
              </a:rPr>
              <a:t>This presentation is for informational purposes only and does not constitute an offer or solicitation to sell shares or securities in the Company or any related or associated company. Any such offer or solicitation will be made only by means of the Company's confidential Offering Memorandum and in accordance with the terms of all applicable securities and other laws. None of the information or analyses presented are intended to form the basis for any investment decision, and no specific recommendations are intended. Accordingly this presentation does not constitute investment advice or counsel or solicitation for investment in any security. This presentation does not constitute or form part of, and should not be construed as, any offer for sale or subscription of, or any invitation to offer to buy or subscribe for, any securities, nor should it or any part of it form the basis of, or be relied on in any connection with, any contract or commitment whatsoever. The Company expressly disclaims any and all responsibility for any direct or consequential loss or damage of any kind whatsoever arising directly or indirectly from: (</a:t>
            </a:r>
            <a:r>
              <a:rPr lang="en-US" dirty="0" err="1">
                <a:solidFill>
                  <a:srgbClr val="1F497D"/>
                </a:solidFill>
                <a:latin typeface="+mn-lt"/>
                <a:cs typeface="Arial" panose="020B0604020202020204" pitchFamily="34" charset="0"/>
              </a:rPr>
              <a:t>i</a:t>
            </a:r>
            <a:r>
              <a:rPr lang="en-US" dirty="0">
                <a:solidFill>
                  <a:srgbClr val="1F497D"/>
                </a:solidFill>
                <a:latin typeface="+mn-lt"/>
                <a:cs typeface="Arial" panose="020B0604020202020204" pitchFamily="34" charset="0"/>
              </a:rPr>
              <a:t>) reliance on any information contained in the presentation, (ii) any error, omission or inaccuracy in any such information or (iii) any action resulting therefrom.</a:t>
            </a:r>
          </a:p>
          <a:p>
            <a:endParaRPr lang="en-US" sz="600" dirty="0">
              <a:solidFill>
                <a:srgbClr val="1F497D"/>
              </a:solidFill>
              <a:latin typeface="+mn-lt"/>
              <a:cs typeface="Arial" panose="020B0604020202020204" pitchFamily="34" charset="0"/>
            </a:endParaRPr>
          </a:p>
          <a:p>
            <a:r>
              <a:rPr lang="en-US" dirty="0">
                <a:solidFill>
                  <a:srgbClr val="1F497D"/>
                </a:solidFill>
                <a:latin typeface="+mn-lt"/>
                <a:cs typeface="Arial" panose="020B0604020202020204" pitchFamily="34" charset="0"/>
              </a:rPr>
              <a:t>Duplication, transmission or storage by any means whatsoever is expressly prohibited.</a:t>
            </a:r>
          </a:p>
          <a:p>
            <a:endParaRPr lang="en-US" dirty="0">
              <a:solidFill>
                <a:srgbClr val="1F497D"/>
              </a:solidFill>
            </a:endParaRPr>
          </a:p>
        </p:txBody>
      </p:sp>
    </p:spTree>
    <p:extLst>
      <p:ext uri="{BB962C8B-B14F-4D97-AF65-F5344CB8AC3E}">
        <p14:creationId xmlns:p14="http://schemas.microsoft.com/office/powerpoint/2010/main" val="610279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219200"/>
            <a:ext cx="8382000" cy="5205663"/>
          </a:xfrm>
        </p:spPr>
      </p:pic>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5</a:t>
            </a:fld>
            <a:endParaRPr lang="en-US" dirty="0"/>
          </a:p>
        </p:txBody>
      </p:sp>
    </p:spTree>
    <p:extLst>
      <p:ext uri="{BB962C8B-B14F-4D97-AF65-F5344CB8AC3E}">
        <p14:creationId xmlns:p14="http://schemas.microsoft.com/office/powerpoint/2010/main" val="3932141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6</a:t>
            </a:fld>
            <a:endParaRPr lang="en-US" dirty="0"/>
          </a:p>
        </p:txBody>
      </p:sp>
      <p:sp>
        <p:nvSpPr>
          <p:cNvPr id="5" name="Rectangle 4"/>
          <p:cNvSpPr/>
          <p:nvPr/>
        </p:nvSpPr>
        <p:spPr>
          <a:xfrm>
            <a:off x="609600" y="1371600"/>
            <a:ext cx="8077200" cy="4622997"/>
          </a:xfrm>
          <a:prstGeom prst="rect">
            <a:avLst/>
          </a:prstGeom>
        </p:spPr>
        <p:txBody>
          <a:bodyPr wrap="square">
            <a:spAutoFit/>
          </a:bodyPr>
          <a:lstStyle/>
          <a:p>
            <a:pPr marL="342900" marR="0" lvl="0" indent="-342900" algn="l">
              <a:lnSpc>
                <a:spcPct val="107000"/>
              </a:lnSpc>
              <a:spcBef>
                <a:spcPts val="0"/>
              </a:spcBef>
              <a:spcAft>
                <a:spcPts val="0"/>
              </a:spcAft>
              <a:buFont typeface="Wingdings" panose="05000000000000000000" pitchFamily="2" charset="2"/>
              <a:buChar char="Ø"/>
            </a:pPr>
            <a:r>
              <a:rPr lang="en-US"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Importance of Compounding</a:t>
            </a:r>
            <a:endParaRPr lang="en-US" sz="2400" b="1" dirty="0">
              <a:solidFill>
                <a:schemeClr val="tx2"/>
              </a:solidFill>
              <a:ea typeface="Calibri" panose="020F0502020204030204" pitchFamily="34" charset="0"/>
              <a:cs typeface="Times New Roman" panose="02020603050405020304" pitchFamily="18" charset="0"/>
            </a:endParaRPr>
          </a:p>
          <a:p>
            <a:pPr marL="800100" marR="0" lvl="1" indent="-342900" algn="l">
              <a:lnSpc>
                <a:spcPct val="107000"/>
              </a:lnSpc>
              <a:spcBef>
                <a:spcPts val="0"/>
              </a:spcBef>
              <a:spcAft>
                <a:spcPts val="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Albert Einstein’s First Theorem: Compounding is the most powerful force in the universe</a:t>
            </a:r>
            <a:endParaRPr lang="en-US" sz="2000" dirty="0">
              <a:solidFill>
                <a:schemeClr val="tx2"/>
              </a:solidFill>
              <a:ea typeface="Calibri" panose="020F0502020204030204" pitchFamily="34" charset="0"/>
              <a:cs typeface="Times New Roman" panose="02020603050405020304" pitchFamily="18" charset="0"/>
            </a:endParaRPr>
          </a:p>
          <a:p>
            <a:pPr marL="1257300" lvl="2" indent="-342900" algn="l">
              <a:lnSpc>
                <a:spcPct val="107000"/>
              </a:lnSpc>
              <a:spcBef>
                <a:spcPts val="0"/>
              </a:spcBef>
              <a:spcAft>
                <a:spcPts val="80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My family has 2 descendants per generation (2 children, 4 grandchildren, 8 great grandchildren and so on)</a:t>
            </a:r>
          </a:p>
          <a:p>
            <a:pPr marL="1257300" lvl="2" indent="-342900" algn="l">
              <a:lnSpc>
                <a:spcPct val="107000"/>
              </a:lnSpc>
              <a:spcBef>
                <a:spcPts val="0"/>
              </a:spcBef>
              <a:spcAft>
                <a:spcPts val="80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Your family has 3 descendants per generation (3 children, 9 grandchildren, 27 great grandchildren and so on)</a:t>
            </a:r>
          </a:p>
          <a:p>
            <a:pPr marL="1257300" lvl="2" indent="-342900" algn="l">
              <a:lnSpc>
                <a:spcPct val="107000"/>
              </a:lnSpc>
              <a:spcBef>
                <a:spcPts val="0"/>
              </a:spcBef>
              <a:spcAft>
                <a:spcPts val="80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In 20 generations, I have one million descendants living</a:t>
            </a:r>
          </a:p>
          <a:p>
            <a:pPr marL="1257300" lvl="2" indent="-342900" algn="l">
              <a:lnSpc>
                <a:spcPct val="107000"/>
              </a:lnSpc>
              <a:spcBef>
                <a:spcPts val="0"/>
              </a:spcBef>
              <a:spcAft>
                <a:spcPts val="80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In 20 generations, you have 3.5 billion descendants living and your attributes overwhelm and wipe out mine</a:t>
            </a:r>
          </a:p>
          <a:p>
            <a:pPr marL="685800" lvl="1" indent="-228600" algn="l">
              <a:lnSpc>
                <a:spcPct val="107000"/>
              </a:lnSpc>
              <a:spcBef>
                <a:spcPts val="0"/>
              </a:spcBef>
              <a:spcAft>
                <a:spcPts val="800"/>
              </a:spcAft>
              <a:buFont typeface="Courier New" panose="02070309020205020404" pitchFamily="49" charset="0"/>
              <a:buChar char="o"/>
            </a:pP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685800" lvl="1" indent="-228600" algn="l">
              <a:lnSpc>
                <a:spcPct val="107000"/>
              </a:lnSpc>
              <a:spcBef>
                <a:spcPts val="0"/>
              </a:spcBef>
              <a:spcAft>
                <a:spcPts val="800"/>
              </a:spcAft>
              <a:buFont typeface="Courier New" panose="02070309020205020404" pitchFamily="49" charset="0"/>
              <a:buChar char="o"/>
            </a:pP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94426" y="152400"/>
            <a:ext cx="4465966" cy="553357"/>
          </a:xfrm>
          <a:prstGeom prst="rect">
            <a:avLst/>
          </a:prstGeom>
        </p:spPr>
        <p:txBody>
          <a:bodyPr wrap="none">
            <a:spAutoFit/>
          </a:bodyPr>
          <a:lstStyle/>
          <a:p>
            <a:pPr marR="0" lvl="0" algn="l">
              <a:lnSpc>
                <a:spcPct val="107000"/>
              </a:lnSpc>
              <a:spcBef>
                <a:spcPts val="0"/>
              </a:spcBef>
              <a:spcAft>
                <a:spcPts val="0"/>
              </a:spcAft>
            </a:pPr>
            <a:r>
              <a:rPr lang="en-US"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Importance of Compounding</a:t>
            </a:r>
            <a:endParaRPr lang="en-US" sz="2800" b="1" dirty="0">
              <a:solidFill>
                <a:schemeClr val="tx2"/>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905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7</a:t>
            </a:fld>
            <a:endParaRPr lang="en-US" dirty="0"/>
          </a:p>
        </p:txBody>
      </p:sp>
      <p:sp>
        <p:nvSpPr>
          <p:cNvPr id="5" name="Rectangle 4"/>
          <p:cNvSpPr/>
          <p:nvPr/>
        </p:nvSpPr>
        <p:spPr>
          <a:xfrm>
            <a:off x="609600" y="1371600"/>
            <a:ext cx="8077200" cy="3254352"/>
          </a:xfrm>
          <a:prstGeom prst="rect">
            <a:avLst/>
          </a:prstGeom>
        </p:spPr>
        <p:txBody>
          <a:bodyPr wrap="square">
            <a:spAutoFit/>
          </a:bodyPr>
          <a:lstStyle/>
          <a:p>
            <a:pPr marL="342900" marR="0" lvl="0" indent="-342900" algn="l">
              <a:lnSpc>
                <a:spcPct val="107000"/>
              </a:lnSpc>
              <a:spcBef>
                <a:spcPts val="0"/>
              </a:spcBef>
              <a:spcAft>
                <a:spcPts val="0"/>
              </a:spcAft>
              <a:buFont typeface="Wingdings" panose="05000000000000000000" pitchFamily="2" charset="2"/>
              <a:buChar char="Ø"/>
            </a:pPr>
            <a:r>
              <a:rPr lang="en-US" sz="24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Importance of Compounding and Level of Returns</a:t>
            </a:r>
          </a:p>
          <a:p>
            <a:pPr marL="342900" marR="0" lvl="0" indent="-342900" algn="l">
              <a:lnSpc>
                <a:spcPct val="107000"/>
              </a:lnSpc>
              <a:spcBef>
                <a:spcPts val="0"/>
              </a:spcBef>
              <a:spcAft>
                <a:spcPts val="0"/>
              </a:spcAft>
              <a:buFont typeface="Wingdings" panose="05000000000000000000" pitchFamily="2" charset="2"/>
              <a:buChar char="Ø"/>
            </a:pPr>
            <a:endParaRPr lang="en-US" sz="2400" b="1" dirty="0">
              <a:solidFill>
                <a:schemeClr val="tx2"/>
              </a:solidFill>
              <a:ea typeface="Calibri" panose="020F0502020204030204" pitchFamily="34" charset="0"/>
              <a:cs typeface="Times New Roman" panose="02020603050405020304" pitchFamily="18" charset="0"/>
            </a:endParaRPr>
          </a:p>
          <a:p>
            <a:pPr marL="800100" lvl="1" indent="-342900" algn="l">
              <a:lnSpc>
                <a:spcPct val="107000"/>
              </a:lnSpc>
              <a:spcBef>
                <a:spcPts val="0"/>
              </a:spcBef>
              <a:spcAft>
                <a:spcPts val="80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Which Return Would You Prefer: 5% Compounded or 10% Simple (Non-Compounded)? </a:t>
            </a:r>
          </a:p>
          <a:p>
            <a:pPr marL="800100" lvl="1" indent="-342900" algn="l">
              <a:lnSpc>
                <a:spcPct val="107000"/>
              </a:lnSpc>
              <a:spcBef>
                <a:spcPts val="0"/>
              </a:spcBef>
              <a:spcAft>
                <a:spcPts val="800"/>
              </a:spcAft>
              <a:buFont typeface="Wingdings" panose="05000000000000000000" pitchFamily="2" charset="2"/>
              <a:buChar char="Ø"/>
            </a:pP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800100" lvl="1" indent="-342900" algn="l">
              <a:lnSpc>
                <a:spcPct val="107000"/>
              </a:lnSpc>
              <a:spcBef>
                <a:spcPts val="0"/>
              </a:spcBef>
              <a:spcAft>
                <a:spcPts val="80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Simple vs Compounding return – Exhibit 1</a:t>
            </a:r>
          </a:p>
          <a:p>
            <a:pPr marL="685800" lvl="1" indent="-228600" algn="l">
              <a:lnSpc>
                <a:spcPct val="107000"/>
              </a:lnSpc>
              <a:spcBef>
                <a:spcPts val="0"/>
              </a:spcBef>
              <a:spcAft>
                <a:spcPts val="800"/>
              </a:spcAft>
              <a:buFont typeface="Courier New" panose="02070309020205020404" pitchFamily="49" charset="0"/>
              <a:buChar char="o"/>
            </a:pP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685800" lvl="1" indent="-228600" algn="l">
              <a:lnSpc>
                <a:spcPct val="107000"/>
              </a:lnSpc>
              <a:spcBef>
                <a:spcPts val="0"/>
              </a:spcBef>
              <a:spcAft>
                <a:spcPts val="800"/>
              </a:spcAft>
              <a:buFont typeface="Courier New" panose="02070309020205020404" pitchFamily="49" charset="0"/>
              <a:buChar char="o"/>
            </a:pP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414189" y="152400"/>
            <a:ext cx="3926396" cy="523220"/>
          </a:xfrm>
          <a:prstGeom prst="rect">
            <a:avLst/>
          </a:prstGeom>
        </p:spPr>
        <p:txBody>
          <a:bodyPr wrap="none">
            <a:spAutoFit/>
          </a:bodyPr>
          <a:lstStyle/>
          <a:p>
            <a:r>
              <a:rPr lang="en-US" sz="28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Compounding &amp; Returns </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657600"/>
            <a:ext cx="4343400" cy="2819399"/>
          </a:xfrm>
          <a:prstGeom prst="rect">
            <a:avLst/>
          </a:prstGeom>
        </p:spPr>
      </p:pic>
    </p:spTree>
    <p:extLst>
      <p:ext uri="{BB962C8B-B14F-4D97-AF65-F5344CB8AC3E}">
        <p14:creationId xmlns:p14="http://schemas.microsoft.com/office/powerpoint/2010/main" val="167261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484273994"/>
              </p:ext>
            </p:extLst>
          </p:nvPr>
        </p:nvGraphicFramePr>
        <p:xfrm>
          <a:off x="204597" y="1237152"/>
          <a:ext cx="8686800" cy="53004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4176221100"/>
              </p:ext>
            </p:extLst>
          </p:nvPr>
        </p:nvGraphicFramePr>
        <p:xfrm>
          <a:off x="174244" y="1554162"/>
          <a:ext cx="8686800" cy="49834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2289709189"/>
              </p:ext>
            </p:extLst>
          </p:nvPr>
        </p:nvGraphicFramePr>
        <p:xfrm>
          <a:off x="201422" y="1493520"/>
          <a:ext cx="8686800" cy="4983480"/>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a:xfrm>
            <a:off x="8001000" y="6477000"/>
            <a:ext cx="1066800" cy="365125"/>
          </a:xfrm>
        </p:spPr>
        <p:txBody>
          <a:bodyPr/>
          <a:lstStyle/>
          <a:p>
            <a:fld id="{4ED8AA24-D186-4331-88CC-2EF862CE306E}" type="slidenum">
              <a:rPr lang="en-US"/>
              <a:pPr/>
              <a:t>8</a:t>
            </a:fld>
            <a:endParaRPr lang="en-US" dirty="0"/>
          </a:p>
        </p:txBody>
      </p:sp>
      <p:sp>
        <p:nvSpPr>
          <p:cNvPr id="6" name="TextBox 5"/>
          <p:cNvSpPr txBox="1"/>
          <p:nvPr/>
        </p:nvSpPr>
        <p:spPr>
          <a:xfrm>
            <a:off x="76200" y="1185863"/>
            <a:ext cx="9029700" cy="338137"/>
          </a:xfrm>
          <a:prstGeom prst="rect">
            <a:avLst/>
          </a:prstGeom>
          <a:solidFill>
            <a:schemeClr val="bg1">
              <a:lumMod val="95000"/>
            </a:schemeClr>
          </a:solidFill>
          <a:ln>
            <a:solidFill>
              <a:srgbClr val="002060"/>
            </a:solidFill>
          </a:ln>
        </p:spPr>
        <p:txBody>
          <a:bodyPr>
            <a:spAutoFit/>
          </a:bodyPr>
          <a:lstStyle/>
          <a:p>
            <a:pPr algn="ctr" eaLnBrk="1" hangingPunct="1">
              <a:spcBef>
                <a:spcPct val="50000"/>
              </a:spcBef>
              <a:defRPr/>
            </a:pPr>
            <a:r>
              <a:rPr lang="en-US" sz="1600" b="1" dirty="0">
                <a:latin typeface="+mj-lt"/>
              </a:rPr>
              <a:t>Simple vs. Compounded Return</a:t>
            </a:r>
          </a:p>
        </p:txBody>
      </p:sp>
      <p:graphicFrame>
        <p:nvGraphicFramePr>
          <p:cNvPr id="7" name="Chart 6"/>
          <p:cNvGraphicFramePr>
            <a:graphicFrameLocks/>
          </p:cNvGraphicFramePr>
          <p:nvPr>
            <p:extLst>
              <p:ext uri="{D42A27DB-BD31-4B8C-83A1-F6EECF244321}">
                <p14:modId xmlns:p14="http://schemas.microsoft.com/office/powerpoint/2010/main" val="3959211511"/>
              </p:ext>
            </p:extLst>
          </p:nvPr>
        </p:nvGraphicFramePr>
        <p:xfrm>
          <a:off x="195072" y="1554480"/>
          <a:ext cx="8686800" cy="4983162"/>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7321550" y="1765300"/>
            <a:ext cx="1600200" cy="246063"/>
          </a:xfrm>
          <a:prstGeom prst="rect">
            <a:avLst/>
          </a:prstGeom>
          <a:noFill/>
          <a:ln>
            <a:noFill/>
          </a:ln>
        </p:spPr>
        <p:txBody>
          <a:bodyPr>
            <a:spAutoFit/>
          </a:bodyPr>
          <a:lstStyle/>
          <a:p>
            <a:pPr eaLnBrk="1" hangingPunct="1">
              <a:spcBef>
                <a:spcPct val="50000"/>
              </a:spcBef>
              <a:defRPr/>
            </a:pPr>
            <a:r>
              <a:rPr lang="en-US" sz="1000" dirty="0">
                <a:solidFill>
                  <a:srgbClr val="002060"/>
                </a:solidFill>
                <a:latin typeface="+mj-lt"/>
              </a:rPr>
              <a:t>10% Compounded Growth</a:t>
            </a:r>
          </a:p>
        </p:txBody>
      </p:sp>
      <p:sp>
        <p:nvSpPr>
          <p:cNvPr id="8" name="TextBox 7"/>
          <p:cNvSpPr txBox="1"/>
          <p:nvPr/>
        </p:nvSpPr>
        <p:spPr>
          <a:xfrm>
            <a:off x="7328857" y="5140641"/>
            <a:ext cx="1600200" cy="246063"/>
          </a:xfrm>
          <a:prstGeom prst="rect">
            <a:avLst/>
          </a:prstGeom>
          <a:noFill/>
          <a:ln>
            <a:noFill/>
          </a:ln>
        </p:spPr>
        <p:txBody>
          <a:bodyPr>
            <a:spAutoFit/>
          </a:bodyPr>
          <a:lstStyle/>
          <a:p>
            <a:pPr eaLnBrk="1" hangingPunct="1">
              <a:spcBef>
                <a:spcPct val="50000"/>
              </a:spcBef>
              <a:defRPr/>
            </a:pPr>
            <a:r>
              <a:rPr lang="en-US" sz="1000" dirty="0">
                <a:solidFill>
                  <a:srgbClr val="0070C0"/>
                </a:solidFill>
                <a:latin typeface="+mj-lt"/>
              </a:rPr>
              <a:t>10% Simple Growth</a:t>
            </a:r>
          </a:p>
        </p:txBody>
      </p:sp>
      <p:sp>
        <p:nvSpPr>
          <p:cNvPr id="9" name="TextBox 8"/>
          <p:cNvSpPr txBox="1"/>
          <p:nvPr/>
        </p:nvSpPr>
        <p:spPr>
          <a:xfrm>
            <a:off x="7406894" y="4902231"/>
            <a:ext cx="1600200" cy="247650"/>
          </a:xfrm>
          <a:prstGeom prst="rect">
            <a:avLst/>
          </a:prstGeom>
          <a:noFill/>
          <a:ln>
            <a:noFill/>
          </a:ln>
        </p:spPr>
        <p:txBody>
          <a:bodyPr>
            <a:spAutoFit/>
          </a:bodyPr>
          <a:lstStyle/>
          <a:p>
            <a:pPr eaLnBrk="1" hangingPunct="1">
              <a:spcBef>
                <a:spcPct val="50000"/>
              </a:spcBef>
              <a:defRPr/>
            </a:pPr>
            <a:r>
              <a:rPr lang="en-US" sz="1000" dirty="0">
                <a:solidFill>
                  <a:schemeClr val="bg1">
                    <a:lumMod val="50000"/>
                  </a:schemeClr>
                </a:solidFill>
                <a:latin typeface="+mj-lt"/>
              </a:rPr>
              <a:t>5% Compounded Growth</a:t>
            </a:r>
          </a:p>
        </p:txBody>
      </p:sp>
      <p:sp>
        <p:nvSpPr>
          <p:cNvPr id="10" name="TextBox 9"/>
          <p:cNvSpPr txBox="1"/>
          <p:nvPr/>
        </p:nvSpPr>
        <p:spPr>
          <a:xfrm>
            <a:off x="7321550" y="5386705"/>
            <a:ext cx="1600200" cy="247650"/>
          </a:xfrm>
          <a:prstGeom prst="rect">
            <a:avLst/>
          </a:prstGeom>
          <a:noFill/>
          <a:ln>
            <a:noFill/>
          </a:ln>
        </p:spPr>
        <p:txBody>
          <a:bodyPr>
            <a:spAutoFit/>
          </a:bodyPr>
          <a:lstStyle/>
          <a:p>
            <a:pPr eaLnBrk="1" hangingPunct="1">
              <a:spcBef>
                <a:spcPct val="50000"/>
              </a:spcBef>
              <a:defRPr/>
            </a:pPr>
            <a:r>
              <a:rPr lang="en-US" sz="1000" dirty="0">
                <a:solidFill>
                  <a:srgbClr val="00B0F0"/>
                </a:solidFill>
                <a:latin typeface="+mj-lt"/>
              </a:rPr>
              <a:t>5% Simple Growth</a:t>
            </a:r>
          </a:p>
        </p:txBody>
      </p:sp>
    </p:spTree>
    <p:extLst>
      <p:ext uri="{BB962C8B-B14F-4D97-AF65-F5344CB8AC3E}">
        <p14:creationId xmlns:p14="http://schemas.microsoft.com/office/powerpoint/2010/main" val="133974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 presetClass="entr" presetSubtype="0" fill="hold" grpId="0" nodeType="withEffect">
                                  <p:stCondLst>
                                    <p:cond delay="0"/>
                                  </p:stCondLst>
                                  <p:childTnLst>
                                    <p:set>
                                      <p:cBhvr>
                                        <p:cTn id="9" dur="1" fill="hold">
                                          <p:stCondLst>
                                            <p:cond delay="249"/>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3" grpId="1">
        <p:bldAsOne/>
      </p:bldGraphic>
      <p:bldGraphic spid="12" grpId="0">
        <p:bldAsOne/>
      </p:bldGraphic>
      <p:bldGraphic spid="12" grpId="1">
        <p:bldAsOne/>
      </p:bldGraphic>
      <p:bldGraphic spid="11" grpId="0">
        <p:bldAsOne/>
      </p:bldGraphic>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19611410-842E-4A46-BBAA-FF1E578582DF}" type="slidenum">
              <a:rPr lang="en-US" smtClean="0"/>
              <a:pPr>
                <a:defRPr/>
              </a:pPr>
              <a:t>9</a:t>
            </a:fld>
            <a:endParaRPr lang="en-US" dirty="0"/>
          </a:p>
        </p:txBody>
      </p:sp>
      <p:sp>
        <p:nvSpPr>
          <p:cNvPr id="5" name="Rectangle 4"/>
          <p:cNvSpPr/>
          <p:nvPr/>
        </p:nvSpPr>
        <p:spPr>
          <a:xfrm>
            <a:off x="381000" y="1295400"/>
            <a:ext cx="8382000" cy="2681503"/>
          </a:xfrm>
          <a:prstGeom prst="rect">
            <a:avLst/>
          </a:prstGeom>
        </p:spPr>
        <p:txBody>
          <a:bodyPr wrap="square">
            <a:spAutoFit/>
          </a:bodyPr>
          <a:lstStyle/>
          <a:p>
            <a:pPr marL="457200" indent="-457200" algn="l">
              <a:lnSpc>
                <a:spcPct val="107000"/>
              </a:lnSpc>
              <a:spcBef>
                <a:spcPts val="0"/>
              </a:spcBef>
              <a:spcAft>
                <a:spcPts val="800"/>
              </a:spcAft>
              <a:buFont typeface="Wingdings" panose="05000000000000000000" pitchFamily="2" charset="2"/>
              <a:buChar char="Ø"/>
            </a:pPr>
            <a:r>
              <a:rPr lang="en-US" sz="2600" b="1" dirty="0">
                <a:solidFill>
                  <a:schemeClr val="tx2"/>
                </a:solidFill>
                <a:latin typeface="Calibri" panose="020F0502020204030204" pitchFamily="34" charset="0"/>
                <a:ea typeface="Calibri" panose="020F0502020204030204" pitchFamily="34" charset="0"/>
                <a:cs typeface="Times New Roman" panose="02020603050405020304" pitchFamily="18" charset="0"/>
              </a:rPr>
              <a:t>Again, the Importance of Compounding: Some Corollaries</a:t>
            </a:r>
            <a:endParaRPr lang="en-US" sz="2600" b="1" dirty="0">
              <a:solidFill>
                <a:schemeClr val="tx2"/>
              </a:solidFill>
              <a:ea typeface="Calibri" panose="020F0502020204030204" pitchFamily="34" charset="0"/>
              <a:cs typeface="Times New Roman" panose="02020603050405020304" pitchFamily="18" charset="0"/>
            </a:endParaRPr>
          </a:p>
          <a:p>
            <a:pPr marL="914400" lvl="1" indent="-457200" algn="l">
              <a:lnSpc>
                <a:spcPct val="107000"/>
              </a:lnSpc>
              <a:spcBef>
                <a:spcPts val="0"/>
              </a:spcBef>
              <a:spcAft>
                <a:spcPts val="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Longer the term, the greater the effect of compounding</a:t>
            </a:r>
          </a:p>
          <a:p>
            <a:pPr marL="914400" lvl="1" indent="-457200" algn="l">
              <a:lnSpc>
                <a:spcPct val="107000"/>
              </a:lnSpc>
              <a:spcBef>
                <a:spcPts val="0"/>
              </a:spcBef>
              <a:spcAft>
                <a:spcPts val="0"/>
              </a:spcAft>
              <a:buFont typeface="Wingdings" panose="05000000000000000000" pitchFamily="2" charset="2"/>
              <a:buChar char="Ø"/>
            </a:pPr>
            <a:endPar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marL="914400" lvl="1" indent="-457200" algn="l">
              <a:lnSpc>
                <a:spcPct val="107000"/>
              </a:lnSpc>
              <a:spcBef>
                <a:spcPts val="0"/>
              </a:spcBef>
              <a:spcAft>
                <a:spcPts val="0"/>
              </a:spcAft>
              <a:buFont typeface="Wingdings" panose="05000000000000000000" pitchFamily="2" charset="2"/>
              <a:buChar char="Ø"/>
            </a:pPr>
            <a:endParaRPr lang="en-US" sz="2000" dirty="0">
              <a:solidFill>
                <a:schemeClr val="tx2"/>
              </a:solidFill>
              <a:ea typeface="Calibri" panose="020F0502020204030204" pitchFamily="34" charset="0"/>
              <a:cs typeface="Times New Roman" panose="02020603050405020304" pitchFamily="18" charset="0"/>
            </a:endParaRPr>
          </a:p>
          <a:p>
            <a:pPr marL="914400" lvl="1" indent="-457200" algn="l">
              <a:lnSpc>
                <a:spcPct val="107000"/>
              </a:lnSpc>
              <a:spcBef>
                <a:spcPts val="0"/>
              </a:spcBef>
              <a:spcAft>
                <a:spcPts val="800"/>
              </a:spcAft>
              <a:buFont typeface="Wingdings" panose="05000000000000000000" pitchFamily="2" charset="2"/>
              <a:buChar char="Ø"/>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The Higher the annual return, the greater the relative increase in wealth from Compounding</a:t>
            </a:r>
            <a:endParaRPr lang="en-US" sz="2000" dirty="0">
              <a:solidFill>
                <a:schemeClr val="tx2"/>
              </a:solidFill>
              <a:ea typeface="Calibri" panose="020F0502020204030204" pitchFamily="34" charset="0"/>
              <a:cs typeface="Times New Roman" panose="02020603050405020304" pitchFamily="18" charset="0"/>
            </a:endParaRPr>
          </a:p>
        </p:txBody>
      </p:sp>
      <p:sp>
        <p:nvSpPr>
          <p:cNvPr id="2" name="TextBox 1"/>
          <p:cNvSpPr txBox="1"/>
          <p:nvPr/>
        </p:nvSpPr>
        <p:spPr>
          <a:xfrm>
            <a:off x="76200" y="118175"/>
            <a:ext cx="4391395" cy="523220"/>
          </a:xfrm>
          <a:prstGeom prst="rect">
            <a:avLst/>
          </a:prstGeom>
          <a:noFill/>
        </p:spPr>
        <p:txBody>
          <a:bodyPr wrap="none" rtlCol="0">
            <a:spAutoFit/>
          </a:bodyPr>
          <a:lstStyle/>
          <a:p>
            <a:r>
              <a:rPr lang="en-US" sz="2800" b="1" dirty="0">
                <a:solidFill>
                  <a:schemeClr val="tx2"/>
                </a:solidFill>
                <a:latin typeface="+mj-lt"/>
              </a:rPr>
              <a:t>Corollaries in Compounding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5105" y="3784944"/>
            <a:ext cx="2905495" cy="2658528"/>
          </a:xfrm>
          <a:prstGeom prst="rect">
            <a:avLst/>
          </a:prstGeom>
        </p:spPr>
      </p:pic>
    </p:spTree>
    <p:extLst>
      <p:ext uri="{BB962C8B-B14F-4D97-AF65-F5344CB8AC3E}">
        <p14:creationId xmlns:p14="http://schemas.microsoft.com/office/powerpoint/2010/main" val="108052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Slide for Two-Line Title">
  <a:themeElements>
    <a:clrScheme name="Master Slide for Two-Line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Slide for Two-Line Tit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ter Slide for Two-Line 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Slide for Two-Line Titl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Slide for Two-Line Titl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Slide for Two-Line Titl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Slide for Two-Line Titl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Slide for Two-Line Titl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Slide for Two-Line Titl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Slide for Two-Line Titl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Slide for Two-Line Titl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Slide for Two-Line Titl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Slide for Two-Line Titl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Slide for Two-Line Titl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 Slide for Two-Line Title 13">
        <a:dk1>
          <a:srgbClr val="000000"/>
        </a:dk1>
        <a:lt1>
          <a:srgbClr val="FFFFFF"/>
        </a:lt1>
        <a:dk2>
          <a:srgbClr val="000000"/>
        </a:dk2>
        <a:lt2>
          <a:srgbClr val="808080"/>
        </a:lt2>
        <a:accent1>
          <a:srgbClr val="CAC2B8"/>
        </a:accent1>
        <a:accent2>
          <a:srgbClr val="333399"/>
        </a:accent2>
        <a:accent3>
          <a:srgbClr val="FFFFFF"/>
        </a:accent3>
        <a:accent4>
          <a:srgbClr val="000000"/>
        </a:accent4>
        <a:accent5>
          <a:srgbClr val="E1DDD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Slide for Two-Line Title 14">
        <a:dk1>
          <a:srgbClr val="000000"/>
        </a:dk1>
        <a:lt1>
          <a:srgbClr val="FFFFFF"/>
        </a:lt1>
        <a:dk2>
          <a:srgbClr val="000000"/>
        </a:dk2>
        <a:lt2>
          <a:srgbClr val="808080"/>
        </a:lt2>
        <a:accent1>
          <a:srgbClr val="CAC2B8"/>
        </a:accent1>
        <a:accent2>
          <a:srgbClr val="9E1B34"/>
        </a:accent2>
        <a:accent3>
          <a:srgbClr val="FFFFFF"/>
        </a:accent3>
        <a:accent4>
          <a:srgbClr val="000000"/>
        </a:accent4>
        <a:accent5>
          <a:srgbClr val="E1DDD8"/>
        </a:accent5>
        <a:accent6>
          <a:srgbClr val="8F17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Slide for Two-Line Title 15">
        <a:dk1>
          <a:srgbClr val="000000"/>
        </a:dk1>
        <a:lt1>
          <a:srgbClr val="FFFFFF"/>
        </a:lt1>
        <a:dk2>
          <a:srgbClr val="000000"/>
        </a:dk2>
        <a:lt2>
          <a:srgbClr val="000000"/>
        </a:lt2>
        <a:accent1>
          <a:srgbClr val="CAC2B8"/>
        </a:accent1>
        <a:accent2>
          <a:srgbClr val="9E1B34"/>
        </a:accent2>
        <a:accent3>
          <a:srgbClr val="FFFFFF"/>
        </a:accent3>
        <a:accent4>
          <a:srgbClr val="000000"/>
        </a:accent4>
        <a:accent5>
          <a:srgbClr val="E1DDD8"/>
        </a:accent5>
        <a:accent6>
          <a:srgbClr val="8F172E"/>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aster Slide for Bio">
  <a:themeElements>
    <a:clrScheme name="Master Slide for Bi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 Slide for Bi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ster Slide for Bi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Slide for Bi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 Slide for Bi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 Slide for Bi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 Slide for Bi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 Slide for Bi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 Slide for Bi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 Slide for Bi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 Slide for Bi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 Slide for Bi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 Slide for Bi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 Slide for Bi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Master Slide for Bio 13">
        <a:dk1>
          <a:srgbClr val="000000"/>
        </a:dk1>
        <a:lt1>
          <a:srgbClr val="FFFFFF"/>
        </a:lt1>
        <a:dk2>
          <a:srgbClr val="000000"/>
        </a:dk2>
        <a:lt2>
          <a:srgbClr val="808080"/>
        </a:lt2>
        <a:accent1>
          <a:srgbClr val="CAC2B8"/>
        </a:accent1>
        <a:accent2>
          <a:srgbClr val="333399"/>
        </a:accent2>
        <a:accent3>
          <a:srgbClr val="FFFFFF"/>
        </a:accent3>
        <a:accent4>
          <a:srgbClr val="000000"/>
        </a:accent4>
        <a:accent5>
          <a:srgbClr val="E1DDD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Slide for Bio 14">
        <a:dk1>
          <a:srgbClr val="000000"/>
        </a:dk1>
        <a:lt1>
          <a:srgbClr val="FFFFFF"/>
        </a:lt1>
        <a:dk2>
          <a:srgbClr val="000000"/>
        </a:dk2>
        <a:lt2>
          <a:srgbClr val="808080"/>
        </a:lt2>
        <a:accent1>
          <a:srgbClr val="CAC2B8"/>
        </a:accent1>
        <a:accent2>
          <a:srgbClr val="9E1B34"/>
        </a:accent2>
        <a:accent3>
          <a:srgbClr val="FFFFFF"/>
        </a:accent3>
        <a:accent4>
          <a:srgbClr val="000000"/>
        </a:accent4>
        <a:accent5>
          <a:srgbClr val="E1DDD8"/>
        </a:accent5>
        <a:accent6>
          <a:srgbClr val="8F172E"/>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 Slide for Bio 15">
        <a:dk1>
          <a:srgbClr val="000000"/>
        </a:dk1>
        <a:lt1>
          <a:srgbClr val="FFFFFF"/>
        </a:lt1>
        <a:dk2>
          <a:srgbClr val="000000"/>
        </a:dk2>
        <a:lt2>
          <a:srgbClr val="000000"/>
        </a:lt2>
        <a:accent1>
          <a:srgbClr val="CAC2B8"/>
        </a:accent1>
        <a:accent2>
          <a:srgbClr val="9E1B34"/>
        </a:accent2>
        <a:accent3>
          <a:srgbClr val="FFFFFF"/>
        </a:accent3>
        <a:accent4>
          <a:srgbClr val="000000"/>
        </a:accent4>
        <a:accent5>
          <a:srgbClr val="E1DDD8"/>
        </a:accent5>
        <a:accent6>
          <a:srgbClr val="8F172E"/>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Milbank_ppt_temp06</Template>
  <TotalTime>26078</TotalTime>
  <Words>3128</Words>
  <Application>Microsoft Office PowerPoint</Application>
  <PresentationFormat>On-screen Show (4:3)</PresentationFormat>
  <Paragraphs>327</Paragraphs>
  <Slides>40</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Aharoni</vt:lpstr>
      <vt:lpstr>Arial</vt:lpstr>
      <vt:lpstr>Arial Narrow</vt:lpstr>
      <vt:lpstr>Calibri</vt:lpstr>
      <vt:lpstr>Calibri Light</vt:lpstr>
      <vt:lpstr>Courier New</vt:lpstr>
      <vt:lpstr>FuturaTLig</vt:lpstr>
      <vt:lpstr>Symbol</vt:lpstr>
      <vt:lpstr>Times New Roman</vt:lpstr>
      <vt:lpstr>Webdings</vt:lpstr>
      <vt:lpstr>Wingdings</vt:lpstr>
      <vt:lpstr>Master Slide for Two-Line Title</vt:lpstr>
      <vt:lpstr>Master Slide for Bio</vt:lpstr>
      <vt:lpstr>Office Theme</vt:lpstr>
      <vt:lpstr> Application of Artificial Super Intelligence in Investing and the Importance of Compounding and Income Tax Reduction  ©2018 by Jeff Glickman and Jonathan Blattmachr.  All Rights Reserved.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Milbank Tweed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Here</dc:title>
  <dc:creator>testxp</dc:creator>
  <cp:lastModifiedBy>Christie Aldridge</cp:lastModifiedBy>
  <cp:revision>1225</cp:revision>
  <cp:lastPrinted>2015-12-09T22:13:04Z</cp:lastPrinted>
  <dcterms:created xsi:type="dcterms:W3CDTF">2007-06-21T18:10:31Z</dcterms:created>
  <dcterms:modified xsi:type="dcterms:W3CDTF">2018-04-25T12:50:56Z</dcterms:modified>
</cp:coreProperties>
</file>